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43"/>
  </p:notesMasterIdLst>
  <p:handoutMasterIdLst>
    <p:handoutMasterId r:id="rId44"/>
  </p:handoutMasterIdLst>
  <p:sldIdLst>
    <p:sldId id="388" r:id="rId2"/>
    <p:sldId id="647" r:id="rId3"/>
    <p:sldId id="660" r:id="rId4"/>
    <p:sldId id="523" r:id="rId5"/>
    <p:sldId id="318" r:id="rId6"/>
    <p:sldId id="638" r:id="rId7"/>
    <p:sldId id="315" r:id="rId8"/>
    <p:sldId id="306" r:id="rId9"/>
    <p:sldId id="661" r:id="rId10"/>
    <p:sldId id="662" r:id="rId11"/>
    <p:sldId id="663" r:id="rId12"/>
    <p:sldId id="486" r:id="rId13"/>
    <p:sldId id="648" r:id="rId14"/>
    <p:sldId id="470" r:id="rId15"/>
    <p:sldId id="471" r:id="rId16"/>
    <p:sldId id="664" r:id="rId17"/>
    <p:sldId id="323" r:id="rId18"/>
    <p:sldId id="604" r:id="rId19"/>
    <p:sldId id="611" r:id="rId20"/>
    <p:sldId id="665" r:id="rId21"/>
    <p:sldId id="613" r:id="rId22"/>
    <p:sldId id="600" r:id="rId23"/>
    <p:sldId id="601" r:id="rId24"/>
    <p:sldId id="326" r:id="rId25"/>
    <p:sldId id="327" r:id="rId26"/>
    <p:sldId id="536" r:id="rId27"/>
    <p:sldId id="657" r:id="rId28"/>
    <p:sldId id="331" r:id="rId29"/>
    <p:sldId id="587" r:id="rId30"/>
    <p:sldId id="588" r:id="rId31"/>
    <p:sldId id="658" r:id="rId32"/>
    <p:sldId id="503" r:id="rId33"/>
    <p:sldId id="505" r:id="rId34"/>
    <p:sldId id="506" r:id="rId35"/>
    <p:sldId id="590" r:id="rId36"/>
    <p:sldId id="659" r:id="rId37"/>
    <p:sldId id="537" r:id="rId38"/>
    <p:sldId id="538" r:id="rId39"/>
    <p:sldId id="540" r:id="rId40"/>
    <p:sldId id="541" r:id="rId41"/>
    <p:sldId id="66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nnon Satterwhite" initials="SS" lastIdx="13" clrIdx="0"/>
  <p:cmAuthor id="2" name="Shannon Satterwhite" initials="SS [2]" lastIdx="0" clrIdx="1"/>
  <p:cmAuthor id="3" name="Shannon Satterwhite" initials="SS [3]" lastIdx="1" clrIdx="2"/>
  <p:cmAuthor id="4" name="Shannon Satterwhite" initials="SS [4]" lastIdx="1" clrIdx="3"/>
  <p:cmAuthor id="5" name="Shannon Satterwhite" initials="SS [5]" lastIdx="1" clrIdx="4"/>
  <p:cmAuthor id="6" name="Shannon Satterwhite" initials="SS [6]" lastIdx="1" clrIdx="5"/>
  <p:cmAuthor id="7" name="Shannon Satterwhite" initials="SS [7]" lastIdx="1" clrIdx="6"/>
  <p:cmAuthor id="8" name="Shannon Satterwhite" initials="SS [8]" lastIdx="1" clrIdx="7"/>
  <p:cmAuthor id="9" name="Shannon Satterwhite" initials="SS [9]" lastIdx="1" clrIdx="8"/>
  <p:cmAuthor id="10" name="Shannon Satterwhite" initials="SS [10]" lastIdx="1" clrIdx="9"/>
  <p:cmAuthor id="11" name="Shannon Satterwhite" initials="SS [11]" lastIdx="1" clrIdx="10"/>
  <p:cmAuthor id="12" name="Shannon Satterwhite" initials="SS [12]" lastIdx="1" clrIdx="11"/>
  <p:cmAuthor id="13" name="Shannon Satterwhite" initials="SS [13]" lastIdx="1" clrIdx="12"/>
  <p:cmAuthor id="14" name="Shannon Satterwhite" initials="SS [14]" lastIdx="1" clrIdx="13"/>
  <p:cmAuthor id="15" name="Shannon Satterwhite" initials="SS [15]" lastIdx="1" clrIdx="14"/>
  <p:cmAuthor id="16" name="Shannon Satterwhite" initials="SS [16]" lastIdx="1" clrIdx="15"/>
  <p:cmAuthor id="17" name="Shannon Satterwhite" initials="SS [17]" lastIdx="1" clrIdx="16"/>
  <p:cmAuthor id="18" name="Michael Harvey" initials="MH" lastIdx="5" clrIdx="17"/>
  <p:cmAuthor id="19" name="Michael Harvey" initials="MH [2]" lastIdx="1" clrIdx="18"/>
  <p:cmAuthor id="20" name="Michael Harvey" initials="MH [3]" lastIdx="1" clrIdx="19"/>
  <p:cmAuthor id="21" name="Michael Harvey" initials="MH [4]" lastIdx="1" clrIdx="20"/>
  <p:cmAuthor id="22" name="Michael Harvey" initials="MH [5]" lastIdx="1" clrIdx="21"/>
  <p:cmAuthor id="23" name="Michael Harvey" initials="MH [6]" lastIdx="1" clrIdx="22"/>
  <p:cmAuthor id="24" name="Michael Harvey" initials="MH [7]" lastIdx="1" clrIdx="23"/>
  <p:cmAuthor id="25" name="Michael Harvey" initials="MH [8]" lastIdx="1" clrIdx="24"/>
  <p:cmAuthor id="26" name="Michael Harvey" initials="MH [9]" lastIdx="1" clrIdx="25"/>
  <p:cmAuthor id="27" name="Michael Harvey" initials="MH [10]" lastIdx="1" clrIdx="26"/>
  <p:cmAuthor id="28" name="Michael Harvey" initials="MH [11]" lastIdx="1" clrIdx="27"/>
  <p:cmAuthor id="29" name="Michael Harvey" initials="MH [12]" lastIdx="1" clrIdx="28"/>
  <p:cmAuthor id="30" name="Michael Harvey" initials="MH [13]" lastIdx="1" clrIdx="29"/>
  <p:cmAuthor id="31" name="Michael Harvey" initials="MH [14]" lastIdx="1" clrIdx="30"/>
  <p:cmAuthor id="32" name="Michael Harvey" initials="MH [15]" lastIdx="1" clrIdx="31"/>
  <p:cmAuthor id="33" name="Michael Harvey" initials="MH [16]" lastIdx="1" clrIdx="32"/>
  <p:cmAuthor id="34" name="Michael Harvey" initials="MH [17]" lastIdx="1" clrIdx="33"/>
  <p:cmAuthor id="35" name="Michael Harvey" initials="MH [18]" lastIdx="1" clrIdx="34"/>
  <p:cmAuthor id="36" name="Michael Harvey" initials="MH [19]" lastIdx="1" clrIdx="35"/>
  <p:cmAuthor id="37" name="Jorge Luis De Avila" initials="JA" lastIdx="4" clrIdx="3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355" autoAdjust="0"/>
    <p:restoredTop sz="83905" autoAdjust="0"/>
  </p:normalViewPr>
  <p:slideViewPr>
    <p:cSldViewPr snapToGrid="0">
      <p:cViewPr varScale="1">
        <p:scale>
          <a:sx n="96" d="100"/>
          <a:sy n="96" d="100"/>
        </p:scale>
        <p:origin x="354" y="84"/>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a:t>Lifetime Likelihood</a:t>
            </a:r>
            <a:r>
              <a:rPr lang="en-US" sz="2400" b="1" baseline="0"/>
              <a:t> of Being Sent to Prison at Current U.S. Incarceration Rates</a:t>
            </a:r>
            <a:endParaRPr lang="en-US" sz="2400" b="1"/>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82521081342367E-2"/>
          <c:y val="0.12942003900763599"/>
          <c:w val="0.87703495023855804"/>
          <c:h val="0.80007505706625603"/>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Sheet1!$C$3:$C$6</c:f>
              <c:strCache>
                <c:ptCount val="4"/>
                <c:pt idx="0">
                  <c:v>All Americans</c:v>
                </c:pt>
                <c:pt idx="1">
                  <c:v>Men</c:v>
                </c:pt>
                <c:pt idx="2">
                  <c:v>Hispanic Men</c:v>
                </c:pt>
                <c:pt idx="3">
                  <c:v>African-American Men</c:v>
                </c:pt>
              </c:strCache>
            </c:strRef>
          </c:cat>
          <c:val>
            <c:numRef>
              <c:f>Sheet1!$D$3:$D$6</c:f>
              <c:numCache>
                <c:formatCode>0%</c:formatCode>
                <c:ptCount val="4"/>
                <c:pt idx="0">
                  <c:v>0.06</c:v>
                </c:pt>
                <c:pt idx="1">
                  <c:v>0.11</c:v>
                </c:pt>
                <c:pt idx="2">
                  <c:v>0.17</c:v>
                </c:pt>
                <c:pt idx="3">
                  <c:v>0.32</c:v>
                </c:pt>
              </c:numCache>
            </c:numRef>
          </c:val>
          <c:extLst>
            <c:ext xmlns:c16="http://schemas.microsoft.com/office/drawing/2014/chart" uri="{C3380CC4-5D6E-409C-BE32-E72D297353CC}">
              <c16:uniqueId val="{00000000-33E4-F74E-8A9B-14064048495B}"/>
            </c:ext>
          </c:extLst>
        </c:ser>
        <c:dLbls>
          <c:showLegendKey val="0"/>
          <c:showVal val="0"/>
          <c:showCatName val="0"/>
          <c:showSerName val="0"/>
          <c:showPercent val="0"/>
          <c:showBubbleSize val="0"/>
        </c:dLbls>
        <c:gapWidth val="219"/>
        <c:overlap val="-27"/>
        <c:axId val="-1573761536"/>
        <c:axId val="-1573759216"/>
      </c:barChart>
      <c:catAx>
        <c:axId val="-1573761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573759216"/>
        <c:crosses val="autoZero"/>
        <c:auto val="1"/>
        <c:lblAlgn val="ctr"/>
        <c:lblOffset val="100"/>
        <c:noMultiLvlLbl val="0"/>
      </c:catAx>
      <c:valAx>
        <c:axId val="-1573759216"/>
        <c:scaling>
          <c:orientation val="minMax"/>
        </c:scaling>
        <c:delete val="1"/>
        <c:axPos val="l"/>
        <c:numFmt formatCode="0%" sourceLinked="1"/>
        <c:majorTickMark val="none"/>
        <c:minorTickMark val="none"/>
        <c:tickLblPos val="nextTo"/>
        <c:crossAx val="-1573761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7" dt="2018-06-22T01:17:11.467" idx="3">
    <p:pos x="6212" y="615"/>
    <p:text>Shirley suggest changing Virchow's quote to one of Thomas Jefferson, "I tremble for my country when I reflect that God is just; that his justice cannot sleep forever."
-Thomas Jefferson, 1781
</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7" dt="2018-06-22T01:10:55.361" idx="1">
    <p:pos x="7453" y="869"/>
    <p:text>Shirley has suggested the following: Instead of the second bullet point definition, to replace it with, "Structural Racism is the normalization and legitimation of an array of dynamics: historical, structural, institutional, interpersonal that routinely advantages Whites while producing cumulative and chronic adverse outcomes for People of Color." - Trica Rose, Center for the Study of Race and Ethnicity</p:text>
    <p:extLst>
      <p:ext uri="{C676402C-5697-4E1C-873F-D02D1690AC5C}">
        <p15:threadingInfo xmlns:p15="http://schemas.microsoft.com/office/powerpoint/2012/main" timeZoneBias="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0C8849-E25A-044D-8C61-8E0C2CF6D2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B543BF4-D5E1-5440-85D6-7998E2C6E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1C680B-91B3-F648-AD15-A29C1AEA604D}" type="datetime1">
              <a:rPr lang="en-US" smtClean="0"/>
              <a:pPr/>
              <a:t>3/4/2020</a:t>
            </a:fld>
            <a:endParaRPr lang="en-US"/>
          </a:p>
        </p:txBody>
      </p:sp>
      <p:sp>
        <p:nvSpPr>
          <p:cNvPr id="4" name="Footer Placeholder 3">
            <a:extLst>
              <a:ext uri="{FF2B5EF4-FFF2-40B4-BE49-F238E27FC236}">
                <a16:creationId xmlns:a16="http://schemas.microsoft.com/office/drawing/2014/main" id="{46D4A55E-92D0-A149-8D27-B33EF10D06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3FE231-4C29-5041-A953-799EE96E0D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A00BF1-2E1D-B843-9BE8-66CEBD69AFA0}" type="slidenum">
              <a:rPr lang="en-US" smtClean="0"/>
              <a:pPr/>
              <a:t>‹#›</a:t>
            </a:fld>
            <a:endParaRPr lang="en-US"/>
          </a:p>
        </p:txBody>
      </p:sp>
    </p:spTree>
    <p:extLst>
      <p:ext uri="{BB962C8B-B14F-4D97-AF65-F5344CB8AC3E}">
        <p14:creationId xmlns:p14="http://schemas.microsoft.com/office/powerpoint/2010/main" val="10482090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92978E-541F-8B4A-BE46-3960E1470523}" type="datetime1">
              <a:rPr lang="en-US" smtClean="0"/>
              <a:pPr/>
              <a:t>3/4/2020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0DF280-13BC-432D-A00A-95E913C75B6A}" type="slidenum">
              <a:rPr lang="en-US" smtClean="0"/>
              <a:pPr/>
              <a:t>‹#›</a:t>
            </a:fld>
            <a:endParaRPr lang="en-US"/>
          </a:p>
        </p:txBody>
      </p:sp>
    </p:spTree>
    <p:extLst>
      <p:ext uri="{BB962C8B-B14F-4D97-AF65-F5344CB8AC3E}">
        <p14:creationId xmlns:p14="http://schemas.microsoft.com/office/powerpoint/2010/main" val="88899948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lickr.com/photos/snakeshepard/30102053117/in/photolist-MS1TDP-owktcJ-fq24c7-hMQSEB-92cyhi-69ZqQm-6P85Ec-oeSdbh-8TPbqR-28cEDpH-8mhefp-8ACML6-os7mHq-oviyHq-oviXtW-forRUX-orpfbu-2a86Psb-oy5LEZ-owacnQ-hTLeyY-E56pio-e7JAFD-5S3SQx-oe2Jrz-owozDA-2a4e8L1-oumxGe-ocDyX5-W61rLT-i4Lks9-8ZREhn-g6UGuC-otxiDj-GE6mMR-obYjUT-icUxhM-obX5Po-idfa4i-28ud9SS-2e7SY6W-259vJTV-6BoQD8-fV9yKr-r6nztD-DCAnQG-Qre4Y8-93v4NW-ot1U9n-i8fAYr"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prisonpolicy.org/graphs/lifetimechance.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lang="en-US" b="1" baseline="0" dirty="0"/>
          </a:p>
        </p:txBody>
      </p:sp>
      <p:sp>
        <p:nvSpPr>
          <p:cNvPr id="97" name="Shape 97"/>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a:t>
            </a:fld>
            <a:endParaRPr lang="en-US" dirty="0"/>
          </a:p>
        </p:txBody>
      </p:sp>
    </p:spTree>
    <p:extLst>
      <p:ext uri="{BB962C8B-B14F-4D97-AF65-F5344CB8AC3E}">
        <p14:creationId xmlns:p14="http://schemas.microsoft.com/office/powerpoint/2010/main" val="1329527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the case in packet (Appendix C, pages 1-2)</a:t>
            </a:r>
          </a:p>
        </p:txBody>
      </p:sp>
      <p:sp>
        <p:nvSpPr>
          <p:cNvPr id="4" name="Slide Number Placeholder 3"/>
          <p:cNvSpPr>
            <a:spLocks noGrp="1"/>
          </p:cNvSpPr>
          <p:nvPr>
            <p:ph type="sldNum" sz="quarter" idx="10"/>
          </p:nvPr>
        </p:nvSpPr>
        <p:spPr/>
        <p:txBody>
          <a:bodyPr/>
          <a:lstStyle/>
          <a:p>
            <a:fld id="{B50DF280-13BC-432D-A00A-95E913C75B6A}" type="slidenum">
              <a:rPr lang="en-US" smtClean="0"/>
              <a:pPr/>
              <a:t>12</a:t>
            </a:fld>
            <a:endParaRPr lang="en-US"/>
          </a:p>
        </p:txBody>
      </p:sp>
    </p:spTree>
    <p:extLst>
      <p:ext uri="{BB962C8B-B14F-4D97-AF65-F5344CB8AC3E}">
        <p14:creationId xmlns:p14="http://schemas.microsoft.com/office/powerpoint/2010/main" val="861083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0DF280-13BC-432D-A00A-95E913C75B6A}" type="slidenum">
              <a:rPr lang="en-US" smtClean="0"/>
              <a:pPr/>
              <a:t>13</a:t>
            </a:fld>
            <a:endParaRPr lang="en-US"/>
          </a:p>
        </p:txBody>
      </p:sp>
    </p:spTree>
    <p:extLst>
      <p:ext uri="{BB962C8B-B14F-4D97-AF65-F5344CB8AC3E}">
        <p14:creationId xmlns:p14="http://schemas.microsoft.com/office/powerpoint/2010/main" val="957330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2" name="Shape 242"/>
          <p:cNvSpPr txBox="1">
            <a:spLocks noGrp="1"/>
          </p:cNvSpPr>
          <p:nvPr>
            <p:ph type="body" idx="1"/>
          </p:nvPr>
        </p:nvSpPr>
        <p:spPr>
          <a:xfrm>
            <a:off x="698501" y="4403725"/>
            <a:ext cx="5587999" cy="4171950"/>
          </a:xfrm>
          <a:prstGeom prst="rect">
            <a:avLst/>
          </a:prstGeom>
          <a:noFill/>
          <a:ln>
            <a:noFill/>
          </a:ln>
        </p:spPr>
        <p:txBody>
          <a:bodyPr lIns="92870" tIns="46422" rIns="92870" bIns="46422" anchor="t" anchorCtr="0">
            <a:noAutofit/>
          </a:bodyPr>
          <a:lstStyle/>
          <a:p>
            <a:pPr>
              <a:buSzPct val="25000"/>
            </a:pPr>
            <a:r>
              <a:rPr lang="en-US" dirty="0">
                <a:solidFill>
                  <a:schemeClr val="dk1"/>
                </a:solidFill>
                <a:latin typeface="Calibri"/>
                <a:ea typeface="Calibri"/>
                <a:cs typeface="Calibri"/>
                <a:sym typeface="Calibri"/>
              </a:rPr>
              <a:t>Refer to structural vulnerability checklist (Appendix C, page 5)</a:t>
            </a:r>
            <a:endParaRPr dirty="0">
              <a:solidFill>
                <a:schemeClr val="dk1"/>
              </a:solidFill>
              <a:latin typeface="Calibri"/>
              <a:ea typeface="Calibri"/>
              <a:cs typeface="Calibri"/>
              <a:sym typeface="Calibri"/>
            </a:endParaRPr>
          </a:p>
        </p:txBody>
      </p:sp>
      <p:sp>
        <p:nvSpPr>
          <p:cNvPr id="243" name="Shape 243"/>
          <p:cNvSpPr txBox="1">
            <a:spLocks noGrp="1"/>
          </p:cNvSpPr>
          <p:nvPr>
            <p:ph type="sldNum" idx="12"/>
          </p:nvPr>
        </p:nvSpPr>
        <p:spPr>
          <a:xfrm>
            <a:off x="3956550" y="8805841"/>
            <a:ext cx="3026832" cy="463550"/>
          </a:xfrm>
          <a:prstGeom prst="rect">
            <a:avLst/>
          </a:prstGeom>
          <a:noFill/>
          <a:ln>
            <a:noFill/>
          </a:ln>
        </p:spPr>
        <p:txBody>
          <a:bodyPr lIns="92870" tIns="46422" rIns="92870" bIns="46422" anchor="b" anchorCtr="0">
            <a:noAutofit/>
          </a:bodyPr>
          <a:lstStyle/>
          <a:p>
            <a:pPr>
              <a:buSzPct val="25000"/>
            </a:pPr>
            <a:fld id="{00000000-1234-1234-1234-123412341234}" type="slidenum">
              <a:rPr lang="en-US">
                <a:solidFill>
                  <a:schemeClr val="dk1"/>
                </a:solidFill>
                <a:latin typeface="Calibri"/>
                <a:ea typeface="Calibri"/>
                <a:cs typeface="Calibri"/>
                <a:sym typeface="Calibri"/>
              </a:rPr>
              <a:pPr>
                <a:buSzPct val="25000"/>
              </a:pPr>
              <a:t>14</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2365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7" name="Shape 197"/>
          <p:cNvSpPr txBox="1">
            <a:spLocks noGrp="1"/>
          </p:cNvSpPr>
          <p:nvPr>
            <p:ph type="body" idx="1"/>
          </p:nvPr>
        </p:nvSpPr>
        <p:spPr>
          <a:xfrm>
            <a:off x="698501" y="4403725"/>
            <a:ext cx="5587999" cy="4171950"/>
          </a:xfrm>
          <a:prstGeom prst="rect">
            <a:avLst/>
          </a:prstGeom>
          <a:noFill/>
          <a:ln>
            <a:noFill/>
          </a:ln>
        </p:spPr>
        <p:txBody>
          <a:bodyPr lIns="92870" tIns="46422" rIns="92870" bIns="46422" anchor="t" anchorCtr="0">
            <a:noAutofit/>
          </a:bodyPr>
          <a:lstStyle/>
          <a:p>
            <a:pPr>
              <a:buSzPct val="25000"/>
            </a:pPr>
            <a:endParaRPr>
              <a:solidFill>
                <a:schemeClr val="dk1"/>
              </a:solidFill>
              <a:latin typeface="Calibri"/>
              <a:ea typeface="Calibri"/>
              <a:cs typeface="Calibri"/>
              <a:sym typeface="Calibri"/>
            </a:endParaRPr>
          </a:p>
        </p:txBody>
      </p:sp>
      <p:sp>
        <p:nvSpPr>
          <p:cNvPr id="198" name="Shape 198"/>
          <p:cNvSpPr txBox="1">
            <a:spLocks noGrp="1"/>
          </p:cNvSpPr>
          <p:nvPr>
            <p:ph type="sldNum" idx="12"/>
          </p:nvPr>
        </p:nvSpPr>
        <p:spPr>
          <a:xfrm>
            <a:off x="3956550" y="8805841"/>
            <a:ext cx="3026832" cy="463550"/>
          </a:xfrm>
          <a:prstGeom prst="rect">
            <a:avLst/>
          </a:prstGeom>
          <a:noFill/>
          <a:ln>
            <a:noFill/>
          </a:ln>
        </p:spPr>
        <p:txBody>
          <a:bodyPr lIns="92870" tIns="46422" rIns="92870" bIns="46422" anchor="b" anchorCtr="0">
            <a:noAutofit/>
          </a:bodyPr>
          <a:lstStyle/>
          <a:p>
            <a:pPr>
              <a:buSzPct val="25000"/>
            </a:pPr>
            <a:fld id="{00000000-1234-1234-1234-123412341234}" type="slidenum">
              <a:rPr lang="en-US">
                <a:solidFill>
                  <a:schemeClr val="dk1"/>
                </a:solidFill>
                <a:latin typeface="Calibri"/>
                <a:ea typeface="Calibri"/>
                <a:cs typeface="Calibri"/>
                <a:sym typeface="Calibri"/>
              </a:rPr>
              <a:pPr>
                <a:buSzPct val="25000"/>
              </a:pPr>
              <a:t>15</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1363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Image by Françoise retrieved from: </a:t>
            </a:r>
            <a:r>
              <a:rPr lang="en-US" sz="1200"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s://www.flickr.com/photos/snakeshepard/30102053117/in/photolist-MS1TDP-owktcJ-fq24c7-hMQSEB-92cyhi-69ZqQm-6P85Ec-oeSdbh-8TPbqR-28cEDpH-8mhefp-8ACML6-os7mHq-oviyHq-oviXtW-forRUX-orpfbu-2a86Psb-oy5LEZ-owacnQ-hTLeyY-E56pio-e7JAFD-5S3SQx-oe2Jrz-owozDA-2a4e8L1-oumxGe-ocDyX5-W61rLT-i4Lks9-8ZREhn-g6UGuC-otxiDj-GE6mMR-obYjUT-icUxhM-obX5Po-idfa4i-28ud9SS-2e7SY6W-259vJTV-6BoQD8-fV9yKr-r6nztD-DCAnQG-Qre4Y8-93v4NW-ot1U9n-i8fAYr</a:t>
            </a:r>
            <a:r>
              <a:rPr lang="en-US" sz="1200" kern="1200" dirty="0">
                <a:solidFill>
                  <a:schemeClr val="tx1"/>
                </a:solidFill>
                <a:effectLst/>
                <a:latin typeface="+mn-lt"/>
                <a:ea typeface="+mn-ea"/>
                <a:cs typeface="+mn-cs"/>
              </a:rPr>
              <a:t>on 5/12/19. Image is in the public domain.</a:t>
            </a:r>
            <a:endParaRPr lang="en-US" sz="1200" b="0" i="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16</a:t>
            </a:fld>
            <a:endParaRPr lang="en-US"/>
          </a:p>
        </p:txBody>
      </p:sp>
    </p:spTree>
    <p:extLst>
      <p:ext uri="{BB962C8B-B14F-4D97-AF65-F5344CB8AC3E}">
        <p14:creationId xmlns:p14="http://schemas.microsoft.com/office/powerpoint/2010/main" val="799396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handout (Appendix C, page 3)</a:t>
            </a:r>
          </a:p>
        </p:txBody>
      </p:sp>
      <p:sp>
        <p:nvSpPr>
          <p:cNvPr id="4" name="Slide Number Placeholder 3"/>
          <p:cNvSpPr>
            <a:spLocks noGrp="1"/>
          </p:cNvSpPr>
          <p:nvPr>
            <p:ph type="sldNum" sz="quarter" idx="10"/>
          </p:nvPr>
        </p:nvSpPr>
        <p:spPr/>
        <p:txBody>
          <a:bodyPr/>
          <a:lstStyle/>
          <a:p>
            <a:fld id="{B50DF280-13BC-432D-A00A-95E913C75B6A}" type="slidenum">
              <a:rPr lang="en-US" smtClean="0"/>
              <a:pPr/>
              <a:t>17</a:t>
            </a:fld>
            <a:endParaRPr lang="en-US"/>
          </a:p>
        </p:txBody>
      </p:sp>
    </p:spTree>
    <p:extLst>
      <p:ext uri="{BB962C8B-B14F-4D97-AF65-F5344CB8AC3E}">
        <p14:creationId xmlns:p14="http://schemas.microsoft.com/office/powerpoint/2010/main" val="3027803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7" name="Shape 197"/>
          <p:cNvSpPr txBox="1">
            <a:spLocks noGrp="1"/>
          </p:cNvSpPr>
          <p:nvPr>
            <p:ph type="body" idx="1"/>
          </p:nvPr>
        </p:nvSpPr>
        <p:spPr>
          <a:xfrm>
            <a:off x="698501" y="4403725"/>
            <a:ext cx="5587999" cy="4171950"/>
          </a:xfrm>
          <a:prstGeom prst="rect">
            <a:avLst/>
          </a:prstGeom>
          <a:noFill/>
          <a:ln>
            <a:noFill/>
          </a:ln>
        </p:spPr>
        <p:txBody>
          <a:bodyPr lIns="92870" tIns="46422" rIns="92870" bIns="46422" anchor="t" anchorCtr="0">
            <a:noAutofit/>
          </a:bodyPr>
          <a:lstStyle/>
          <a:p>
            <a:pPr>
              <a:buSzPct val="25000"/>
            </a:pPr>
            <a:endParaRPr>
              <a:solidFill>
                <a:schemeClr val="dk1"/>
              </a:solidFill>
              <a:latin typeface="Calibri"/>
              <a:ea typeface="Calibri"/>
              <a:cs typeface="Calibri"/>
              <a:sym typeface="Calibri"/>
            </a:endParaRPr>
          </a:p>
        </p:txBody>
      </p:sp>
      <p:sp>
        <p:nvSpPr>
          <p:cNvPr id="198" name="Shape 198"/>
          <p:cNvSpPr txBox="1">
            <a:spLocks noGrp="1"/>
          </p:cNvSpPr>
          <p:nvPr>
            <p:ph type="sldNum" idx="12"/>
          </p:nvPr>
        </p:nvSpPr>
        <p:spPr>
          <a:xfrm>
            <a:off x="3956550" y="8805841"/>
            <a:ext cx="3026832" cy="463550"/>
          </a:xfrm>
          <a:prstGeom prst="rect">
            <a:avLst/>
          </a:prstGeom>
          <a:noFill/>
          <a:ln>
            <a:noFill/>
          </a:ln>
        </p:spPr>
        <p:txBody>
          <a:bodyPr lIns="92870" tIns="46422" rIns="92870" bIns="46422" anchor="b" anchorCtr="0">
            <a:noAutofit/>
          </a:bodyPr>
          <a:lstStyle/>
          <a:p>
            <a:pPr>
              <a:buSzPct val="25000"/>
            </a:pPr>
            <a:fld id="{00000000-1234-1234-1234-123412341234}" type="slidenum">
              <a:rPr lang="en-US">
                <a:solidFill>
                  <a:schemeClr val="dk1"/>
                </a:solidFill>
                <a:latin typeface="Calibri"/>
                <a:ea typeface="Calibri"/>
                <a:cs typeface="Calibri"/>
                <a:sym typeface="Calibri"/>
              </a:rPr>
              <a:pPr>
                <a:buSzPct val="25000"/>
              </a:pPr>
              <a:t>18</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8032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5.  Image by Smallman12q, retrieved from: https://</a:t>
            </a:r>
            <a:r>
              <a:rPr lang="en-US" dirty="0" err="1"/>
              <a:t>commons.wikimedia.org</a:t>
            </a:r>
            <a:r>
              <a:rPr lang="en-US" dirty="0"/>
              <a:t>/wiki/File:U.S._incarceration_rates_1925_onwards.png on 12/16/18. Image is in the public domain.</a:t>
            </a:r>
          </a:p>
          <a:p>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20</a:t>
            </a:fld>
            <a:endParaRPr lang="en-US"/>
          </a:p>
        </p:txBody>
      </p:sp>
    </p:spTree>
    <p:extLst>
      <p:ext uri="{BB962C8B-B14F-4D97-AF65-F5344CB8AC3E}">
        <p14:creationId xmlns:p14="http://schemas.microsoft.com/office/powerpoint/2010/main" val="166713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source: Bureau of Justice Statistics, Prevalence of Imprisonment in the U.S. Population, </a:t>
            </a:r>
            <a:r>
              <a:rPr lang="en-US" sz="1200" kern="1200" dirty="0">
                <a:solidFill>
                  <a:schemeClr val="tx1"/>
                </a:solidFill>
                <a:latin typeface="+mn-lt"/>
                <a:ea typeface="+mn-ea"/>
                <a:cs typeface="+mn-cs"/>
              </a:rPr>
              <a:t>1974-2001, retrieved from: </a:t>
            </a:r>
            <a:r>
              <a:rPr lang="en-US" sz="1200"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https://www.prisonpolicy.org/graphs/lifetimechance.html</a:t>
            </a:r>
            <a:r>
              <a:rPr lang="en-US" sz="1200" kern="1200" dirty="0">
                <a:solidFill>
                  <a:schemeClr val="tx1"/>
                </a:solidFill>
                <a:latin typeface="+mn-lt"/>
                <a:ea typeface="+mn-ea"/>
                <a:cs typeface="+mn-cs"/>
              </a:rPr>
              <a:t> on 5/12/19. Chart is author-created.</a:t>
            </a:r>
          </a:p>
        </p:txBody>
      </p:sp>
      <p:sp>
        <p:nvSpPr>
          <p:cNvPr id="4" name="Slide Number Placeholder 3"/>
          <p:cNvSpPr>
            <a:spLocks noGrp="1"/>
          </p:cNvSpPr>
          <p:nvPr>
            <p:ph type="sldNum" sz="quarter" idx="10"/>
          </p:nvPr>
        </p:nvSpPr>
        <p:spPr/>
        <p:txBody>
          <a:bodyPr/>
          <a:lstStyle/>
          <a:p>
            <a:fld id="{B50DF280-13BC-432D-A00A-95E913C75B6A}" type="slidenum">
              <a:rPr lang="en-US" smtClean="0"/>
              <a:pPr/>
              <a:t>21</a:t>
            </a:fld>
            <a:endParaRPr lang="en-US"/>
          </a:p>
        </p:txBody>
      </p:sp>
    </p:spTree>
    <p:extLst>
      <p:ext uri="{BB962C8B-B14F-4D97-AF65-F5344CB8AC3E}">
        <p14:creationId xmlns:p14="http://schemas.microsoft.com/office/powerpoint/2010/main" val="3903386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and</a:t>
            </a:r>
            <a:r>
              <a:rPr lang="en-US" baseline="0" dirty="0"/>
              <a:t> current events </a:t>
            </a:r>
            <a:r>
              <a:rPr lang="en-US" dirty="0"/>
              <a:t>often have more going on than</a:t>
            </a:r>
            <a:r>
              <a:rPr lang="en-US" baseline="0" dirty="0"/>
              <a:t> you – or at least I – learned in history class or see in the news. There is a pattern of a phenomenon, a common explanation, and additional facts that fly in the face of those common explanations</a:t>
            </a:r>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22</a:t>
            </a:fld>
            <a:endParaRPr lang="en-US"/>
          </a:p>
        </p:txBody>
      </p:sp>
    </p:spTree>
    <p:extLst>
      <p:ext uri="{BB962C8B-B14F-4D97-AF65-F5344CB8AC3E}">
        <p14:creationId xmlns:p14="http://schemas.microsoft.com/office/powerpoint/2010/main" val="2624836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of framing one</a:t>
            </a:r>
            <a:r>
              <a:rPr lang="en-US" baseline="0" dirty="0"/>
              <a:t> of the goals of this session – questions?</a:t>
            </a:r>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4</a:t>
            </a:fld>
            <a:endParaRPr lang="en-US" dirty="0"/>
          </a:p>
        </p:txBody>
      </p:sp>
    </p:spTree>
    <p:extLst>
      <p:ext uri="{BB962C8B-B14F-4D97-AF65-F5344CB8AC3E}">
        <p14:creationId xmlns:p14="http://schemas.microsoft.com/office/powerpoint/2010/main" val="547241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23</a:t>
            </a:fld>
            <a:endParaRPr lang="en-US"/>
          </a:p>
        </p:txBody>
      </p:sp>
    </p:spTree>
    <p:extLst>
      <p:ext uri="{BB962C8B-B14F-4D97-AF65-F5344CB8AC3E}">
        <p14:creationId xmlns:p14="http://schemas.microsoft.com/office/powerpoint/2010/main" val="3510090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handout  (Appendix C, page 3)</a:t>
            </a:r>
          </a:p>
        </p:txBody>
      </p:sp>
      <p:sp>
        <p:nvSpPr>
          <p:cNvPr id="4" name="Slide Number Placeholder 3"/>
          <p:cNvSpPr>
            <a:spLocks noGrp="1"/>
          </p:cNvSpPr>
          <p:nvPr>
            <p:ph type="sldNum" sz="quarter" idx="10"/>
          </p:nvPr>
        </p:nvSpPr>
        <p:spPr/>
        <p:txBody>
          <a:bodyPr/>
          <a:lstStyle/>
          <a:p>
            <a:fld id="{B50DF280-13BC-432D-A00A-95E913C75B6A}" type="slidenum">
              <a:rPr lang="en-US" smtClean="0"/>
              <a:pPr/>
              <a:t>24</a:t>
            </a:fld>
            <a:endParaRPr lang="en-US"/>
          </a:p>
        </p:txBody>
      </p:sp>
    </p:spTree>
    <p:extLst>
      <p:ext uri="{BB962C8B-B14F-4D97-AF65-F5344CB8AC3E}">
        <p14:creationId xmlns:p14="http://schemas.microsoft.com/office/powerpoint/2010/main" val="216216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26</a:t>
            </a:fld>
            <a:endParaRPr lang="en-US"/>
          </a:p>
        </p:txBody>
      </p:sp>
    </p:spTree>
    <p:extLst>
      <p:ext uri="{BB962C8B-B14F-4D97-AF65-F5344CB8AC3E}">
        <p14:creationId xmlns:p14="http://schemas.microsoft.com/office/powerpoint/2010/main" val="3024814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minutes total</a:t>
            </a:r>
          </a:p>
          <a:p>
            <a:r>
              <a:rPr lang="en-US" dirty="0"/>
              <a:t>Writing – 5 min</a:t>
            </a:r>
          </a:p>
          <a:p>
            <a:r>
              <a:rPr lang="en-US" dirty="0"/>
              <a:t>Share with neighbor – 4 min each</a:t>
            </a:r>
          </a:p>
          <a:p>
            <a:r>
              <a:rPr lang="en-US" dirty="0"/>
              <a:t>Share with group (1 example) – 2 min </a:t>
            </a:r>
          </a:p>
          <a:p>
            <a:endParaRPr lang="en-US" dirty="0"/>
          </a:p>
          <a:p>
            <a:r>
              <a:rPr lang="en-US" dirty="0"/>
              <a:t>What was the </a:t>
            </a:r>
            <a:r>
              <a:rPr lang="en-US" b="1" dirty="0"/>
              <a:t>structure</a:t>
            </a:r>
            <a:r>
              <a:rPr lang="en-US" dirty="0"/>
              <a:t> and what was the </a:t>
            </a:r>
            <a:r>
              <a:rPr lang="en-US" b="1" dirty="0"/>
              <a:t>violence</a:t>
            </a:r>
            <a:r>
              <a:rPr lang="en-US" dirty="0"/>
              <a:t>???</a:t>
            </a:r>
            <a:r>
              <a:rPr lang="en-US" baseline="0" dirty="0"/>
              <a:t> </a:t>
            </a:r>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27</a:t>
            </a:fld>
            <a:endParaRPr lang="en-US"/>
          </a:p>
        </p:txBody>
      </p:sp>
    </p:spTree>
    <p:extLst>
      <p:ext uri="{BB962C8B-B14F-4D97-AF65-F5344CB8AC3E}">
        <p14:creationId xmlns:p14="http://schemas.microsoft.com/office/powerpoint/2010/main" val="954629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97" name="Shape 97"/>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28</a:t>
            </a:fld>
            <a:endParaRPr lang="en-US"/>
          </a:p>
        </p:txBody>
      </p:sp>
    </p:spTree>
    <p:extLst>
      <p:ext uri="{BB962C8B-B14F-4D97-AF65-F5344CB8AC3E}">
        <p14:creationId xmlns:p14="http://schemas.microsoft.com/office/powerpoint/2010/main" val="1125823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97" name="Shape 97"/>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29</a:t>
            </a:fld>
            <a:endParaRPr lang="en-US"/>
          </a:p>
        </p:txBody>
      </p:sp>
    </p:spTree>
    <p:extLst>
      <p:ext uri="{BB962C8B-B14F-4D97-AF65-F5344CB8AC3E}">
        <p14:creationId xmlns:p14="http://schemas.microsoft.com/office/powerpoint/2010/main" val="4068368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30</a:t>
            </a:fld>
            <a:endParaRPr lang="en-US"/>
          </a:p>
        </p:txBody>
      </p:sp>
    </p:spTree>
    <p:extLst>
      <p:ext uri="{BB962C8B-B14F-4D97-AF65-F5344CB8AC3E}">
        <p14:creationId xmlns:p14="http://schemas.microsoft.com/office/powerpoint/2010/main" val="3301626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0DF280-13BC-432D-A00A-95E913C75B6A}" type="slidenum">
              <a:rPr lang="en-US" smtClean="0"/>
              <a:pPr/>
              <a:t>31</a:t>
            </a:fld>
            <a:endParaRPr lang="en-US"/>
          </a:p>
        </p:txBody>
      </p:sp>
    </p:spTree>
    <p:extLst>
      <p:ext uri="{BB962C8B-B14F-4D97-AF65-F5344CB8AC3E}">
        <p14:creationId xmlns:p14="http://schemas.microsoft.com/office/powerpoint/2010/main" val="122005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7" name="Shape 197"/>
          <p:cNvSpPr txBox="1">
            <a:spLocks noGrp="1"/>
          </p:cNvSpPr>
          <p:nvPr>
            <p:ph type="body" idx="1"/>
          </p:nvPr>
        </p:nvSpPr>
        <p:spPr>
          <a:xfrm>
            <a:off x="698501" y="4403725"/>
            <a:ext cx="5587999" cy="4171950"/>
          </a:xfrm>
          <a:prstGeom prst="rect">
            <a:avLst/>
          </a:prstGeom>
          <a:noFill/>
          <a:ln>
            <a:noFill/>
          </a:ln>
        </p:spPr>
        <p:txBody>
          <a:bodyPr lIns="92870" tIns="46422" rIns="92870" bIns="46422" anchor="t" anchorCtr="0">
            <a:noAutofit/>
          </a:bodyPr>
          <a:lstStyle/>
          <a:p>
            <a:pPr>
              <a:buSzPct val="25000"/>
            </a:pPr>
            <a:r>
              <a:rPr lang="en-US" dirty="0">
                <a:solidFill>
                  <a:schemeClr val="dk1"/>
                </a:solidFill>
                <a:latin typeface="Calibri"/>
                <a:ea typeface="Calibri"/>
                <a:cs typeface="Calibri"/>
                <a:sym typeface="Calibri"/>
              </a:rPr>
              <a:t>Point is not that culture is not useful</a:t>
            </a:r>
            <a:r>
              <a:rPr lang="en-US" baseline="0" dirty="0">
                <a:solidFill>
                  <a:schemeClr val="dk1"/>
                </a:solidFill>
                <a:latin typeface="Calibri"/>
                <a:ea typeface="Calibri"/>
                <a:cs typeface="Calibri"/>
                <a:sym typeface="Calibri"/>
              </a:rPr>
              <a:t> to account for – point is that it’s a potentially misleading way to think about life trajectories that leaves out structures and may rely on or reinforce stereotypes</a:t>
            </a:r>
            <a:endParaRPr dirty="0">
              <a:solidFill>
                <a:schemeClr val="dk1"/>
              </a:solidFill>
              <a:latin typeface="Calibri"/>
              <a:ea typeface="Calibri"/>
              <a:cs typeface="Calibri"/>
              <a:sym typeface="Calibri"/>
            </a:endParaRPr>
          </a:p>
        </p:txBody>
      </p:sp>
      <p:sp>
        <p:nvSpPr>
          <p:cNvPr id="198" name="Shape 198"/>
          <p:cNvSpPr txBox="1">
            <a:spLocks noGrp="1"/>
          </p:cNvSpPr>
          <p:nvPr>
            <p:ph type="sldNum" idx="12"/>
          </p:nvPr>
        </p:nvSpPr>
        <p:spPr>
          <a:xfrm>
            <a:off x="3956550" y="8805841"/>
            <a:ext cx="3026832" cy="463550"/>
          </a:xfrm>
          <a:prstGeom prst="rect">
            <a:avLst/>
          </a:prstGeom>
          <a:noFill/>
          <a:ln>
            <a:noFill/>
          </a:ln>
        </p:spPr>
        <p:txBody>
          <a:bodyPr lIns="92870" tIns="46422" rIns="92870" bIns="46422" anchor="b" anchorCtr="0">
            <a:noAutofit/>
          </a:bodyPr>
          <a:lstStyle/>
          <a:p>
            <a:pPr>
              <a:buSzPct val="25000"/>
            </a:pPr>
            <a:fld id="{00000000-1234-1234-1234-123412341234}" type="slidenum">
              <a:rPr lang="en-US">
                <a:solidFill>
                  <a:schemeClr val="dk1"/>
                </a:solidFill>
                <a:latin typeface="Calibri"/>
                <a:ea typeface="Calibri"/>
                <a:cs typeface="Calibri"/>
                <a:sym typeface="Calibri"/>
              </a:rPr>
              <a:pPr>
                <a:buSzPct val="25000"/>
              </a:pPr>
              <a:t>32</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6309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7" name="Shape 197"/>
          <p:cNvSpPr txBox="1">
            <a:spLocks noGrp="1"/>
          </p:cNvSpPr>
          <p:nvPr>
            <p:ph type="body" idx="1"/>
          </p:nvPr>
        </p:nvSpPr>
        <p:spPr>
          <a:xfrm>
            <a:off x="698501" y="4403725"/>
            <a:ext cx="5587999" cy="4171950"/>
          </a:xfrm>
          <a:prstGeom prst="rect">
            <a:avLst/>
          </a:prstGeom>
          <a:noFill/>
          <a:ln>
            <a:noFill/>
          </a:ln>
        </p:spPr>
        <p:txBody>
          <a:bodyPr lIns="92870" tIns="46422" rIns="92870" bIns="46422" anchor="t" anchorCtr="0">
            <a:noAutofit/>
          </a:bodyPr>
          <a:lstStyle/>
          <a:p>
            <a:pPr>
              <a:buSzPct val="25000"/>
            </a:pPr>
            <a:r>
              <a:rPr lang="en-US" dirty="0">
                <a:solidFill>
                  <a:schemeClr val="dk1"/>
                </a:solidFill>
                <a:latin typeface="Calibri"/>
                <a:ea typeface="Calibri"/>
                <a:cs typeface="Calibri"/>
                <a:sym typeface="Calibri"/>
              </a:rPr>
              <a:t>Point is not that culture is not useful</a:t>
            </a:r>
            <a:r>
              <a:rPr lang="en-US" baseline="0" dirty="0">
                <a:solidFill>
                  <a:schemeClr val="dk1"/>
                </a:solidFill>
                <a:latin typeface="Calibri"/>
                <a:ea typeface="Calibri"/>
                <a:cs typeface="Calibri"/>
                <a:sym typeface="Calibri"/>
              </a:rPr>
              <a:t> to account for – point is that it’s a potentially misleading way to think about life trajectories that leaves out structures and may rely on or reinforce stereotypes</a:t>
            </a:r>
            <a:endParaRPr dirty="0">
              <a:solidFill>
                <a:schemeClr val="dk1"/>
              </a:solidFill>
              <a:latin typeface="Calibri"/>
              <a:ea typeface="Calibri"/>
              <a:cs typeface="Calibri"/>
              <a:sym typeface="Calibri"/>
            </a:endParaRPr>
          </a:p>
        </p:txBody>
      </p:sp>
      <p:sp>
        <p:nvSpPr>
          <p:cNvPr id="198" name="Shape 198"/>
          <p:cNvSpPr txBox="1">
            <a:spLocks noGrp="1"/>
          </p:cNvSpPr>
          <p:nvPr>
            <p:ph type="sldNum" idx="12"/>
          </p:nvPr>
        </p:nvSpPr>
        <p:spPr>
          <a:xfrm>
            <a:off x="3956550" y="8805841"/>
            <a:ext cx="3026832" cy="463550"/>
          </a:xfrm>
          <a:prstGeom prst="rect">
            <a:avLst/>
          </a:prstGeom>
          <a:noFill/>
          <a:ln>
            <a:noFill/>
          </a:ln>
        </p:spPr>
        <p:txBody>
          <a:bodyPr lIns="92870" tIns="46422" rIns="92870" bIns="46422" anchor="b" anchorCtr="0">
            <a:noAutofit/>
          </a:bodyPr>
          <a:lstStyle/>
          <a:p>
            <a:pPr>
              <a:buSzPct val="25000"/>
            </a:pPr>
            <a:fld id="{00000000-1234-1234-1234-123412341234}" type="slidenum">
              <a:rPr lang="en-US">
                <a:solidFill>
                  <a:schemeClr val="dk1"/>
                </a:solidFill>
                <a:latin typeface="Calibri"/>
                <a:ea typeface="Calibri"/>
                <a:cs typeface="Calibri"/>
                <a:sym typeface="Calibri"/>
              </a:rPr>
              <a:pPr>
                <a:buSzPct val="25000"/>
              </a:pPr>
              <a:t>33</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1784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handout (Appendix C, page 3)</a:t>
            </a:r>
          </a:p>
        </p:txBody>
      </p:sp>
      <p:sp>
        <p:nvSpPr>
          <p:cNvPr id="4" name="Slide Number Placeholder 3"/>
          <p:cNvSpPr>
            <a:spLocks noGrp="1"/>
          </p:cNvSpPr>
          <p:nvPr>
            <p:ph type="sldNum" sz="quarter" idx="10"/>
          </p:nvPr>
        </p:nvSpPr>
        <p:spPr/>
        <p:txBody>
          <a:bodyPr/>
          <a:lstStyle/>
          <a:p>
            <a:fld id="{B50DF280-13BC-432D-A00A-95E913C75B6A}" type="slidenum">
              <a:rPr lang="en-US" smtClean="0"/>
              <a:pPr/>
              <a:t>5</a:t>
            </a:fld>
            <a:endParaRPr lang="en-US" dirty="0"/>
          </a:p>
        </p:txBody>
      </p:sp>
    </p:spTree>
    <p:extLst>
      <p:ext uri="{BB962C8B-B14F-4D97-AF65-F5344CB8AC3E}">
        <p14:creationId xmlns:p14="http://schemas.microsoft.com/office/powerpoint/2010/main" val="1971192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7" name="Shape 197"/>
          <p:cNvSpPr txBox="1">
            <a:spLocks noGrp="1"/>
          </p:cNvSpPr>
          <p:nvPr>
            <p:ph type="body" idx="1"/>
          </p:nvPr>
        </p:nvSpPr>
        <p:spPr>
          <a:xfrm>
            <a:off x="698501" y="4403725"/>
            <a:ext cx="5587999" cy="4171950"/>
          </a:xfrm>
          <a:prstGeom prst="rect">
            <a:avLst/>
          </a:prstGeom>
          <a:noFill/>
          <a:ln>
            <a:noFill/>
          </a:ln>
        </p:spPr>
        <p:txBody>
          <a:bodyPr lIns="92870" tIns="46422" rIns="92870" bIns="46422" anchor="t" anchorCtr="0">
            <a:noAutofit/>
          </a:bodyPr>
          <a:lstStyle/>
          <a:p>
            <a:pPr>
              <a:buSzPct val="25000"/>
            </a:pPr>
            <a:r>
              <a:rPr lang="en-US" dirty="0">
                <a:solidFill>
                  <a:schemeClr val="dk1"/>
                </a:solidFill>
                <a:latin typeface="Calibri"/>
                <a:ea typeface="Calibri"/>
                <a:cs typeface="Calibri"/>
                <a:sym typeface="Calibri"/>
              </a:rPr>
              <a:t>Point is not that culture is not useful</a:t>
            </a:r>
            <a:r>
              <a:rPr lang="en-US" baseline="0" dirty="0">
                <a:solidFill>
                  <a:schemeClr val="dk1"/>
                </a:solidFill>
                <a:latin typeface="Calibri"/>
                <a:ea typeface="Calibri"/>
                <a:cs typeface="Calibri"/>
                <a:sym typeface="Calibri"/>
              </a:rPr>
              <a:t> to account for – point is that it’s a potentially misleading way to think about life trajectories that leaves out structures and may rely on or reinforce stereotypes</a:t>
            </a:r>
            <a:endParaRPr dirty="0">
              <a:solidFill>
                <a:schemeClr val="dk1"/>
              </a:solidFill>
              <a:latin typeface="Calibri"/>
              <a:ea typeface="Calibri"/>
              <a:cs typeface="Calibri"/>
              <a:sym typeface="Calibri"/>
            </a:endParaRPr>
          </a:p>
        </p:txBody>
      </p:sp>
      <p:sp>
        <p:nvSpPr>
          <p:cNvPr id="198" name="Shape 198"/>
          <p:cNvSpPr txBox="1">
            <a:spLocks noGrp="1"/>
          </p:cNvSpPr>
          <p:nvPr>
            <p:ph type="sldNum" idx="12"/>
          </p:nvPr>
        </p:nvSpPr>
        <p:spPr>
          <a:xfrm>
            <a:off x="3956550" y="8805841"/>
            <a:ext cx="3026832" cy="463550"/>
          </a:xfrm>
          <a:prstGeom prst="rect">
            <a:avLst/>
          </a:prstGeom>
          <a:noFill/>
          <a:ln>
            <a:noFill/>
          </a:ln>
        </p:spPr>
        <p:txBody>
          <a:bodyPr lIns="92870" tIns="46422" rIns="92870" bIns="46422" anchor="b" anchorCtr="0">
            <a:noAutofit/>
          </a:bodyPr>
          <a:lstStyle/>
          <a:p>
            <a:pPr>
              <a:buSzPct val="25000"/>
            </a:pPr>
            <a:fld id="{00000000-1234-1234-1234-123412341234}" type="slidenum">
              <a:rPr lang="en-US">
                <a:solidFill>
                  <a:schemeClr val="dk1"/>
                </a:solidFill>
                <a:latin typeface="Calibri"/>
                <a:ea typeface="Calibri"/>
                <a:cs typeface="Calibri"/>
                <a:sym typeface="Calibri"/>
              </a:rPr>
              <a:pPr>
                <a:buSzPct val="25000"/>
              </a:pPr>
              <a:t>34</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7394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7" name="Shape 197"/>
          <p:cNvSpPr txBox="1">
            <a:spLocks noGrp="1"/>
          </p:cNvSpPr>
          <p:nvPr>
            <p:ph type="body" idx="1"/>
          </p:nvPr>
        </p:nvSpPr>
        <p:spPr>
          <a:xfrm>
            <a:off x="698501" y="4403725"/>
            <a:ext cx="5587999" cy="4171950"/>
          </a:xfrm>
          <a:prstGeom prst="rect">
            <a:avLst/>
          </a:prstGeom>
          <a:noFill/>
          <a:ln>
            <a:noFill/>
          </a:ln>
        </p:spPr>
        <p:txBody>
          <a:bodyPr lIns="92870" tIns="46422" rIns="92870" bIns="46422" anchor="t" anchorCtr="0">
            <a:noAutofit/>
          </a:bodyPr>
          <a:lstStyle/>
          <a:p>
            <a:pPr>
              <a:buSzPct val="25000"/>
            </a:pPr>
            <a:endParaRPr dirty="0">
              <a:solidFill>
                <a:schemeClr val="dk1"/>
              </a:solidFill>
              <a:latin typeface="Calibri"/>
              <a:ea typeface="Calibri"/>
              <a:cs typeface="Calibri"/>
              <a:sym typeface="Calibri"/>
            </a:endParaRPr>
          </a:p>
        </p:txBody>
      </p:sp>
      <p:sp>
        <p:nvSpPr>
          <p:cNvPr id="198" name="Shape 198"/>
          <p:cNvSpPr txBox="1">
            <a:spLocks noGrp="1"/>
          </p:cNvSpPr>
          <p:nvPr>
            <p:ph type="sldNum" idx="12"/>
          </p:nvPr>
        </p:nvSpPr>
        <p:spPr>
          <a:xfrm>
            <a:off x="3956550" y="8805841"/>
            <a:ext cx="3026832" cy="463550"/>
          </a:xfrm>
          <a:prstGeom prst="rect">
            <a:avLst/>
          </a:prstGeom>
          <a:noFill/>
          <a:ln>
            <a:noFill/>
          </a:ln>
        </p:spPr>
        <p:txBody>
          <a:bodyPr lIns="92870" tIns="46422" rIns="92870" bIns="46422" anchor="b" anchorCtr="0">
            <a:noAutofit/>
          </a:bodyPr>
          <a:lstStyle/>
          <a:p>
            <a:pPr>
              <a:buSzPct val="25000"/>
            </a:pPr>
            <a:fld id="{00000000-1234-1234-1234-123412341234}" type="slidenum">
              <a:rPr lang="en-US">
                <a:solidFill>
                  <a:schemeClr val="dk1"/>
                </a:solidFill>
                <a:latin typeface="Calibri"/>
                <a:ea typeface="Calibri"/>
                <a:cs typeface="Calibri"/>
                <a:sym typeface="Calibri"/>
              </a:rPr>
              <a:pPr>
                <a:buSzPct val="25000"/>
              </a:pPr>
              <a:t>35</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9226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37</a:t>
            </a:fld>
            <a:endParaRPr lang="en-US"/>
          </a:p>
        </p:txBody>
      </p:sp>
    </p:spTree>
    <p:extLst>
      <p:ext uri="{BB962C8B-B14F-4D97-AF65-F5344CB8AC3E}">
        <p14:creationId xmlns:p14="http://schemas.microsoft.com/office/powerpoint/2010/main" val="1924453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62"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38</a:t>
            </a:fld>
            <a:endParaRPr lang="en-US"/>
          </a:p>
        </p:txBody>
      </p:sp>
    </p:spTree>
    <p:extLst>
      <p:ext uri="{BB962C8B-B14F-4D97-AF65-F5344CB8AC3E}">
        <p14:creationId xmlns:p14="http://schemas.microsoft.com/office/powerpoint/2010/main" val="2251039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40</a:t>
            </a:fld>
            <a:endParaRPr lang="en-US"/>
          </a:p>
        </p:txBody>
      </p:sp>
    </p:spTree>
    <p:extLst>
      <p:ext uri="{BB962C8B-B14F-4D97-AF65-F5344CB8AC3E}">
        <p14:creationId xmlns:p14="http://schemas.microsoft.com/office/powerpoint/2010/main" val="805586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41</a:t>
            </a:fld>
            <a:endParaRPr lang="en-US"/>
          </a:p>
        </p:txBody>
      </p:sp>
    </p:spTree>
    <p:extLst>
      <p:ext uri="{BB962C8B-B14F-4D97-AF65-F5344CB8AC3E}">
        <p14:creationId xmlns:p14="http://schemas.microsoft.com/office/powerpoint/2010/main" val="1214189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a:solidFill>
                  <a:schemeClr val="dk1"/>
                </a:solidFill>
                <a:latin typeface="+mn-lt"/>
                <a:ea typeface="Calibri"/>
                <a:cs typeface="Calibri"/>
                <a:sym typeface="Calibri"/>
              </a:rPr>
              <a:t>The purpose of my work is to develop a curriculum that could be given to multiple</a:t>
            </a:r>
            <a:r>
              <a:rPr lang="en-US" baseline="0" dirty="0">
                <a:solidFill>
                  <a:schemeClr val="dk1"/>
                </a:solidFill>
                <a:latin typeface="+mn-lt"/>
                <a:ea typeface="Calibri"/>
                <a:cs typeface="Calibri"/>
                <a:sym typeface="Calibri"/>
              </a:rPr>
              <a:t> levels of UME learners and GME learners to introduce to this way of thinking about healthcare disparities</a:t>
            </a:r>
          </a:p>
          <a:p>
            <a:pPr>
              <a:buSzPct val="25000"/>
            </a:pPr>
            <a:endParaRPr lang="en-US" baseline="0" dirty="0">
              <a:solidFill>
                <a:schemeClr val="dk1"/>
              </a:solidFill>
              <a:latin typeface="+mn-lt"/>
              <a:ea typeface="Calibri"/>
              <a:cs typeface="Calibri"/>
              <a:sym typeface="Calibri"/>
            </a:endParaRPr>
          </a:p>
          <a:p>
            <a:pPr>
              <a:buSzPct val="25000"/>
            </a:pPr>
            <a:r>
              <a:rPr lang="en-US" baseline="0" dirty="0">
                <a:solidFill>
                  <a:schemeClr val="dk1"/>
                </a:solidFill>
                <a:latin typeface="+mn-lt"/>
                <a:ea typeface="Calibri"/>
                <a:cs typeface="Calibri"/>
                <a:sym typeface="Calibri"/>
              </a:rPr>
              <a:t>Various calls but very little to actually operationalize/ do it</a:t>
            </a:r>
            <a:endParaRPr lang="en-US"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B50DF280-13BC-432D-A00A-95E913C75B6A}" type="slidenum">
              <a:rPr lang="en-US" smtClean="0"/>
              <a:pPr/>
              <a:t>6</a:t>
            </a:fld>
            <a:endParaRPr lang="en-US"/>
          </a:p>
        </p:txBody>
      </p:sp>
    </p:spTree>
    <p:extLst>
      <p:ext uri="{BB962C8B-B14F-4D97-AF65-F5344CB8AC3E}">
        <p14:creationId xmlns:p14="http://schemas.microsoft.com/office/powerpoint/2010/main" val="2451344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This isn’t new. </a:t>
            </a:r>
            <a:endParaRPr dirty="0"/>
          </a:p>
        </p:txBody>
      </p:sp>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8432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97" name="Shape 97"/>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8</a:t>
            </a:fld>
            <a:endParaRPr lang="en-US" dirty="0"/>
          </a:p>
        </p:txBody>
      </p:sp>
    </p:spTree>
    <p:extLst>
      <p:ext uri="{BB962C8B-B14F-4D97-AF65-F5344CB8AC3E}">
        <p14:creationId xmlns:p14="http://schemas.microsoft.com/office/powerpoint/2010/main" val="687290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Who is familiar with the </a:t>
            </a:r>
            <a:r>
              <a:rPr lang="en-US" dirty="0" err="1"/>
              <a:t>SDoH</a:t>
            </a:r>
            <a:r>
              <a:rPr lang="en-US" dirty="0"/>
              <a:t>?</a:t>
            </a:r>
          </a:p>
          <a:p>
            <a:pPr lvl="0">
              <a:spcBef>
                <a:spcPts val="0"/>
              </a:spcBef>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Figure 1. Image by </a:t>
            </a:r>
            <a:r>
              <a:rPr lang="en-US" sz="1200" dirty="0" err="1"/>
              <a:t>Parliament.uk</a:t>
            </a:r>
            <a:r>
              <a:rPr lang="en-US" sz="1200" dirty="0"/>
              <a:t>, retrieved from: https://</a:t>
            </a:r>
            <a:r>
              <a:rPr lang="en-US" sz="1200" dirty="0" err="1"/>
              <a:t>publications.parliament.uk</a:t>
            </a:r>
            <a:r>
              <a:rPr lang="en-US" sz="1200" dirty="0"/>
              <a:t>/pa/cm201617/</a:t>
            </a:r>
            <a:r>
              <a:rPr lang="en-US" sz="1200" dirty="0" err="1"/>
              <a:t>cmselect</a:t>
            </a:r>
            <a:r>
              <a:rPr lang="en-US" sz="1200" dirty="0"/>
              <a:t>/</a:t>
            </a:r>
            <a:r>
              <a:rPr lang="en-US" sz="1200" dirty="0" err="1"/>
              <a:t>cmhealth</a:t>
            </a:r>
            <a:r>
              <a:rPr lang="en-US" sz="1200" dirty="0"/>
              <a:t>/140/14004.htm on 12/16/18. Image is in the public domain.</a:t>
            </a:r>
          </a:p>
          <a:p>
            <a:pPr lvl="0">
              <a:spcBef>
                <a:spcPts val="0"/>
              </a:spcBef>
              <a:buNone/>
            </a:pPr>
            <a:endParaRPr dirty="0"/>
          </a:p>
        </p:txBody>
      </p:sp>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1517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Diabetes is talked about primarily as a behavioral. </a:t>
            </a:r>
          </a:p>
          <a:p>
            <a:endParaRPr lang="en-US" dirty="0"/>
          </a:p>
          <a:p>
            <a:r>
              <a:rPr lang="en-US" dirty="0"/>
              <a:t>Figure 2. Image by CDC, retrieved from: https://</a:t>
            </a:r>
            <a:r>
              <a:rPr lang="en-US" dirty="0" err="1"/>
              <a:t>www.cdc.gov</a:t>
            </a:r>
            <a:r>
              <a:rPr lang="en-US" dirty="0"/>
              <a:t>/diabetes/pdfs/data/</a:t>
            </a:r>
            <a:r>
              <a:rPr lang="en-US" dirty="0" err="1"/>
              <a:t>DiabetesBelt.pdf</a:t>
            </a:r>
            <a:r>
              <a:rPr lang="en-US" dirty="0"/>
              <a:t> on 12/16/18. Image is in the public domain.</a:t>
            </a:r>
          </a:p>
          <a:p>
            <a:r>
              <a:rPr lang="en-US" dirty="0"/>
              <a:t>Figure 3. Image by USDA, retrieved from: https://</a:t>
            </a:r>
            <a:r>
              <a:rPr lang="en-US" dirty="0" err="1"/>
              <a:t>www.ers.usda.gov</a:t>
            </a:r>
            <a:r>
              <a:rPr lang="en-US" dirty="0"/>
              <a:t>/data-products/county-typology-codes/</a:t>
            </a:r>
            <a:r>
              <a:rPr lang="en-US" dirty="0" err="1"/>
              <a:t>descriptions-and-maps.aspx#ppov</a:t>
            </a:r>
            <a:r>
              <a:rPr lang="en-US" dirty="0"/>
              <a:t> on 12/16/18. Image is in the public domain. </a:t>
            </a:r>
          </a:p>
          <a:p>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10</a:t>
            </a:fld>
            <a:endParaRPr lang="en-US"/>
          </a:p>
        </p:txBody>
      </p:sp>
    </p:spTree>
    <p:extLst>
      <p:ext uri="{BB962C8B-B14F-4D97-AF65-F5344CB8AC3E}">
        <p14:creationId xmlns:p14="http://schemas.microsoft.com/office/powerpoint/2010/main" val="2122238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4. Image by CDC, retrieved from: https://</a:t>
            </a:r>
            <a:r>
              <a:rPr lang="en-US" dirty="0" err="1"/>
              <a:t>www.cdc.gov</a:t>
            </a:r>
            <a:r>
              <a:rPr lang="en-US" dirty="0"/>
              <a:t>/diabetes/statistics/slides/</a:t>
            </a:r>
            <a:r>
              <a:rPr lang="en-US" dirty="0" err="1"/>
              <a:t>long_term_trends.pdf</a:t>
            </a:r>
            <a:r>
              <a:rPr lang="en-US" dirty="0"/>
              <a:t> on 12/16/18. Image is in the public domain.</a:t>
            </a:r>
          </a:p>
          <a:p>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11</a:t>
            </a:fld>
            <a:endParaRPr lang="en-US"/>
          </a:p>
        </p:txBody>
      </p:sp>
    </p:spTree>
    <p:extLst>
      <p:ext uri="{BB962C8B-B14F-4D97-AF65-F5344CB8AC3E}">
        <p14:creationId xmlns:p14="http://schemas.microsoft.com/office/powerpoint/2010/main" val="863427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EC83E5-DD83-4A43-B07D-DFED6E500CA0}" type="datetime1">
              <a:rPr lang="en-US" smtClean="0">
                <a:solidFill>
                  <a:prstClr val="black">
                    <a:lumMod val="65000"/>
                    <a:lumOff val="35000"/>
                  </a:prstClr>
                </a:solidFill>
              </a:rPr>
              <a:pPr/>
              <a:t>3/4/2020</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mr-IN">
                <a:solidFill>
                  <a:prstClr val="black">
                    <a:lumMod val="65000"/>
                    <a:lumOff val="35000"/>
                  </a:prstClr>
                </a:solidFill>
              </a:rPr>
              <a: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a:t>
            </a:fld>
            <a:endParaRPr lang="en-US">
              <a:solidFill>
                <a:prstClr val="black">
                  <a:lumMod val="65000"/>
                  <a:lumOff val="35000"/>
                </a:prstClr>
              </a:solidFill>
            </a:endParaRPr>
          </a:p>
        </p:txBody>
      </p:sp>
      <p:pic>
        <p:nvPicPr>
          <p:cNvPr id="8" name="Picture 7" descr="SCWG_ima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026" y="6093149"/>
            <a:ext cx="1219553" cy="630750"/>
          </a:xfrm>
          <a:prstGeom prst="rect">
            <a:avLst/>
          </a:prstGeom>
        </p:spPr>
      </p:pic>
    </p:spTree>
    <p:extLst>
      <p:ext uri="{BB962C8B-B14F-4D97-AF65-F5344CB8AC3E}">
        <p14:creationId xmlns:p14="http://schemas.microsoft.com/office/powerpoint/2010/main" val="926417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89C127-409C-E349-9B77-5121AA8C1DBA}" type="datetime1">
              <a:rPr lang="en-US" smtClean="0">
                <a:solidFill>
                  <a:prstClr val="black">
                    <a:lumMod val="65000"/>
                    <a:lumOff val="35000"/>
                  </a:prstClr>
                </a:solidFill>
              </a:rPr>
              <a:pPr/>
              <a:t>3/4/2020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mr-IN">
                <a:solidFill>
                  <a:prstClr val="black">
                    <a:lumMod val="65000"/>
                    <a:lumOff val="35000"/>
                  </a:prstClr>
                </a:solidFill>
              </a:rPr>
              <a: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00999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9ACC72-E93C-8B41-92FF-99850DBD9DB7}" type="datetime1">
              <a:rPr lang="en-US" smtClean="0">
                <a:solidFill>
                  <a:prstClr val="black">
                    <a:lumMod val="65000"/>
                    <a:lumOff val="35000"/>
                  </a:prstClr>
                </a:solidFill>
              </a:rPr>
              <a:pPr/>
              <a:t>3/4/2020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mr-IN">
                <a:solidFill>
                  <a:prstClr val="black">
                    <a:lumMod val="65000"/>
                    <a:lumOff val="35000"/>
                  </a:prstClr>
                </a:solidFill>
              </a:rPr>
              <a: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795668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DC0A8A-A765-EE41-BC5E-70AB85620DB9}" type="datetime1">
              <a:rPr lang="en-US" smtClean="0">
                <a:solidFill>
                  <a:prstClr val="black">
                    <a:lumMod val="65000"/>
                    <a:lumOff val="35000"/>
                  </a:prstClr>
                </a:solidFill>
              </a:rPr>
              <a:pPr/>
              <a:t>3/4/2020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mr-IN">
                <a:solidFill>
                  <a:prstClr val="black">
                    <a:lumMod val="65000"/>
                    <a:lumOff val="35000"/>
                  </a:prstClr>
                </a:solidFill>
              </a:rPr>
              <a: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036448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681FA0-4E8F-934A-9E13-7CB8034155A7}" type="datetime1">
              <a:rPr lang="en-US" smtClean="0">
                <a:solidFill>
                  <a:prstClr val="black">
                    <a:lumMod val="65000"/>
                    <a:lumOff val="35000"/>
                  </a:prstClr>
                </a:solidFill>
              </a:rPr>
              <a:pPr/>
              <a:t>3/4/2020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mr-IN">
                <a:solidFill>
                  <a:prstClr val="black">
                    <a:lumMod val="65000"/>
                    <a:lumOff val="35000"/>
                  </a:prstClr>
                </a:solidFill>
              </a:rPr>
              <a: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342297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4ED260-4A25-F143-B095-CAC353FB96A1}" type="datetime1">
              <a:rPr lang="en-US" smtClean="0">
                <a:solidFill>
                  <a:prstClr val="black">
                    <a:lumMod val="65000"/>
                    <a:lumOff val="35000"/>
                  </a:prstClr>
                </a:solidFill>
              </a:rPr>
              <a:pPr/>
              <a:t>3/4/2020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mr-IN">
                <a:solidFill>
                  <a:prstClr val="black">
                    <a:lumMod val="65000"/>
                    <a:lumOff val="35000"/>
                  </a:prstClr>
                </a:solidFill>
              </a:rPr>
              <a:t>?</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670673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E54BFD-88A9-5443-B537-7A85FA4C3EBB}" type="datetime1">
              <a:rPr lang="en-US" smtClean="0">
                <a:solidFill>
                  <a:prstClr val="black">
                    <a:lumMod val="65000"/>
                    <a:lumOff val="35000"/>
                  </a:prstClr>
                </a:solidFill>
              </a:rPr>
              <a:pPr/>
              <a:t>3/4/2020</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r>
              <a:rPr lang="mr-IN">
                <a:solidFill>
                  <a:prstClr val="black">
                    <a:lumMod val="65000"/>
                    <a:lumOff val="35000"/>
                  </a:prstClr>
                </a:solidFill>
              </a:rPr>
              <a:t>?</a:t>
            </a:r>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009603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53A222-B977-7241-8C2B-8408B47BD3DD}" type="datetime1">
              <a:rPr lang="en-US" smtClean="0">
                <a:solidFill>
                  <a:prstClr val="black">
                    <a:lumMod val="65000"/>
                    <a:lumOff val="35000"/>
                  </a:prstClr>
                </a:solidFill>
              </a:rPr>
              <a:pPr/>
              <a:t>3/4/2020</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r>
              <a:rPr lang="mr-IN">
                <a:solidFill>
                  <a:prstClr val="black">
                    <a:lumMod val="65000"/>
                    <a:lumOff val="35000"/>
                  </a:prstClr>
                </a:solidFill>
              </a:rPr>
              <a:t>?</a:t>
            </a:r>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936708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028AF5-024C-B642-8E39-9B857702EEEF}" type="datetime1">
              <a:rPr lang="en-US" smtClean="0">
                <a:solidFill>
                  <a:prstClr val="black">
                    <a:lumMod val="65000"/>
                    <a:lumOff val="35000"/>
                  </a:prstClr>
                </a:solidFill>
              </a:rPr>
              <a:pPr/>
              <a:t>3/4/2020</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r>
              <a:rPr lang="mr-IN">
                <a:solidFill>
                  <a:prstClr val="black">
                    <a:lumMod val="65000"/>
                    <a:lumOff val="35000"/>
                  </a:prstClr>
                </a:solidFill>
              </a:rPr>
              <a:t>?</a:t>
            </a:r>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845584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E617-6640-5046-9656-210BD196C9FE}" type="datetime1">
              <a:rPr lang="en-US" smtClean="0">
                <a:solidFill>
                  <a:prstClr val="black">
                    <a:lumMod val="65000"/>
                    <a:lumOff val="35000"/>
                  </a:prstClr>
                </a:solidFill>
              </a:rPr>
              <a:pPr/>
              <a:t>3/4/2020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mr-IN">
                <a:solidFill>
                  <a:prstClr val="black">
                    <a:lumMod val="65000"/>
                    <a:lumOff val="35000"/>
                  </a:prstClr>
                </a:solidFill>
              </a:rPr>
              <a:t>?</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831516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F39CC7-F0FC-1548-B166-E21DB12D272C}" type="datetime1">
              <a:rPr lang="en-US" smtClean="0">
                <a:solidFill>
                  <a:prstClr val="black">
                    <a:lumMod val="65000"/>
                    <a:lumOff val="35000"/>
                  </a:prstClr>
                </a:solidFill>
              </a:rPr>
              <a:pPr/>
              <a:t>3/4/2020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mr-IN">
                <a:solidFill>
                  <a:prstClr val="black">
                    <a:lumMod val="65000"/>
                    <a:lumOff val="35000"/>
                  </a:prstClr>
                </a:solidFill>
              </a:rPr>
              <a:t>?</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72564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CEB2EAC-856F-F648-A8A0-447321EE4F86}" type="datetime1">
              <a:rPr lang="en-US" smtClean="0">
                <a:solidFill>
                  <a:prstClr val="black">
                    <a:lumMod val="65000"/>
                    <a:lumOff val="35000"/>
                  </a:prstClr>
                </a:solidFill>
              </a:rPr>
              <a:pPr defTabSz="457200"/>
              <a:t>3/4/2020</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mr-IN">
                <a:solidFill>
                  <a:prstClr val="black">
                    <a:lumMod val="65000"/>
                    <a:lumOff val="35000"/>
                  </a:prstClr>
                </a:solidFill>
              </a:rPr>
              <a:t>?</a:t>
            </a:r>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C51970A-8504-D242-BBEE-B907BAE0C70B}" type="slidenum">
              <a:rPr lang="en-US" smtClean="0">
                <a:solidFill>
                  <a:prstClr val="black">
                    <a:lumMod val="65000"/>
                    <a:lumOff val="35000"/>
                  </a:prstClr>
                </a:solidFill>
              </a:rPr>
              <a:pPr defTabSz="457200"/>
              <a:t>‹#›</a:t>
            </a:fld>
            <a:endParaRPr lang="en-US">
              <a:solidFill>
                <a:prstClr val="black">
                  <a:lumMod val="65000"/>
                  <a:lumOff val="35000"/>
                </a:prstClr>
              </a:solidFill>
            </a:endParaRPr>
          </a:p>
        </p:txBody>
      </p:sp>
    </p:spTree>
    <p:extLst>
      <p:ext uri="{BB962C8B-B14F-4D97-AF65-F5344CB8AC3E}">
        <p14:creationId xmlns:p14="http://schemas.microsoft.com/office/powerpoint/2010/main" val="175233635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s://www.flickr.com/photos/snakeshepard/30102053117/in/photolist-MS1TDP-owktcJ-fq24c7-hMQSEB-92cyhi-69ZqQm-6P85Ec-oeSdbh-8TPbqR-28cEDpH-8mhefp-8ACML6-os7mHq-oviyHq-oviXtW-forRUX-orpfbu-2a86Psb-oy5LEZ-owacnQ-hTLeyY-E56pio-e7JAFD-5S3SQx-oe2Jrz-owozDA-2a4e8L1-oumxGe-ocDyX5-W61rLT-i4Lks9-8ZREhn-g6UGuC-otxiDj-GE6mMR-obYjUT-icUxhM-obX5Po-idfa4i-28ud9SS-2e7SY6W-259vJTV-6BoQD8-fV9yKr-r6nztD-DCAnQG-Qre4Y8-93v4NW-ot1U9n-i8fAYr" TargetMode="Externa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p:nvPr/>
        </p:nvSpPr>
        <p:spPr>
          <a:xfrm>
            <a:off x="743918" y="4610553"/>
            <a:ext cx="10678332" cy="1142058"/>
          </a:xfrm>
          <a:prstGeom prst="rect">
            <a:avLst/>
          </a:prstGeom>
          <a:noFill/>
          <a:ln>
            <a:noFill/>
          </a:ln>
        </p:spPr>
        <p:txBody>
          <a:bodyPr lIns="91425" tIns="91425" rIns="91425" bIns="91425" anchor="t" anchorCtr="0">
            <a:noAutofit/>
          </a:bodyPr>
          <a:lstStyle/>
          <a:p>
            <a:pPr algn="ctr"/>
            <a:r>
              <a:rPr lang="en-US" sz="4400" dirty="0">
                <a:latin typeface="Calibri Light (Heading)"/>
                <a:ea typeface="Questrial"/>
                <a:cs typeface="Calibri Light (Heading)"/>
                <a:sym typeface="Questrial"/>
              </a:rPr>
              <a:t>Structural Competency Training</a:t>
            </a:r>
          </a:p>
          <a:p>
            <a:pPr algn="ctr"/>
            <a:endParaRPr lang="en-US" sz="2400" dirty="0">
              <a:latin typeface="Century Gothic" panose="020B0502020202020204" pitchFamily="34" charset="0"/>
              <a:ea typeface="Questrial"/>
              <a:cs typeface="Questrial"/>
              <a:sym typeface="Questrial"/>
            </a:endParaRPr>
          </a:p>
        </p:txBody>
      </p:sp>
      <p:pic>
        <p:nvPicPr>
          <p:cNvPr id="4" name="Picture 3">
            <a:extLst>
              <a:ext uri="{FF2B5EF4-FFF2-40B4-BE49-F238E27FC236}">
                <a16:creationId xmlns:a16="http://schemas.microsoft.com/office/drawing/2014/main" id="{95DABC2A-2BF7-8249-BD4F-0F01BE218388}"/>
              </a:ext>
            </a:extLst>
          </p:cNvPr>
          <p:cNvPicPr>
            <a:picLocks noChangeAspect="1"/>
          </p:cNvPicPr>
          <p:nvPr/>
        </p:nvPicPr>
        <p:blipFill>
          <a:blip r:embed="rId3"/>
          <a:stretch>
            <a:fillRect/>
          </a:stretch>
        </p:blipFill>
        <p:spPr>
          <a:xfrm>
            <a:off x="2631096" y="539998"/>
            <a:ext cx="6903977" cy="3570719"/>
          </a:xfrm>
          <a:prstGeom prst="rect">
            <a:avLst/>
          </a:prstGeom>
        </p:spPr>
      </p:pic>
    </p:spTree>
    <p:extLst>
      <p:ext uri="{BB962C8B-B14F-4D97-AF65-F5344CB8AC3E}">
        <p14:creationId xmlns:p14="http://schemas.microsoft.com/office/powerpoint/2010/main" val="3652417645"/>
      </p:ext>
    </p:ext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8260" y="526321"/>
            <a:ext cx="8035416" cy="5212478"/>
          </a:xfrm>
          <a:prstGeom prst="rect">
            <a:avLst/>
          </a:prstGeom>
        </p:spPr>
      </p:pic>
      <p:pic>
        <p:nvPicPr>
          <p:cNvPr id="7" name="Picture 6" descr="SCWG_imag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500" y="5993155"/>
            <a:ext cx="1395927" cy="721970"/>
          </a:xfrm>
          <a:prstGeom prst="rect">
            <a:avLst/>
          </a:prstGeom>
        </p:spPr>
      </p:pic>
      <p:sp>
        <p:nvSpPr>
          <p:cNvPr id="4" name="Rectangle 3">
            <a:extLst>
              <a:ext uri="{FF2B5EF4-FFF2-40B4-BE49-F238E27FC236}">
                <a16:creationId xmlns:a16="http://schemas.microsoft.com/office/drawing/2014/main" id="{E5E249C2-E84F-A444-B7C1-CDDC03177615}"/>
              </a:ext>
            </a:extLst>
          </p:cNvPr>
          <p:cNvSpPr/>
          <p:nvPr/>
        </p:nvSpPr>
        <p:spPr>
          <a:xfrm>
            <a:off x="999826" y="156989"/>
            <a:ext cx="1047274" cy="369332"/>
          </a:xfrm>
          <a:prstGeom prst="rect">
            <a:avLst/>
          </a:prstGeom>
        </p:spPr>
        <p:txBody>
          <a:bodyPr wrap="none">
            <a:spAutoFit/>
          </a:bodyPr>
          <a:lstStyle/>
          <a:p>
            <a:r>
              <a:rPr lang="en-US" dirty="0"/>
              <a:t>Figure 2. </a:t>
            </a:r>
          </a:p>
        </p:txBody>
      </p:sp>
      <p:sp>
        <p:nvSpPr>
          <p:cNvPr id="8" name="TextBox 7">
            <a:extLst>
              <a:ext uri="{FF2B5EF4-FFF2-40B4-BE49-F238E27FC236}">
                <a16:creationId xmlns:a16="http://schemas.microsoft.com/office/drawing/2014/main" id="{8DC66C82-F6C5-FB43-8916-410A338DDDCB}"/>
              </a:ext>
            </a:extLst>
          </p:cNvPr>
          <p:cNvSpPr txBox="1"/>
          <p:nvPr/>
        </p:nvSpPr>
        <p:spPr>
          <a:xfrm>
            <a:off x="7555523" y="2075931"/>
            <a:ext cx="3798277" cy="369332"/>
          </a:xfrm>
          <a:prstGeom prst="rect">
            <a:avLst/>
          </a:prstGeom>
          <a:noFill/>
        </p:spPr>
        <p:txBody>
          <a:bodyPr wrap="square" rtlCol="0">
            <a:spAutoFit/>
          </a:bodyPr>
          <a:lstStyle/>
          <a:p>
            <a:r>
              <a:rPr lang="en-US" dirty="0"/>
              <a:t>Figure 3.</a:t>
            </a:r>
          </a:p>
        </p:txBody>
      </p:sp>
      <p:pic>
        <p:nvPicPr>
          <p:cNvPr id="9" name="Picture 8">
            <a:extLst>
              <a:ext uri="{FF2B5EF4-FFF2-40B4-BE49-F238E27FC236}">
                <a16:creationId xmlns:a16="http://schemas.microsoft.com/office/drawing/2014/main" id="{EDF5BB31-80BB-1347-8E6D-9C550B7644FE}"/>
              </a:ext>
            </a:extLst>
          </p:cNvPr>
          <p:cNvPicPr>
            <a:picLocks noChangeAspect="1"/>
          </p:cNvPicPr>
          <p:nvPr/>
        </p:nvPicPr>
        <p:blipFill>
          <a:blip r:embed="rId5"/>
          <a:stretch>
            <a:fillRect/>
          </a:stretch>
        </p:blipFill>
        <p:spPr>
          <a:xfrm>
            <a:off x="6755012" y="2414315"/>
            <a:ext cx="5147247" cy="4300810"/>
          </a:xfrm>
          <a:prstGeom prst="rect">
            <a:avLst/>
          </a:prstGeom>
        </p:spPr>
      </p:pic>
      <p:sp>
        <p:nvSpPr>
          <p:cNvPr id="5" name="Footer Placeholder 4"/>
          <p:cNvSpPr>
            <a:spLocks noGrp="1"/>
          </p:cNvSpPr>
          <p:nvPr>
            <p:ph type="ftr" sz="quarter" idx="11"/>
          </p:nvPr>
        </p:nvSpPr>
        <p:spPr>
          <a:xfrm>
            <a:off x="2738228" y="6589956"/>
            <a:ext cx="9317535" cy="365125"/>
          </a:xfrm>
        </p:spPr>
        <p:txBody>
          <a:bodyPr/>
          <a:lstStyle/>
          <a:p>
            <a:r>
              <a:rPr lang="en-US" sz="900"/>
              <a:t>Figure </a:t>
            </a:r>
            <a:r>
              <a:rPr lang="en-US" sz="900" dirty="0"/>
              <a:t>3. Image by USDA, retrieved from: https://</a:t>
            </a:r>
            <a:r>
              <a:rPr lang="en-US" sz="900" dirty="0" err="1"/>
              <a:t>www.ers.usda.gov</a:t>
            </a:r>
            <a:r>
              <a:rPr lang="en-US" sz="900" dirty="0"/>
              <a:t>/data-products/county-typology-codes/</a:t>
            </a:r>
            <a:r>
              <a:rPr lang="en-US" sz="900" dirty="0" err="1"/>
              <a:t>descriptions-and-maps.aspx#ppov</a:t>
            </a:r>
            <a:r>
              <a:rPr lang="en-US" sz="900" dirty="0"/>
              <a:t> on 12/16/18. Image is in the public domain. </a:t>
            </a:r>
          </a:p>
        </p:txBody>
      </p:sp>
      <p:sp>
        <p:nvSpPr>
          <p:cNvPr id="10" name="Footer Placeholder 4"/>
          <p:cNvSpPr txBox="1">
            <a:spLocks/>
          </p:cNvSpPr>
          <p:nvPr/>
        </p:nvSpPr>
        <p:spPr>
          <a:xfrm>
            <a:off x="140759" y="5570636"/>
            <a:ext cx="685453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Figure 2. Image by CDC, retrieved from: https://</a:t>
            </a:r>
            <a:r>
              <a:rPr lang="en-US" sz="900" dirty="0" err="1"/>
              <a:t>www.cdc.gov</a:t>
            </a:r>
            <a:r>
              <a:rPr lang="en-US" sz="900" dirty="0"/>
              <a:t>/diabetes/pdfs/data/</a:t>
            </a:r>
            <a:r>
              <a:rPr lang="en-US" sz="900" dirty="0" err="1"/>
              <a:t>DiabetesBelt.pdf</a:t>
            </a:r>
            <a:r>
              <a:rPr lang="en-US" sz="900" dirty="0"/>
              <a:t> on 12/16/18. Image is in the public domain.</a:t>
            </a:r>
          </a:p>
        </p:txBody>
      </p:sp>
    </p:spTree>
    <p:extLst>
      <p:ext uri="{BB962C8B-B14F-4D97-AF65-F5344CB8AC3E}">
        <p14:creationId xmlns:p14="http://schemas.microsoft.com/office/powerpoint/2010/main" val="1257030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625" y="5961405"/>
            <a:ext cx="1395927" cy="721970"/>
          </a:xfrm>
          <a:prstGeom prst="rect">
            <a:avLst/>
          </a:prstGeom>
        </p:spPr>
      </p:pic>
      <p:pic>
        <p:nvPicPr>
          <p:cNvPr id="5" name="Picture 4">
            <a:extLst>
              <a:ext uri="{FF2B5EF4-FFF2-40B4-BE49-F238E27FC236}">
                <a16:creationId xmlns:a16="http://schemas.microsoft.com/office/drawing/2014/main" id="{76C74DCA-E662-F541-A763-FC80A0FF674E}"/>
              </a:ext>
            </a:extLst>
          </p:cNvPr>
          <p:cNvPicPr>
            <a:picLocks noChangeAspect="1"/>
          </p:cNvPicPr>
          <p:nvPr/>
        </p:nvPicPr>
        <p:blipFill>
          <a:blip r:embed="rId4"/>
          <a:stretch>
            <a:fillRect/>
          </a:stretch>
        </p:blipFill>
        <p:spPr>
          <a:xfrm>
            <a:off x="2235200" y="745067"/>
            <a:ext cx="7422173" cy="5216338"/>
          </a:xfrm>
          <a:prstGeom prst="rect">
            <a:avLst/>
          </a:prstGeom>
        </p:spPr>
      </p:pic>
      <p:sp>
        <p:nvSpPr>
          <p:cNvPr id="7" name="TextBox 6">
            <a:extLst>
              <a:ext uri="{FF2B5EF4-FFF2-40B4-BE49-F238E27FC236}">
                <a16:creationId xmlns:a16="http://schemas.microsoft.com/office/drawing/2014/main" id="{5C05734A-73C6-9046-94C2-E0E9635909DF}"/>
              </a:ext>
            </a:extLst>
          </p:cNvPr>
          <p:cNvSpPr txBox="1"/>
          <p:nvPr/>
        </p:nvSpPr>
        <p:spPr>
          <a:xfrm>
            <a:off x="2459409" y="350122"/>
            <a:ext cx="2989385" cy="369332"/>
          </a:xfrm>
          <a:prstGeom prst="rect">
            <a:avLst/>
          </a:prstGeom>
          <a:noFill/>
        </p:spPr>
        <p:txBody>
          <a:bodyPr wrap="square" rtlCol="0">
            <a:spAutoFit/>
          </a:bodyPr>
          <a:lstStyle/>
          <a:p>
            <a:r>
              <a:rPr lang="en-US" dirty="0"/>
              <a:t>Figure 4.</a:t>
            </a:r>
          </a:p>
        </p:txBody>
      </p:sp>
      <p:sp>
        <p:nvSpPr>
          <p:cNvPr id="3" name="Footer Placeholder 2"/>
          <p:cNvSpPr>
            <a:spLocks noGrp="1"/>
          </p:cNvSpPr>
          <p:nvPr>
            <p:ph type="ftr" sz="quarter" idx="11"/>
          </p:nvPr>
        </p:nvSpPr>
        <p:spPr>
          <a:xfrm>
            <a:off x="2022362" y="6356350"/>
            <a:ext cx="7882528" cy="365125"/>
          </a:xfrm>
        </p:spPr>
        <p:txBody>
          <a:bodyPr/>
          <a:lstStyle/>
          <a:p>
            <a:r>
              <a:rPr lang="en-US" sz="900" dirty="0">
                <a:solidFill>
                  <a:prstClr val="black">
                    <a:lumMod val="65000"/>
                    <a:lumOff val="35000"/>
                  </a:prstClr>
                </a:solidFill>
              </a:rPr>
              <a:t>Figure 4. Image by CDC, retrieved from: https://</a:t>
            </a:r>
            <a:r>
              <a:rPr lang="en-US" sz="900" dirty="0" err="1">
                <a:solidFill>
                  <a:prstClr val="black">
                    <a:lumMod val="65000"/>
                    <a:lumOff val="35000"/>
                  </a:prstClr>
                </a:solidFill>
              </a:rPr>
              <a:t>www.cdc.gov</a:t>
            </a:r>
            <a:r>
              <a:rPr lang="en-US" sz="900" dirty="0">
                <a:solidFill>
                  <a:prstClr val="black">
                    <a:lumMod val="65000"/>
                    <a:lumOff val="35000"/>
                  </a:prstClr>
                </a:solidFill>
              </a:rPr>
              <a:t>/diabetes/statistics/slides/</a:t>
            </a:r>
            <a:r>
              <a:rPr lang="en-US" sz="900" dirty="0" err="1">
                <a:solidFill>
                  <a:prstClr val="black">
                    <a:lumMod val="65000"/>
                    <a:lumOff val="35000"/>
                  </a:prstClr>
                </a:solidFill>
              </a:rPr>
              <a:t>long_term_trends.pdf</a:t>
            </a:r>
            <a:r>
              <a:rPr lang="en-US" sz="900" dirty="0">
                <a:solidFill>
                  <a:prstClr val="black">
                    <a:lumMod val="65000"/>
                    <a:lumOff val="35000"/>
                  </a:prstClr>
                </a:solidFill>
              </a:rPr>
              <a:t> on 12/16/18. Image is in the public domain.</a:t>
            </a:r>
          </a:p>
        </p:txBody>
      </p:sp>
    </p:spTree>
    <p:extLst>
      <p:ext uri="{BB962C8B-B14F-4D97-AF65-F5344CB8AC3E}">
        <p14:creationId xmlns:p14="http://schemas.microsoft.com/office/powerpoint/2010/main" val="693604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005" y="731982"/>
            <a:ext cx="1528619" cy="618837"/>
          </a:xfrm>
        </p:spPr>
        <p:txBody>
          <a:bodyPr>
            <a:normAutofit fontScale="90000"/>
          </a:bodyPr>
          <a:lstStyle/>
          <a:p>
            <a:pPr algn="ctr"/>
            <a:r>
              <a:rPr lang="en-US" sz="4900" dirty="0">
                <a:latin typeface="+mj-lt"/>
              </a:rPr>
              <a:t>Case</a:t>
            </a:r>
            <a:br>
              <a:rPr lang="en-US" dirty="0">
                <a:latin typeface="+mj-lt"/>
                <a:cs typeface="Calibri Light"/>
              </a:rPr>
            </a:br>
            <a:endParaRPr lang="en-US" dirty="0">
              <a:latin typeface="+mj-lt"/>
              <a:cs typeface="Calibri Light"/>
            </a:endParaRPr>
          </a:p>
        </p:txBody>
      </p:sp>
      <p:sp>
        <p:nvSpPr>
          <p:cNvPr id="4" name="Content Placeholder 3"/>
          <p:cNvSpPr>
            <a:spLocks noGrp="1"/>
          </p:cNvSpPr>
          <p:nvPr>
            <p:ph idx="1"/>
          </p:nvPr>
        </p:nvSpPr>
        <p:spPr>
          <a:xfrm>
            <a:off x="354005" y="1215829"/>
            <a:ext cx="11483990" cy="5467546"/>
          </a:xfrm>
        </p:spPr>
        <p:txBody>
          <a:bodyPr vert="horz" lIns="91440" tIns="45720" rIns="91440" bIns="45720" rtlCol="0" anchor="t">
            <a:normAutofit/>
          </a:bodyPr>
          <a:lstStyle/>
          <a:p>
            <a:pPr marL="0" lvl="2" indent="0">
              <a:buNone/>
            </a:pPr>
            <a:r>
              <a:rPr lang="en-US" sz="2800" b="1" dirty="0">
                <a:latin typeface="Calibri Light"/>
                <a:cs typeface="Calibri Light"/>
              </a:rPr>
              <a:t>HPI: </a:t>
            </a:r>
            <a:r>
              <a:rPr lang="en-US" sz="2800" dirty="0">
                <a:latin typeface="Calibri Light"/>
                <a:cs typeface="Calibri Light"/>
              </a:rPr>
              <a:t>Patient is a 37-year-old Spanish-speaking male found down with LOC </a:t>
            </a:r>
          </a:p>
          <a:p>
            <a:pPr marL="0" lvl="2" indent="0">
              <a:buNone/>
            </a:pPr>
            <a:r>
              <a:rPr lang="en-US" sz="2800" b="1" dirty="0">
                <a:latin typeface="Calibri Light"/>
                <a:cs typeface="Calibri Light"/>
              </a:rPr>
              <a:t>PMH</a:t>
            </a:r>
            <a:r>
              <a:rPr lang="en-US" sz="2800" dirty="0">
                <a:latin typeface="Calibri Light"/>
                <a:cs typeface="Calibri Light"/>
              </a:rPr>
              <a:t>: </a:t>
            </a:r>
            <a:r>
              <a:rPr lang="en-US" sz="2800" i="1" dirty="0">
                <a:latin typeface="Calibri Light"/>
                <a:cs typeface="Calibri Light"/>
              </a:rPr>
              <a:t>Frequent flyer </a:t>
            </a:r>
            <a:r>
              <a:rPr lang="en-US" sz="2800" dirty="0">
                <a:latin typeface="Calibri Light"/>
                <a:cs typeface="Calibri Light"/>
              </a:rPr>
              <a:t>well known to the ED for </a:t>
            </a:r>
            <a:r>
              <a:rPr lang="en-US" sz="2800" dirty="0" err="1">
                <a:latin typeface="Calibri Light"/>
                <a:cs typeface="Calibri Light"/>
              </a:rPr>
              <a:t>EtOH</a:t>
            </a:r>
            <a:r>
              <a:rPr lang="en-US" sz="2800" dirty="0">
                <a:latin typeface="Calibri Light"/>
                <a:cs typeface="Calibri Light"/>
              </a:rPr>
              <a:t>-related trauma, withdrawal associated with seizures</a:t>
            </a:r>
          </a:p>
          <a:p>
            <a:pPr marL="0" lvl="2" indent="0">
              <a:buNone/>
            </a:pPr>
            <a:r>
              <a:rPr lang="en-US" sz="2800" b="1" dirty="0">
                <a:latin typeface="Calibri Light"/>
                <a:cs typeface="Calibri Light"/>
              </a:rPr>
              <a:t>PSH</a:t>
            </a:r>
            <a:r>
              <a:rPr lang="en-US" sz="2800" dirty="0">
                <a:latin typeface="Calibri Light"/>
                <a:cs typeface="Calibri Light"/>
              </a:rPr>
              <a:t>: R orbital fracture 2/2 assault w/o operative intervention</a:t>
            </a:r>
          </a:p>
          <a:p>
            <a:pPr marL="0" lvl="2" indent="0">
              <a:buNone/>
            </a:pPr>
            <a:r>
              <a:rPr lang="en-US" sz="2800" b="1" dirty="0">
                <a:latin typeface="Calibri Light"/>
                <a:cs typeface="Calibri Light"/>
              </a:rPr>
              <a:t>SH</a:t>
            </a:r>
            <a:r>
              <a:rPr lang="en-US" sz="2800" dirty="0">
                <a:latin typeface="Calibri Light"/>
                <a:cs typeface="Calibri Light"/>
              </a:rPr>
              <a:t>: Heavy </a:t>
            </a:r>
            <a:r>
              <a:rPr lang="en-US" sz="2800" dirty="0" err="1">
                <a:latin typeface="Calibri Light"/>
                <a:cs typeface="Calibri Light"/>
              </a:rPr>
              <a:t>EtOH</a:t>
            </a:r>
            <a:r>
              <a:rPr lang="en-US" sz="2800" dirty="0">
                <a:latin typeface="Calibri Light"/>
                <a:cs typeface="Calibri Light"/>
              </a:rPr>
              <a:t> use, other habits unknown. Apparently homeless</a:t>
            </a:r>
          </a:p>
          <a:p>
            <a:pPr marL="0" lvl="2" indent="0">
              <a:buNone/>
            </a:pPr>
            <a:r>
              <a:rPr lang="en-US" sz="2800" b="1" dirty="0">
                <a:latin typeface="Calibri Light"/>
                <a:cs typeface="Calibri Light"/>
              </a:rPr>
              <a:t>Meds</a:t>
            </a:r>
            <a:r>
              <a:rPr lang="en-US" sz="2800" dirty="0">
                <a:latin typeface="Calibri Light"/>
                <a:cs typeface="Calibri Light"/>
              </a:rPr>
              <a:t>: currently </a:t>
            </a:r>
            <a:r>
              <a:rPr lang="en-US" sz="2800" i="1" dirty="0">
                <a:latin typeface="Calibri Light"/>
                <a:cs typeface="Calibri Light"/>
              </a:rPr>
              <a:t>noncompliant</a:t>
            </a:r>
            <a:r>
              <a:rPr lang="en-US" sz="2800" dirty="0">
                <a:latin typeface="Calibri Light"/>
                <a:cs typeface="Calibri Light"/>
              </a:rPr>
              <a:t> with all meds, D/</a:t>
            </a:r>
            <a:r>
              <a:rPr lang="en-US" sz="2800" dirty="0" err="1">
                <a:latin typeface="Calibri Light"/>
                <a:cs typeface="Calibri Light"/>
              </a:rPr>
              <a:t>C’ed</a:t>
            </a:r>
            <a:r>
              <a:rPr lang="en-US" sz="2800" dirty="0">
                <a:latin typeface="Calibri Light"/>
                <a:cs typeface="Calibri Light"/>
              </a:rPr>
              <a:t> after last hospitalization on folate, thiamine, multivitamin, and seizure prophylaxis</a:t>
            </a:r>
          </a:p>
          <a:p>
            <a:pPr marL="0" lvl="2" indent="0">
              <a:buNone/>
            </a:pPr>
            <a:r>
              <a:rPr lang="en-US" sz="2800" b="1" dirty="0">
                <a:latin typeface="Calibri Light"/>
                <a:cs typeface="Calibri Light"/>
              </a:rPr>
              <a:t>Neuro/Mental Status</a:t>
            </a:r>
            <a:r>
              <a:rPr lang="en-US" sz="2800" dirty="0">
                <a:latin typeface="Calibri Light"/>
                <a:cs typeface="Calibri Light"/>
              </a:rPr>
              <a:t>: pt. muttering in incoherent Spanish, inconsistently able to answer “yes/no” and follow simple commands</a:t>
            </a:r>
          </a:p>
          <a:p>
            <a:pPr marL="0" indent="0">
              <a:buNone/>
            </a:pPr>
            <a:endParaRPr lang="en-US" sz="2800" dirty="0">
              <a:latin typeface="Calibri Light"/>
              <a:cs typeface="Calibri Light"/>
            </a:endParaRPr>
          </a:p>
          <a:p>
            <a:pPr marL="0" indent="0">
              <a:buNone/>
            </a:pPr>
            <a:endParaRPr lang="en-US" sz="2800" dirty="0">
              <a:latin typeface="Calibri Light"/>
              <a:cs typeface="Calibri Light"/>
            </a:endParaRPr>
          </a:p>
        </p:txBody>
      </p:sp>
      <p:pic>
        <p:nvPicPr>
          <p:cNvPr id="8" name="Picture 7"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5995365"/>
            <a:ext cx="1395927" cy="721970"/>
          </a:xfrm>
          <a:prstGeom prst="rect">
            <a:avLst/>
          </a:prstGeom>
        </p:spPr>
      </p:pic>
      <p:sp>
        <p:nvSpPr>
          <p:cNvPr id="3" name="Slide Number Placeholder 2">
            <a:extLst>
              <a:ext uri="{FF2B5EF4-FFF2-40B4-BE49-F238E27FC236}">
                <a16:creationId xmlns:a16="http://schemas.microsoft.com/office/drawing/2014/main" id="{EE34F9AD-A70F-094D-ADCE-A4969DF41FEA}"/>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12</a:t>
            </a:fld>
            <a:endParaRPr lang="en-US">
              <a:solidFill>
                <a:prstClr val="black">
                  <a:lumMod val="65000"/>
                  <a:lumOff val="35000"/>
                </a:prstClr>
              </a:solidFill>
            </a:endParaRPr>
          </a:p>
        </p:txBody>
      </p:sp>
    </p:spTree>
    <p:extLst>
      <p:ext uri="{BB962C8B-B14F-4D97-AF65-F5344CB8AC3E}">
        <p14:creationId xmlns:p14="http://schemas.microsoft.com/office/powerpoint/2010/main" val="1347722054"/>
      </p:ext>
    </p:extLst>
  </p:cSld>
  <p:clrMapOvr>
    <a:masterClrMapping/>
  </p:clrMapOvr>
  <mc:AlternateContent xmlns:mc="http://schemas.openxmlformats.org/markup-compatibility/2006" xmlns:p14="http://schemas.microsoft.com/office/powerpoint/2010/main">
    <mc:Choice Requires="p14">
      <p:transition spd="slow" p14:dur="2000" advTm="68743"/>
    </mc:Choice>
    <mc:Fallback xmlns:mv="urn:schemas-microsoft-com:mac:vml" xmlns="">
      <p:transition spd="slow" advTm="687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 Questions</a:t>
            </a:r>
          </a:p>
        </p:txBody>
      </p:sp>
      <p:sp>
        <p:nvSpPr>
          <p:cNvPr id="3" name="Content Placeholder 2"/>
          <p:cNvSpPr>
            <a:spLocks noGrp="1"/>
          </p:cNvSpPr>
          <p:nvPr>
            <p:ph idx="1"/>
          </p:nvPr>
        </p:nvSpPr>
        <p:spPr/>
        <p:txBody>
          <a:bodyPr/>
          <a:lstStyle/>
          <a:p>
            <a:pPr>
              <a:spcBef>
                <a:spcPts val="1200"/>
              </a:spcBef>
            </a:pPr>
            <a:r>
              <a:rPr lang="en-US" dirty="0">
                <a:latin typeface="Calibri Light"/>
                <a:cs typeface="Calibri Light"/>
              </a:rPr>
              <a:t>What questions do you have that might help you to better understand the patient’s situation?</a:t>
            </a:r>
          </a:p>
          <a:p>
            <a:pPr>
              <a:spcBef>
                <a:spcPts val="1200"/>
              </a:spcBef>
            </a:pPr>
            <a:r>
              <a:rPr lang="en-US" dirty="0">
                <a:latin typeface="Calibri Light"/>
                <a:cs typeface="Calibri Light"/>
              </a:rPr>
              <a:t>What observations do you have about the language used in the medical note?</a:t>
            </a:r>
          </a:p>
          <a:p>
            <a:pPr>
              <a:spcBef>
                <a:spcPts val="1200"/>
              </a:spcBef>
            </a:pPr>
            <a:r>
              <a:rPr lang="en-US" dirty="0">
                <a:latin typeface="Calibri Light"/>
                <a:cs typeface="Calibri Light"/>
              </a:rPr>
              <a:t>Do you think that the writer’s assessment and differential diagnosis are adequate? What would you add?</a:t>
            </a:r>
          </a:p>
          <a:p>
            <a:pPr>
              <a:spcBef>
                <a:spcPts val="1200"/>
              </a:spcBef>
            </a:pPr>
            <a:r>
              <a:rPr lang="en-US" dirty="0">
                <a:latin typeface="Calibri Light"/>
                <a:cs typeface="Calibri Light"/>
              </a:rPr>
              <a:t>What social, political, and economic structures might be contributing to the patient’s health outcomes?</a:t>
            </a:r>
            <a:r>
              <a:rPr lang="en-US" dirty="0">
                <a:effectLst/>
                <a:latin typeface="Calibri Light"/>
                <a:cs typeface="Calibri Light"/>
              </a:rPr>
              <a:t> </a:t>
            </a:r>
            <a:endParaRPr lang="en-US" dirty="0">
              <a:latin typeface="Calibri Light"/>
              <a:cs typeface="Calibri Light"/>
            </a:endParaRPr>
          </a:p>
        </p:txBody>
      </p:sp>
      <p:pic>
        <p:nvPicPr>
          <p:cNvPr id="7" name="Picture 6"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77280"/>
            <a:ext cx="1395927" cy="721970"/>
          </a:xfrm>
          <a:prstGeom prst="rect">
            <a:avLst/>
          </a:prstGeom>
        </p:spPr>
      </p:pic>
      <p:sp>
        <p:nvSpPr>
          <p:cNvPr id="4" name="Slide Number Placeholder 3">
            <a:extLst>
              <a:ext uri="{FF2B5EF4-FFF2-40B4-BE49-F238E27FC236}">
                <a16:creationId xmlns:a16="http://schemas.microsoft.com/office/drawing/2014/main" id="{87E2418B-9864-9740-8DA7-56F4E2C9575A}"/>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13</a:t>
            </a:fld>
            <a:endParaRPr lang="en-US">
              <a:solidFill>
                <a:prstClr val="black">
                  <a:lumMod val="65000"/>
                  <a:lumOff val="35000"/>
                </a:prstClr>
              </a:solidFill>
            </a:endParaRPr>
          </a:p>
        </p:txBody>
      </p:sp>
    </p:spTree>
    <p:extLst>
      <p:ext uri="{BB962C8B-B14F-4D97-AF65-F5344CB8AC3E}">
        <p14:creationId xmlns:p14="http://schemas.microsoft.com/office/powerpoint/2010/main" val="413235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grpSp>
        <p:nvGrpSpPr>
          <p:cNvPr id="245" name="Shape 245"/>
          <p:cNvGrpSpPr/>
          <p:nvPr/>
        </p:nvGrpSpPr>
        <p:grpSpPr>
          <a:xfrm>
            <a:off x="4479316" y="633908"/>
            <a:ext cx="3101319" cy="707886"/>
            <a:chOff x="2955315" y="633908"/>
            <a:chExt cx="3101319" cy="707886"/>
          </a:xfrm>
        </p:grpSpPr>
        <p:sp>
          <p:nvSpPr>
            <p:cNvPr id="246" name="Shape 246"/>
            <p:cNvSpPr txBox="1"/>
            <p:nvPr/>
          </p:nvSpPr>
          <p:spPr>
            <a:xfrm>
              <a:off x="3631194" y="633908"/>
              <a:ext cx="2425440"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Begins Drinking More Heavily </a:t>
              </a:r>
            </a:p>
          </p:txBody>
        </p:sp>
        <p:cxnSp>
          <p:nvCxnSpPr>
            <p:cNvPr id="247" name="Shape 247"/>
            <p:cNvCxnSpPr/>
            <p:nvPr/>
          </p:nvCxnSpPr>
          <p:spPr>
            <a:xfrm flipH="1">
              <a:off x="2955315" y="978820"/>
              <a:ext cx="623051" cy="18582"/>
            </a:xfrm>
            <a:prstGeom prst="straightConnector1">
              <a:avLst/>
            </a:prstGeom>
            <a:noFill/>
            <a:ln w="28575" cap="flat" cmpd="sng">
              <a:solidFill>
                <a:schemeClr val="accent1"/>
              </a:solidFill>
              <a:prstDash val="solid"/>
              <a:round/>
              <a:headEnd type="none" w="med" len="med"/>
              <a:tailEnd type="stealth" w="lg" len="lg"/>
            </a:ln>
          </p:spPr>
        </p:cxnSp>
      </p:grpSp>
      <p:grpSp>
        <p:nvGrpSpPr>
          <p:cNvPr id="248" name="Shape 248"/>
          <p:cNvGrpSpPr/>
          <p:nvPr/>
        </p:nvGrpSpPr>
        <p:grpSpPr>
          <a:xfrm>
            <a:off x="6991071" y="2921512"/>
            <a:ext cx="2969176" cy="707886"/>
            <a:chOff x="4973314" y="2885010"/>
            <a:chExt cx="3913964" cy="707886"/>
          </a:xfrm>
        </p:grpSpPr>
        <p:sp>
          <p:nvSpPr>
            <p:cNvPr id="249" name="Shape 249"/>
            <p:cNvSpPr txBox="1"/>
            <p:nvPr/>
          </p:nvSpPr>
          <p:spPr>
            <a:xfrm>
              <a:off x="5792846" y="2885010"/>
              <a:ext cx="3094431"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Can’t Pay Rent, Moves to Street</a:t>
              </a:r>
            </a:p>
          </p:txBody>
        </p:sp>
        <p:cxnSp>
          <p:nvCxnSpPr>
            <p:cNvPr id="250" name="Shape 250"/>
            <p:cNvCxnSpPr/>
            <p:nvPr/>
          </p:nvCxnSpPr>
          <p:spPr>
            <a:xfrm>
              <a:off x="4973314" y="3241224"/>
              <a:ext cx="819532" cy="0"/>
            </a:xfrm>
            <a:prstGeom prst="straightConnector1">
              <a:avLst/>
            </a:prstGeom>
            <a:noFill/>
            <a:ln w="28575" cap="flat" cmpd="sng">
              <a:solidFill>
                <a:schemeClr val="accent1"/>
              </a:solidFill>
              <a:prstDash val="solid"/>
              <a:round/>
              <a:headEnd type="none" w="med" len="med"/>
              <a:tailEnd type="stealth" w="lg" len="lg"/>
            </a:ln>
          </p:spPr>
        </p:cxnSp>
      </p:grpSp>
      <p:grpSp>
        <p:nvGrpSpPr>
          <p:cNvPr id="251" name="Shape 251"/>
          <p:cNvGrpSpPr/>
          <p:nvPr/>
        </p:nvGrpSpPr>
        <p:grpSpPr>
          <a:xfrm>
            <a:off x="4579461" y="2921512"/>
            <a:ext cx="2281635" cy="707886"/>
            <a:chOff x="3055460" y="2885010"/>
            <a:chExt cx="2281635" cy="707886"/>
          </a:xfrm>
        </p:grpSpPr>
        <p:cxnSp>
          <p:nvCxnSpPr>
            <p:cNvPr id="252" name="Shape 252"/>
            <p:cNvCxnSpPr/>
            <p:nvPr/>
          </p:nvCxnSpPr>
          <p:spPr>
            <a:xfrm>
              <a:off x="3055460" y="3235456"/>
              <a:ext cx="474680" cy="2648"/>
            </a:xfrm>
            <a:prstGeom prst="straightConnector1">
              <a:avLst/>
            </a:prstGeom>
            <a:noFill/>
            <a:ln w="28575" cap="flat" cmpd="sng">
              <a:solidFill>
                <a:schemeClr val="accent1"/>
              </a:solidFill>
              <a:prstDash val="solid"/>
              <a:round/>
              <a:headEnd type="none" w="med" len="med"/>
              <a:tailEnd type="stealth" w="lg" len="lg"/>
            </a:ln>
          </p:spPr>
        </p:cxnSp>
        <p:sp>
          <p:nvSpPr>
            <p:cNvPr id="253" name="Shape 253"/>
            <p:cNvSpPr txBox="1"/>
            <p:nvPr/>
          </p:nvSpPr>
          <p:spPr>
            <a:xfrm>
              <a:off x="3542082" y="2885010"/>
              <a:ext cx="1795014"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Injury,</a:t>
              </a:r>
            </a:p>
            <a:p>
              <a:pPr algn="ctr">
                <a:buSzPct val="25000"/>
              </a:pPr>
              <a:r>
                <a:rPr lang="en-US" sz="2000" b="1" dirty="0">
                  <a:solidFill>
                    <a:schemeClr val="dk1"/>
                  </a:solidFill>
                  <a:latin typeface="Century Gothic" panose="020B0502020202020204" pitchFamily="34" charset="0"/>
                  <a:ea typeface="Questrial"/>
                  <a:cs typeface="Questrial"/>
                  <a:sym typeface="Questrial"/>
                </a:rPr>
                <a:t> Can’t Work</a:t>
              </a:r>
            </a:p>
          </p:txBody>
        </p:sp>
      </p:grpSp>
      <p:grpSp>
        <p:nvGrpSpPr>
          <p:cNvPr id="254" name="Shape 254"/>
          <p:cNvGrpSpPr/>
          <p:nvPr/>
        </p:nvGrpSpPr>
        <p:grpSpPr>
          <a:xfrm>
            <a:off x="2322501" y="2921513"/>
            <a:ext cx="2156813" cy="2155496"/>
            <a:chOff x="798500" y="2885010"/>
            <a:chExt cx="2156813" cy="1740005"/>
          </a:xfrm>
        </p:grpSpPr>
        <p:sp>
          <p:nvSpPr>
            <p:cNvPr id="255" name="Shape 255"/>
            <p:cNvSpPr txBox="1"/>
            <p:nvPr/>
          </p:nvSpPr>
          <p:spPr>
            <a:xfrm>
              <a:off x="798500" y="2885010"/>
              <a:ext cx="2156813"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Begins Working as Day Laborer</a:t>
              </a:r>
            </a:p>
          </p:txBody>
        </p:sp>
        <p:cxnSp>
          <p:nvCxnSpPr>
            <p:cNvPr id="256" name="Shape 256"/>
            <p:cNvCxnSpPr/>
            <p:nvPr/>
          </p:nvCxnSpPr>
          <p:spPr>
            <a:xfrm rot="10800000">
              <a:off x="1893301" y="3592898"/>
              <a:ext cx="0" cy="1032117"/>
            </a:xfrm>
            <a:prstGeom prst="straightConnector1">
              <a:avLst/>
            </a:prstGeom>
            <a:noFill/>
            <a:ln w="28575" cap="flat" cmpd="sng">
              <a:solidFill>
                <a:schemeClr val="accent1"/>
              </a:solidFill>
              <a:prstDash val="solid"/>
              <a:round/>
              <a:headEnd type="none" w="med" len="med"/>
              <a:tailEnd type="stealth" w="lg" len="lg"/>
            </a:ln>
          </p:spPr>
        </p:cxnSp>
      </p:grpSp>
      <p:grpSp>
        <p:nvGrpSpPr>
          <p:cNvPr id="257" name="Shape 257"/>
          <p:cNvGrpSpPr/>
          <p:nvPr/>
        </p:nvGrpSpPr>
        <p:grpSpPr>
          <a:xfrm>
            <a:off x="1708148" y="5254102"/>
            <a:ext cx="3115645" cy="400109"/>
            <a:chOff x="201392" y="4803035"/>
            <a:chExt cx="3115645" cy="400109"/>
          </a:xfrm>
        </p:grpSpPr>
        <p:sp>
          <p:nvSpPr>
            <p:cNvPr id="258" name="Shape 258"/>
            <p:cNvSpPr txBox="1"/>
            <p:nvPr/>
          </p:nvSpPr>
          <p:spPr>
            <a:xfrm>
              <a:off x="201392" y="4803035"/>
              <a:ext cx="2868404" cy="400109"/>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Moves to San Francisco</a:t>
              </a:r>
            </a:p>
          </p:txBody>
        </p:sp>
        <p:cxnSp>
          <p:nvCxnSpPr>
            <p:cNvPr id="259" name="Shape 259"/>
            <p:cNvCxnSpPr/>
            <p:nvPr/>
          </p:nvCxnSpPr>
          <p:spPr>
            <a:xfrm rot="10800000">
              <a:off x="2639079" y="5077951"/>
              <a:ext cx="677958" cy="0"/>
            </a:xfrm>
            <a:prstGeom prst="straightConnector1">
              <a:avLst/>
            </a:prstGeom>
            <a:noFill/>
            <a:ln w="28575" cap="flat" cmpd="sng">
              <a:solidFill>
                <a:schemeClr val="accent1"/>
              </a:solidFill>
              <a:prstDash val="solid"/>
              <a:round/>
              <a:headEnd type="none" w="med" len="med"/>
              <a:tailEnd type="stealth" w="lg" len="lg"/>
            </a:ln>
          </p:spPr>
        </p:cxnSp>
      </p:grpSp>
      <p:grpSp>
        <p:nvGrpSpPr>
          <p:cNvPr id="260" name="Shape 260"/>
          <p:cNvGrpSpPr/>
          <p:nvPr/>
        </p:nvGrpSpPr>
        <p:grpSpPr>
          <a:xfrm>
            <a:off x="4884475" y="5158927"/>
            <a:ext cx="3274320" cy="1015663"/>
            <a:chOff x="3770157" y="4716553"/>
            <a:chExt cx="3274320" cy="401941"/>
          </a:xfrm>
        </p:grpSpPr>
        <p:sp>
          <p:nvSpPr>
            <p:cNvPr id="261" name="Shape 261"/>
            <p:cNvSpPr txBox="1"/>
            <p:nvPr/>
          </p:nvSpPr>
          <p:spPr>
            <a:xfrm>
              <a:off x="3770157" y="4716553"/>
              <a:ext cx="2666912" cy="401941"/>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Influx of Cheap US Corn; Can’t Make a Living</a:t>
              </a:r>
            </a:p>
          </p:txBody>
        </p:sp>
        <p:cxnSp>
          <p:nvCxnSpPr>
            <p:cNvPr id="262" name="Shape 262"/>
            <p:cNvCxnSpPr/>
            <p:nvPr/>
          </p:nvCxnSpPr>
          <p:spPr>
            <a:xfrm rot="10800000">
              <a:off x="6437070" y="4851398"/>
              <a:ext cx="607408" cy="0"/>
            </a:xfrm>
            <a:prstGeom prst="straightConnector1">
              <a:avLst/>
            </a:prstGeom>
            <a:noFill/>
            <a:ln w="28575" cap="flat" cmpd="sng">
              <a:solidFill>
                <a:schemeClr val="accent1"/>
              </a:solidFill>
              <a:prstDash val="solid"/>
              <a:round/>
              <a:headEnd type="none" w="med" len="med"/>
              <a:tailEnd type="stealth" w="lg" len="lg"/>
            </a:ln>
          </p:spPr>
        </p:cxnSp>
      </p:grpSp>
      <p:sp>
        <p:nvSpPr>
          <p:cNvPr id="263" name="Shape 263"/>
          <p:cNvSpPr txBox="1"/>
          <p:nvPr/>
        </p:nvSpPr>
        <p:spPr>
          <a:xfrm>
            <a:off x="8020299" y="5191326"/>
            <a:ext cx="2401337"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4</a:t>
            </a:r>
            <a:r>
              <a:rPr lang="en-US" sz="2000" b="1" baseline="30000" dirty="0">
                <a:solidFill>
                  <a:schemeClr val="dk1"/>
                </a:solidFill>
                <a:latin typeface="Century Gothic" panose="020B0502020202020204" pitchFamily="34" charset="0"/>
                <a:ea typeface="Questrial"/>
                <a:cs typeface="Questrial"/>
                <a:sym typeface="Questrial"/>
              </a:rPr>
              <a:t>th</a:t>
            </a:r>
            <a:r>
              <a:rPr lang="en-US" sz="2000" b="1" dirty="0">
                <a:solidFill>
                  <a:schemeClr val="dk1"/>
                </a:solidFill>
                <a:latin typeface="Century Gothic" panose="020B0502020202020204" pitchFamily="34" charset="0"/>
                <a:ea typeface="Questrial"/>
                <a:cs typeface="Questrial"/>
                <a:sym typeface="Questrial"/>
              </a:rPr>
              <a:t> Generation Corn Farmer in Oaxaca</a:t>
            </a:r>
          </a:p>
        </p:txBody>
      </p:sp>
      <p:sp>
        <p:nvSpPr>
          <p:cNvPr id="264" name="Shape 264"/>
          <p:cNvSpPr txBox="1"/>
          <p:nvPr/>
        </p:nvSpPr>
        <p:spPr>
          <a:xfrm>
            <a:off x="1725393" y="470989"/>
            <a:ext cx="2911805" cy="1015662"/>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In Emergency Department After Found on the Street</a:t>
            </a:r>
          </a:p>
        </p:txBody>
      </p:sp>
      <p:grpSp>
        <p:nvGrpSpPr>
          <p:cNvPr id="265" name="Shape 265"/>
          <p:cNvGrpSpPr/>
          <p:nvPr/>
        </p:nvGrpSpPr>
        <p:grpSpPr>
          <a:xfrm>
            <a:off x="7360803" y="778767"/>
            <a:ext cx="2664212" cy="1989241"/>
            <a:chOff x="5836803" y="778766"/>
            <a:chExt cx="2664212" cy="1989241"/>
          </a:xfrm>
        </p:grpSpPr>
        <p:cxnSp>
          <p:nvCxnSpPr>
            <p:cNvPr id="266" name="Shape 266"/>
            <p:cNvCxnSpPr/>
            <p:nvPr/>
          </p:nvCxnSpPr>
          <p:spPr>
            <a:xfrm rot="10800000">
              <a:off x="5836803" y="997403"/>
              <a:ext cx="439663" cy="0"/>
            </a:xfrm>
            <a:prstGeom prst="straightConnector1">
              <a:avLst/>
            </a:prstGeom>
            <a:noFill/>
            <a:ln w="28575" cap="flat" cmpd="sng">
              <a:solidFill>
                <a:schemeClr val="accent1"/>
              </a:solidFill>
              <a:prstDash val="solid"/>
              <a:round/>
              <a:headEnd type="none" w="med" len="med"/>
              <a:tailEnd type="stealth" w="lg" len="lg"/>
            </a:ln>
          </p:spPr>
        </p:cxnSp>
        <p:grpSp>
          <p:nvGrpSpPr>
            <p:cNvPr id="267" name="Shape 267"/>
            <p:cNvGrpSpPr/>
            <p:nvPr/>
          </p:nvGrpSpPr>
          <p:grpSpPr>
            <a:xfrm>
              <a:off x="6250353" y="778766"/>
              <a:ext cx="2250661" cy="1989241"/>
              <a:chOff x="6250353" y="1367712"/>
              <a:chExt cx="2250661" cy="1989241"/>
            </a:xfrm>
          </p:grpSpPr>
          <p:cxnSp>
            <p:nvCxnSpPr>
              <p:cNvPr id="268" name="Shape 268"/>
              <p:cNvCxnSpPr/>
              <p:nvPr/>
            </p:nvCxnSpPr>
            <p:spPr>
              <a:xfrm rot="10800000">
                <a:off x="7375685" y="1930740"/>
                <a:ext cx="0" cy="1426212"/>
              </a:xfrm>
              <a:prstGeom prst="straightConnector1">
                <a:avLst/>
              </a:prstGeom>
              <a:noFill/>
              <a:ln w="28575" cap="flat" cmpd="sng">
                <a:solidFill>
                  <a:schemeClr val="accent1"/>
                </a:solidFill>
                <a:prstDash val="solid"/>
                <a:round/>
                <a:headEnd type="none" w="med" len="med"/>
                <a:tailEnd type="stealth" w="lg" len="lg"/>
              </a:ln>
            </p:spPr>
          </p:cxnSp>
          <p:sp>
            <p:nvSpPr>
              <p:cNvPr id="269" name="Shape 269"/>
              <p:cNvSpPr txBox="1"/>
              <p:nvPr/>
            </p:nvSpPr>
            <p:spPr>
              <a:xfrm>
                <a:off x="6250353" y="1367712"/>
                <a:ext cx="2250661" cy="400109"/>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Gets Assaulted</a:t>
                </a:r>
              </a:p>
            </p:txBody>
          </p:sp>
        </p:grpSp>
      </p:grpSp>
      <p:sp>
        <p:nvSpPr>
          <p:cNvPr id="270" name="Shape 270"/>
          <p:cNvSpPr txBox="1"/>
          <p:nvPr/>
        </p:nvSpPr>
        <p:spPr>
          <a:xfrm>
            <a:off x="12804053" y="4821994"/>
            <a:ext cx="184666" cy="369332"/>
          </a:xfrm>
          <a:prstGeom prst="rect">
            <a:avLst/>
          </a:prstGeom>
          <a:noFill/>
          <a:ln>
            <a:noFill/>
          </a:ln>
        </p:spPr>
        <p:txBody>
          <a:bodyPr lIns="91425" tIns="45700" rIns="91425" bIns="45700" anchor="t" anchorCtr="0">
            <a:noAutofit/>
          </a:bodyPr>
          <a:lstStyle/>
          <a:p>
            <a:endParaRPr>
              <a:solidFill>
                <a:schemeClr val="dk1"/>
              </a:solidFill>
              <a:latin typeface="Century Gothic" panose="020B0502020202020204" pitchFamily="34" charset="0"/>
              <a:ea typeface="Times New Roman"/>
              <a:cs typeface="Times New Roman"/>
              <a:sym typeface="Times New Roman"/>
            </a:endParaRPr>
          </a:p>
        </p:txBody>
      </p:sp>
      <p:grpSp>
        <p:nvGrpSpPr>
          <p:cNvPr id="271" name="Shape 271"/>
          <p:cNvGrpSpPr/>
          <p:nvPr/>
        </p:nvGrpSpPr>
        <p:grpSpPr>
          <a:xfrm>
            <a:off x="2590799" y="1609317"/>
            <a:ext cx="4400271" cy="1212131"/>
            <a:chOff x="792962" y="1930743"/>
            <a:chExt cx="4400271" cy="1212131"/>
          </a:xfrm>
        </p:grpSpPr>
        <p:cxnSp>
          <p:nvCxnSpPr>
            <p:cNvPr id="272" name="Shape 272"/>
            <p:cNvCxnSpPr/>
            <p:nvPr/>
          </p:nvCxnSpPr>
          <p:spPr>
            <a:xfrm rot="10800000">
              <a:off x="2644221" y="1930743"/>
              <a:ext cx="411239" cy="447011"/>
            </a:xfrm>
            <a:prstGeom prst="straightConnector1">
              <a:avLst/>
            </a:prstGeom>
            <a:noFill/>
            <a:ln w="28575" cap="flat" cmpd="sng">
              <a:solidFill>
                <a:srgbClr val="660066"/>
              </a:solidFill>
              <a:prstDash val="solid"/>
              <a:round/>
              <a:headEnd type="none" w="med" len="med"/>
              <a:tailEnd type="stealth" w="lg" len="lg"/>
            </a:ln>
          </p:spPr>
        </p:cxnSp>
        <p:cxnSp>
          <p:nvCxnSpPr>
            <p:cNvPr id="273" name="Shape 273"/>
            <p:cNvCxnSpPr/>
            <p:nvPr/>
          </p:nvCxnSpPr>
          <p:spPr>
            <a:xfrm rot="10800000" flipH="1">
              <a:off x="3055460" y="1930743"/>
              <a:ext cx="447885" cy="447011"/>
            </a:xfrm>
            <a:prstGeom prst="straightConnector1">
              <a:avLst/>
            </a:prstGeom>
            <a:noFill/>
            <a:ln w="28575" cap="flat" cmpd="sng">
              <a:solidFill>
                <a:srgbClr val="660066"/>
              </a:solidFill>
              <a:prstDash val="solid"/>
              <a:round/>
              <a:headEnd type="none" w="med" len="med"/>
              <a:tailEnd type="stealth" w="lg" len="lg"/>
            </a:ln>
          </p:spPr>
        </p:cxnSp>
        <p:sp>
          <p:nvSpPr>
            <p:cNvPr id="274" name="Shape 274"/>
            <p:cNvSpPr txBox="1"/>
            <p:nvPr/>
          </p:nvSpPr>
          <p:spPr>
            <a:xfrm>
              <a:off x="792962" y="2434989"/>
              <a:ext cx="4400271" cy="707886"/>
            </a:xfrm>
            <a:prstGeom prst="rect">
              <a:avLst/>
            </a:prstGeom>
            <a:noFill/>
            <a:ln>
              <a:noFill/>
            </a:ln>
          </p:spPr>
          <p:txBody>
            <a:bodyPr lIns="91425" tIns="45700" rIns="91425" bIns="45700" anchor="t" anchorCtr="0">
              <a:noAutofit/>
            </a:bodyPr>
            <a:lstStyle/>
            <a:p>
              <a:pPr algn="ctr">
                <a:buSzPct val="25000"/>
              </a:pPr>
              <a:r>
                <a:rPr lang="en-US" sz="2000" b="1" dirty="0">
                  <a:solidFill>
                    <a:srgbClr val="660066"/>
                  </a:solidFill>
                  <a:latin typeface="Century Gothic" panose="020B0502020202020204" pitchFamily="34" charset="0"/>
                  <a:ea typeface="Questrial"/>
                  <a:cs typeface="Questrial"/>
                  <a:sym typeface="Questrial"/>
                </a:rPr>
                <a:t>Standard Medical History</a:t>
              </a:r>
            </a:p>
          </p:txBody>
        </p:sp>
      </p:grpSp>
      <p:sp>
        <p:nvSpPr>
          <p:cNvPr id="275" name="Shape 275"/>
          <p:cNvSpPr txBox="1"/>
          <p:nvPr/>
        </p:nvSpPr>
        <p:spPr>
          <a:xfrm>
            <a:off x="12433228" y="2556800"/>
            <a:ext cx="184666" cy="369332"/>
          </a:xfrm>
          <a:prstGeom prst="rect">
            <a:avLst/>
          </a:prstGeom>
          <a:noFill/>
          <a:ln>
            <a:noFill/>
          </a:ln>
        </p:spPr>
        <p:txBody>
          <a:bodyPr lIns="91425" tIns="45700" rIns="91425" bIns="45700" anchor="t" anchorCtr="0">
            <a:noAutofit/>
          </a:bodyPr>
          <a:lstStyle/>
          <a:p>
            <a:endParaRPr>
              <a:solidFill>
                <a:schemeClr val="dk1"/>
              </a:solidFill>
              <a:latin typeface="Century Gothic" panose="020B0502020202020204" pitchFamily="34" charset="0"/>
              <a:ea typeface="Times New Roman"/>
              <a:cs typeface="Times New Roman"/>
              <a:sym typeface="Times New Roman"/>
            </a:endParaRPr>
          </a:p>
        </p:txBody>
      </p:sp>
      <p:pic>
        <p:nvPicPr>
          <p:cNvPr id="36" name="Picture 35"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77280"/>
            <a:ext cx="1395927" cy="721970"/>
          </a:xfrm>
          <a:prstGeom prst="rect">
            <a:avLst/>
          </a:prstGeom>
        </p:spPr>
      </p:pic>
      <p:sp>
        <p:nvSpPr>
          <p:cNvPr id="2" name="Slide Number Placeholder 1">
            <a:extLst>
              <a:ext uri="{FF2B5EF4-FFF2-40B4-BE49-F238E27FC236}">
                <a16:creationId xmlns:a16="http://schemas.microsoft.com/office/drawing/2014/main" id="{C0D7E539-8DD0-324F-9487-EF6F01916F24}"/>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14</a:t>
            </a:fld>
            <a:endParaRPr lang="en-US">
              <a:solidFill>
                <a:prstClr val="black">
                  <a:lumMod val="65000"/>
                  <a:lumOff val="35000"/>
                </a:prstClr>
              </a:solidFill>
            </a:endParaRPr>
          </a:p>
        </p:txBody>
      </p:sp>
    </p:spTree>
    <p:extLst>
      <p:ext uri="{BB962C8B-B14F-4D97-AF65-F5344CB8AC3E}">
        <p14:creationId xmlns:p14="http://schemas.microsoft.com/office/powerpoint/2010/main" val="73119556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grpSp>
        <p:nvGrpSpPr>
          <p:cNvPr id="200" name="Shape 200"/>
          <p:cNvGrpSpPr/>
          <p:nvPr/>
        </p:nvGrpSpPr>
        <p:grpSpPr>
          <a:xfrm>
            <a:off x="6777869" y="3929573"/>
            <a:ext cx="3114416" cy="1242807"/>
            <a:chOff x="3858354" y="3791955"/>
            <a:chExt cx="3114416" cy="1242807"/>
          </a:xfrm>
        </p:grpSpPr>
        <p:sp>
          <p:nvSpPr>
            <p:cNvPr id="201" name="Shape 201"/>
            <p:cNvSpPr txBox="1"/>
            <p:nvPr/>
          </p:nvSpPr>
          <p:spPr>
            <a:xfrm>
              <a:off x="3898339" y="3791955"/>
              <a:ext cx="3074432" cy="707886"/>
            </a:xfrm>
            <a:prstGeom prst="rect">
              <a:avLst/>
            </a:prstGeom>
            <a:noFill/>
            <a:ln>
              <a:noFill/>
            </a:ln>
          </p:spPr>
          <p:txBody>
            <a:bodyPr lIns="91425" tIns="45700" rIns="91425" bIns="45700" anchor="t" anchorCtr="0">
              <a:noAutofit/>
            </a:bodyPr>
            <a:lstStyle/>
            <a:p>
              <a:pPr algn="ctr">
                <a:buSzPct val="25000"/>
              </a:pPr>
              <a:r>
                <a:rPr lang="en-US" sz="2000" b="1" dirty="0">
                  <a:solidFill>
                    <a:srgbClr val="FF0000"/>
                  </a:solidFill>
                  <a:latin typeface="Century Gothic" panose="020B0502020202020204" pitchFamily="34" charset="0"/>
                  <a:ea typeface="Questrial"/>
                  <a:cs typeface="Questrial"/>
                  <a:sym typeface="Questrial"/>
                </a:rPr>
                <a:t>North American Free Trade Agreement (NAFTA)</a:t>
              </a:r>
            </a:p>
          </p:txBody>
        </p:sp>
        <p:cxnSp>
          <p:nvCxnSpPr>
            <p:cNvPr id="202" name="Shape 202"/>
            <p:cNvCxnSpPr/>
            <p:nvPr/>
          </p:nvCxnSpPr>
          <p:spPr>
            <a:xfrm flipH="1">
              <a:off x="3858354" y="4684378"/>
              <a:ext cx="834908" cy="350385"/>
            </a:xfrm>
            <a:prstGeom prst="straightConnector1">
              <a:avLst/>
            </a:prstGeom>
            <a:noFill/>
            <a:ln w="28575" cap="flat" cmpd="sng">
              <a:solidFill>
                <a:srgbClr val="FF0000"/>
              </a:solidFill>
              <a:prstDash val="solid"/>
              <a:round/>
              <a:headEnd type="none" w="med" len="med"/>
              <a:tailEnd type="stealth" w="lg" len="lg"/>
            </a:ln>
          </p:spPr>
        </p:cxnSp>
      </p:grpSp>
      <p:sp>
        <p:nvSpPr>
          <p:cNvPr id="203" name="Shape 203"/>
          <p:cNvSpPr txBox="1"/>
          <p:nvPr/>
        </p:nvSpPr>
        <p:spPr>
          <a:xfrm>
            <a:off x="12804053" y="4821994"/>
            <a:ext cx="184666" cy="369332"/>
          </a:xfrm>
          <a:prstGeom prst="rect">
            <a:avLst/>
          </a:prstGeom>
          <a:noFill/>
          <a:ln>
            <a:noFill/>
          </a:ln>
        </p:spPr>
        <p:txBody>
          <a:bodyPr lIns="91425" tIns="45700" rIns="91425" bIns="45700" anchor="t" anchorCtr="0">
            <a:noAutofit/>
          </a:bodyPr>
          <a:lstStyle/>
          <a:p>
            <a:endParaRPr>
              <a:solidFill>
                <a:schemeClr val="dk1"/>
              </a:solidFill>
              <a:latin typeface="Century Gothic" panose="020B0502020202020204" pitchFamily="34" charset="0"/>
              <a:ea typeface="Times New Roman"/>
              <a:cs typeface="Times New Roman"/>
              <a:sym typeface="Times New Roman"/>
            </a:endParaRPr>
          </a:p>
        </p:txBody>
      </p:sp>
      <p:grpSp>
        <p:nvGrpSpPr>
          <p:cNvPr id="209" name="Shape 209"/>
          <p:cNvGrpSpPr/>
          <p:nvPr/>
        </p:nvGrpSpPr>
        <p:grpSpPr>
          <a:xfrm>
            <a:off x="5825013" y="1400440"/>
            <a:ext cx="3087425" cy="1514786"/>
            <a:chOff x="4301013" y="1400440"/>
            <a:chExt cx="3087425" cy="1514786"/>
          </a:xfrm>
        </p:grpSpPr>
        <p:cxnSp>
          <p:nvCxnSpPr>
            <p:cNvPr id="210" name="Shape 210"/>
            <p:cNvCxnSpPr/>
            <p:nvPr/>
          </p:nvCxnSpPr>
          <p:spPr>
            <a:xfrm>
              <a:off x="6276466" y="2088682"/>
              <a:ext cx="726147" cy="826544"/>
            </a:xfrm>
            <a:prstGeom prst="straightConnector1">
              <a:avLst/>
            </a:prstGeom>
            <a:noFill/>
            <a:ln w="28575" cap="flat" cmpd="sng">
              <a:solidFill>
                <a:srgbClr val="FF0000"/>
              </a:solidFill>
              <a:prstDash val="solid"/>
              <a:round/>
              <a:headEnd type="none" w="med" len="med"/>
              <a:tailEnd type="stealth" w="lg" len="lg"/>
            </a:ln>
          </p:spPr>
        </p:cxnSp>
        <p:sp>
          <p:nvSpPr>
            <p:cNvPr id="211" name="Shape 211"/>
            <p:cNvSpPr txBox="1"/>
            <p:nvPr/>
          </p:nvSpPr>
          <p:spPr>
            <a:xfrm>
              <a:off x="4301013" y="1400440"/>
              <a:ext cx="3087425" cy="1015662"/>
            </a:xfrm>
            <a:prstGeom prst="rect">
              <a:avLst/>
            </a:prstGeom>
            <a:noFill/>
            <a:ln>
              <a:noFill/>
            </a:ln>
          </p:spPr>
          <p:txBody>
            <a:bodyPr lIns="91425" tIns="45700" rIns="91425" bIns="45700" anchor="t" anchorCtr="0">
              <a:noAutofit/>
            </a:bodyPr>
            <a:lstStyle/>
            <a:p>
              <a:pPr>
                <a:buSzPct val="25000"/>
              </a:pPr>
              <a:r>
                <a:rPr lang="en-US" sz="2000" b="1" dirty="0">
                  <a:solidFill>
                    <a:srgbClr val="FF0000"/>
                  </a:solidFill>
                  <a:latin typeface="Century Gothic" panose="020B0502020202020204" pitchFamily="34" charset="0"/>
                  <a:ea typeface="Questrial"/>
                  <a:cs typeface="Questrial"/>
                  <a:sym typeface="Questrial"/>
                </a:rPr>
                <a:t>City &amp; federal policies contributing to gentrification &amp; displacement</a:t>
              </a:r>
            </a:p>
          </p:txBody>
        </p:sp>
      </p:grpSp>
      <p:grpSp>
        <p:nvGrpSpPr>
          <p:cNvPr id="212" name="Shape 212"/>
          <p:cNvGrpSpPr/>
          <p:nvPr/>
        </p:nvGrpSpPr>
        <p:grpSpPr>
          <a:xfrm>
            <a:off x="3703437" y="3563547"/>
            <a:ext cx="3074432" cy="1153399"/>
            <a:chOff x="3943813" y="3351903"/>
            <a:chExt cx="3074432" cy="1153399"/>
          </a:xfrm>
        </p:grpSpPr>
        <p:sp>
          <p:nvSpPr>
            <p:cNvPr id="213" name="Shape 213"/>
            <p:cNvSpPr txBox="1"/>
            <p:nvPr/>
          </p:nvSpPr>
          <p:spPr>
            <a:xfrm>
              <a:off x="3943813" y="4105193"/>
              <a:ext cx="3074432" cy="400109"/>
            </a:xfrm>
            <a:prstGeom prst="rect">
              <a:avLst/>
            </a:prstGeom>
            <a:noFill/>
            <a:ln>
              <a:noFill/>
            </a:ln>
          </p:spPr>
          <p:txBody>
            <a:bodyPr lIns="91425" tIns="45700" rIns="91425" bIns="45700" anchor="t" anchorCtr="0">
              <a:noAutofit/>
            </a:bodyPr>
            <a:lstStyle/>
            <a:p>
              <a:pPr algn="ctr">
                <a:buSzPct val="25000"/>
              </a:pPr>
              <a:r>
                <a:rPr lang="en-US" sz="2000" b="1" dirty="0">
                  <a:solidFill>
                    <a:srgbClr val="FF0000"/>
                  </a:solidFill>
                  <a:latin typeface="Century Gothic" panose="020B0502020202020204" pitchFamily="34" charset="0"/>
                  <a:ea typeface="Questrial"/>
                  <a:cs typeface="Questrial"/>
                  <a:sym typeface="Questrial"/>
                </a:rPr>
                <a:t>US healthcare system (no access to care)</a:t>
              </a:r>
            </a:p>
          </p:txBody>
        </p:sp>
        <p:cxnSp>
          <p:nvCxnSpPr>
            <p:cNvPr id="214" name="Shape 214"/>
            <p:cNvCxnSpPr/>
            <p:nvPr/>
          </p:nvCxnSpPr>
          <p:spPr>
            <a:xfrm rot="10800000" flipH="1">
              <a:off x="5588787" y="3351903"/>
              <a:ext cx="401273" cy="840163"/>
            </a:xfrm>
            <a:prstGeom prst="straightConnector1">
              <a:avLst/>
            </a:prstGeom>
            <a:noFill/>
            <a:ln w="28575" cap="flat" cmpd="sng">
              <a:solidFill>
                <a:srgbClr val="FF0000"/>
              </a:solidFill>
              <a:prstDash val="solid"/>
              <a:round/>
              <a:headEnd type="none" w="med" len="med"/>
              <a:tailEnd type="stealth" w="lg" len="lg"/>
            </a:ln>
          </p:spPr>
        </p:cxnSp>
      </p:grpSp>
      <p:grpSp>
        <p:nvGrpSpPr>
          <p:cNvPr id="215" name="Shape 215"/>
          <p:cNvGrpSpPr/>
          <p:nvPr/>
        </p:nvGrpSpPr>
        <p:grpSpPr>
          <a:xfrm>
            <a:off x="4479316" y="633908"/>
            <a:ext cx="3101319" cy="707886"/>
            <a:chOff x="2955315" y="633908"/>
            <a:chExt cx="3101319" cy="707886"/>
          </a:xfrm>
        </p:grpSpPr>
        <p:sp>
          <p:nvSpPr>
            <p:cNvPr id="216" name="Shape 216"/>
            <p:cNvSpPr txBox="1"/>
            <p:nvPr/>
          </p:nvSpPr>
          <p:spPr>
            <a:xfrm>
              <a:off x="3631194" y="633908"/>
              <a:ext cx="2425440"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Begins Drinking More Heavily </a:t>
              </a:r>
            </a:p>
          </p:txBody>
        </p:sp>
        <p:cxnSp>
          <p:nvCxnSpPr>
            <p:cNvPr id="217" name="Shape 217"/>
            <p:cNvCxnSpPr/>
            <p:nvPr/>
          </p:nvCxnSpPr>
          <p:spPr>
            <a:xfrm flipH="1">
              <a:off x="2955315" y="978820"/>
              <a:ext cx="623051" cy="18582"/>
            </a:xfrm>
            <a:prstGeom prst="straightConnector1">
              <a:avLst/>
            </a:prstGeom>
            <a:noFill/>
            <a:ln w="28575" cap="flat" cmpd="sng">
              <a:solidFill>
                <a:schemeClr val="accent1"/>
              </a:solidFill>
              <a:prstDash val="solid"/>
              <a:round/>
              <a:headEnd type="none" w="med" len="med"/>
              <a:tailEnd type="stealth" w="lg" len="lg"/>
            </a:ln>
          </p:spPr>
        </p:cxnSp>
      </p:grpSp>
      <p:grpSp>
        <p:nvGrpSpPr>
          <p:cNvPr id="218" name="Shape 218"/>
          <p:cNvGrpSpPr/>
          <p:nvPr/>
        </p:nvGrpSpPr>
        <p:grpSpPr>
          <a:xfrm>
            <a:off x="6991071" y="2921512"/>
            <a:ext cx="2969176" cy="707886"/>
            <a:chOff x="4973314" y="2885010"/>
            <a:chExt cx="3913964" cy="707886"/>
          </a:xfrm>
        </p:grpSpPr>
        <p:sp>
          <p:nvSpPr>
            <p:cNvPr id="219" name="Shape 219"/>
            <p:cNvSpPr txBox="1"/>
            <p:nvPr/>
          </p:nvSpPr>
          <p:spPr>
            <a:xfrm>
              <a:off x="5792846" y="2885010"/>
              <a:ext cx="3094431"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Can’t Pay Rent, Moves to Street</a:t>
              </a:r>
            </a:p>
          </p:txBody>
        </p:sp>
        <p:cxnSp>
          <p:nvCxnSpPr>
            <p:cNvPr id="220" name="Shape 220"/>
            <p:cNvCxnSpPr/>
            <p:nvPr/>
          </p:nvCxnSpPr>
          <p:spPr>
            <a:xfrm>
              <a:off x="4973314" y="3241224"/>
              <a:ext cx="819532" cy="0"/>
            </a:xfrm>
            <a:prstGeom prst="straightConnector1">
              <a:avLst/>
            </a:prstGeom>
            <a:noFill/>
            <a:ln w="28575" cap="flat" cmpd="sng">
              <a:solidFill>
                <a:schemeClr val="accent1"/>
              </a:solidFill>
              <a:prstDash val="solid"/>
              <a:round/>
              <a:headEnd type="none" w="med" len="med"/>
              <a:tailEnd type="stealth" w="lg" len="lg"/>
            </a:ln>
          </p:spPr>
        </p:cxnSp>
      </p:grpSp>
      <p:grpSp>
        <p:nvGrpSpPr>
          <p:cNvPr id="221" name="Shape 221"/>
          <p:cNvGrpSpPr/>
          <p:nvPr/>
        </p:nvGrpSpPr>
        <p:grpSpPr>
          <a:xfrm>
            <a:off x="4579461" y="2921512"/>
            <a:ext cx="2281635" cy="707886"/>
            <a:chOff x="3055460" y="2885010"/>
            <a:chExt cx="2281635" cy="707886"/>
          </a:xfrm>
        </p:grpSpPr>
        <p:cxnSp>
          <p:nvCxnSpPr>
            <p:cNvPr id="222" name="Shape 222"/>
            <p:cNvCxnSpPr/>
            <p:nvPr/>
          </p:nvCxnSpPr>
          <p:spPr>
            <a:xfrm>
              <a:off x="3055460" y="3235456"/>
              <a:ext cx="474680" cy="2648"/>
            </a:xfrm>
            <a:prstGeom prst="straightConnector1">
              <a:avLst/>
            </a:prstGeom>
            <a:noFill/>
            <a:ln w="28575" cap="flat" cmpd="sng">
              <a:solidFill>
                <a:schemeClr val="accent1"/>
              </a:solidFill>
              <a:prstDash val="solid"/>
              <a:round/>
              <a:headEnd type="none" w="med" len="med"/>
              <a:tailEnd type="stealth" w="lg" len="lg"/>
            </a:ln>
          </p:spPr>
        </p:cxnSp>
        <p:sp>
          <p:nvSpPr>
            <p:cNvPr id="223" name="Shape 223"/>
            <p:cNvSpPr txBox="1"/>
            <p:nvPr/>
          </p:nvSpPr>
          <p:spPr>
            <a:xfrm>
              <a:off x="3542082" y="2885010"/>
              <a:ext cx="1795014"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Injury,</a:t>
              </a:r>
            </a:p>
            <a:p>
              <a:pPr algn="ctr">
                <a:buSzPct val="25000"/>
              </a:pPr>
              <a:r>
                <a:rPr lang="en-US" sz="2000" b="1" dirty="0">
                  <a:solidFill>
                    <a:schemeClr val="dk1"/>
                  </a:solidFill>
                  <a:latin typeface="Century Gothic" panose="020B0502020202020204" pitchFamily="34" charset="0"/>
                  <a:ea typeface="Questrial"/>
                  <a:cs typeface="Questrial"/>
                  <a:sym typeface="Questrial"/>
                </a:rPr>
                <a:t> Can’t Work</a:t>
              </a:r>
            </a:p>
          </p:txBody>
        </p:sp>
      </p:grpSp>
      <p:grpSp>
        <p:nvGrpSpPr>
          <p:cNvPr id="224" name="Shape 224"/>
          <p:cNvGrpSpPr/>
          <p:nvPr/>
        </p:nvGrpSpPr>
        <p:grpSpPr>
          <a:xfrm>
            <a:off x="2322501" y="2921513"/>
            <a:ext cx="2156813" cy="2155496"/>
            <a:chOff x="798500" y="2885010"/>
            <a:chExt cx="2156813" cy="1740005"/>
          </a:xfrm>
        </p:grpSpPr>
        <p:sp>
          <p:nvSpPr>
            <p:cNvPr id="225" name="Shape 225"/>
            <p:cNvSpPr txBox="1"/>
            <p:nvPr/>
          </p:nvSpPr>
          <p:spPr>
            <a:xfrm>
              <a:off x="798500" y="2885010"/>
              <a:ext cx="2156813"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Begins Working as Day Laborer</a:t>
              </a:r>
            </a:p>
          </p:txBody>
        </p:sp>
        <p:cxnSp>
          <p:nvCxnSpPr>
            <p:cNvPr id="226" name="Shape 226"/>
            <p:cNvCxnSpPr/>
            <p:nvPr/>
          </p:nvCxnSpPr>
          <p:spPr>
            <a:xfrm rot="10800000">
              <a:off x="1893301" y="3592898"/>
              <a:ext cx="0" cy="1032117"/>
            </a:xfrm>
            <a:prstGeom prst="straightConnector1">
              <a:avLst/>
            </a:prstGeom>
            <a:noFill/>
            <a:ln w="28575" cap="flat" cmpd="sng">
              <a:solidFill>
                <a:schemeClr val="accent1"/>
              </a:solidFill>
              <a:prstDash val="solid"/>
              <a:round/>
              <a:headEnd type="none" w="med" len="med"/>
              <a:tailEnd type="stealth" w="lg" len="lg"/>
            </a:ln>
          </p:spPr>
        </p:cxnSp>
      </p:grpSp>
      <p:grpSp>
        <p:nvGrpSpPr>
          <p:cNvPr id="227" name="Shape 227"/>
          <p:cNvGrpSpPr/>
          <p:nvPr/>
        </p:nvGrpSpPr>
        <p:grpSpPr>
          <a:xfrm>
            <a:off x="1708148" y="5254102"/>
            <a:ext cx="3115645" cy="400109"/>
            <a:chOff x="201392" y="4803035"/>
            <a:chExt cx="3115645" cy="400109"/>
          </a:xfrm>
        </p:grpSpPr>
        <p:sp>
          <p:nvSpPr>
            <p:cNvPr id="228" name="Shape 228"/>
            <p:cNvSpPr txBox="1"/>
            <p:nvPr/>
          </p:nvSpPr>
          <p:spPr>
            <a:xfrm>
              <a:off x="201392" y="4803035"/>
              <a:ext cx="2868404" cy="400109"/>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Moves to San Francisco</a:t>
              </a:r>
            </a:p>
          </p:txBody>
        </p:sp>
        <p:cxnSp>
          <p:nvCxnSpPr>
            <p:cNvPr id="229" name="Shape 229"/>
            <p:cNvCxnSpPr/>
            <p:nvPr/>
          </p:nvCxnSpPr>
          <p:spPr>
            <a:xfrm rot="10800000">
              <a:off x="2639079" y="5077951"/>
              <a:ext cx="677958" cy="0"/>
            </a:xfrm>
            <a:prstGeom prst="straightConnector1">
              <a:avLst/>
            </a:prstGeom>
            <a:noFill/>
            <a:ln w="28575" cap="flat" cmpd="sng">
              <a:solidFill>
                <a:schemeClr val="accent1"/>
              </a:solidFill>
              <a:prstDash val="solid"/>
              <a:round/>
              <a:headEnd type="none" w="med" len="med"/>
              <a:tailEnd type="stealth" w="lg" len="lg"/>
            </a:ln>
          </p:spPr>
        </p:cxnSp>
      </p:grpSp>
      <p:grpSp>
        <p:nvGrpSpPr>
          <p:cNvPr id="230" name="Shape 230"/>
          <p:cNvGrpSpPr/>
          <p:nvPr/>
        </p:nvGrpSpPr>
        <p:grpSpPr>
          <a:xfrm>
            <a:off x="4884475" y="5158927"/>
            <a:ext cx="3274320" cy="1015663"/>
            <a:chOff x="3770157" y="4716553"/>
            <a:chExt cx="3274320" cy="401941"/>
          </a:xfrm>
        </p:grpSpPr>
        <p:sp>
          <p:nvSpPr>
            <p:cNvPr id="231" name="Shape 231"/>
            <p:cNvSpPr txBox="1"/>
            <p:nvPr/>
          </p:nvSpPr>
          <p:spPr>
            <a:xfrm>
              <a:off x="3770157" y="4716553"/>
              <a:ext cx="2666912" cy="401941"/>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Influx of Cheap US Corn; Can’t Make a Living</a:t>
              </a:r>
            </a:p>
          </p:txBody>
        </p:sp>
        <p:cxnSp>
          <p:nvCxnSpPr>
            <p:cNvPr id="232" name="Shape 232"/>
            <p:cNvCxnSpPr/>
            <p:nvPr/>
          </p:nvCxnSpPr>
          <p:spPr>
            <a:xfrm rot="10800000">
              <a:off x="6437070" y="4851398"/>
              <a:ext cx="607408" cy="0"/>
            </a:xfrm>
            <a:prstGeom prst="straightConnector1">
              <a:avLst/>
            </a:prstGeom>
            <a:noFill/>
            <a:ln w="28575" cap="flat" cmpd="sng">
              <a:solidFill>
                <a:schemeClr val="accent1"/>
              </a:solidFill>
              <a:prstDash val="solid"/>
              <a:round/>
              <a:headEnd type="none" w="med" len="med"/>
              <a:tailEnd type="stealth" w="lg" len="lg"/>
            </a:ln>
          </p:spPr>
        </p:cxnSp>
      </p:grpSp>
      <p:sp>
        <p:nvSpPr>
          <p:cNvPr id="233" name="Shape 233"/>
          <p:cNvSpPr txBox="1"/>
          <p:nvPr/>
        </p:nvSpPr>
        <p:spPr>
          <a:xfrm>
            <a:off x="8020299" y="5191326"/>
            <a:ext cx="2401337"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4</a:t>
            </a:r>
            <a:r>
              <a:rPr lang="en-US" sz="2000" b="1" baseline="30000" dirty="0">
                <a:solidFill>
                  <a:schemeClr val="dk1"/>
                </a:solidFill>
                <a:latin typeface="Century Gothic" panose="020B0502020202020204" pitchFamily="34" charset="0"/>
                <a:ea typeface="Questrial"/>
                <a:cs typeface="Questrial"/>
                <a:sym typeface="Questrial"/>
              </a:rPr>
              <a:t>th</a:t>
            </a:r>
            <a:r>
              <a:rPr lang="en-US" sz="2000" b="1" dirty="0">
                <a:solidFill>
                  <a:schemeClr val="dk1"/>
                </a:solidFill>
                <a:latin typeface="Century Gothic" panose="020B0502020202020204" pitchFamily="34" charset="0"/>
                <a:ea typeface="Questrial"/>
                <a:cs typeface="Questrial"/>
                <a:sym typeface="Questrial"/>
              </a:rPr>
              <a:t> Generation Corn Farmer in Oaxaca</a:t>
            </a:r>
          </a:p>
        </p:txBody>
      </p:sp>
      <p:sp>
        <p:nvSpPr>
          <p:cNvPr id="234" name="Shape 234"/>
          <p:cNvSpPr txBox="1"/>
          <p:nvPr/>
        </p:nvSpPr>
        <p:spPr>
          <a:xfrm>
            <a:off x="1725393" y="470989"/>
            <a:ext cx="2911805" cy="1015662"/>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In Emergency Department After Found on the Street</a:t>
            </a:r>
          </a:p>
        </p:txBody>
      </p:sp>
      <p:grpSp>
        <p:nvGrpSpPr>
          <p:cNvPr id="235" name="Shape 235"/>
          <p:cNvGrpSpPr/>
          <p:nvPr/>
        </p:nvGrpSpPr>
        <p:grpSpPr>
          <a:xfrm>
            <a:off x="7360803" y="778767"/>
            <a:ext cx="2664212" cy="1989241"/>
            <a:chOff x="5836803" y="778766"/>
            <a:chExt cx="2664212" cy="1989241"/>
          </a:xfrm>
        </p:grpSpPr>
        <p:cxnSp>
          <p:nvCxnSpPr>
            <p:cNvPr id="236" name="Shape 236"/>
            <p:cNvCxnSpPr/>
            <p:nvPr/>
          </p:nvCxnSpPr>
          <p:spPr>
            <a:xfrm rot="10800000">
              <a:off x="5836803" y="997403"/>
              <a:ext cx="439663" cy="0"/>
            </a:xfrm>
            <a:prstGeom prst="straightConnector1">
              <a:avLst/>
            </a:prstGeom>
            <a:noFill/>
            <a:ln w="28575" cap="flat" cmpd="sng">
              <a:solidFill>
                <a:schemeClr val="accent1"/>
              </a:solidFill>
              <a:prstDash val="solid"/>
              <a:round/>
              <a:headEnd type="none" w="med" len="med"/>
              <a:tailEnd type="stealth" w="lg" len="lg"/>
            </a:ln>
          </p:spPr>
        </p:cxnSp>
        <p:grpSp>
          <p:nvGrpSpPr>
            <p:cNvPr id="237" name="Shape 237"/>
            <p:cNvGrpSpPr/>
            <p:nvPr/>
          </p:nvGrpSpPr>
          <p:grpSpPr>
            <a:xfrm>
              <a:off x="6250353" y="778766"/>
              <a:ext cx="2250661" cy="1989241"/>
              <a:chOff x="6250353" y="1367712"/>
              <a:chExt cx="2250661" cy="1989241"/>
            </a:xfrm>
          </p:grpSpPr>
          <p:cxnSp>
            <p:nvCxnSpPr>
              <p:cNvPr id="238" name="Shape 238"/>
              <p:cNvCxnSpPr/>
              <p:nvPr/>
            </p:nvCxnSpPr>
            <p:spPr>
              <a:xfrm rot="10800000">
                <a:off x="7375685" y="1930740"/>
                <a:ext cx="0" cy="1426212"/>
              </a:xfrm>
              <a:prstGeom prst="straightConnector1">
                <a:avLst/>
              </a:prstGeom>
              <a:noFill/>
              <a:ln w="28575" cap="flat" cmpd="sng">
                <a:solidFill>
                  <a:schemeClr val="accent1"/>
                </a:solidFill>
                <a:prstDash val="solid"/>
                <a:round/>
                <a:headEnd type="none" w="med" len="med"/>
                <a:tailEnd type="stealth" w="lg" len="lg"/>
              </a:ln>
            </p:spPr>
          </p:cxnSp>
          <p:sp>
            <p:nvSpPr>
              <p:cNvPr id="239" name="Shape 239"/>
              <p:cNvSpPr txBox="1"/>
              <p:nvPr/>
            </p:nvSpPr>
            <p:spPr>
              <a:xfrm>
                <a:off x="6250353" y="1367712"/>
                <a:ext cx="2250661" cy="400109"/>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Gets Assaulted</a:t>
                </a:r>
              </a:p>
            </p:txBody>
          </p:sp>
        </p:grpSp>
      </p:grpSp>
      <p:grpSp>
        <p:nvGrpSpPr>
          <p:cNvPr id="3" name="Group 2"/>
          <p:cNvGrpSpPr/>
          <p:nvPr/>
        </p:nvGrpSpPr>
        <p:grpSpPr>
          <a:xfrm>
            <a:off x="9854274" y="1978927"/>
            <a:ext cx="2302228" cy="3286750"/>
            <a:chOff x="9854274" y="1967352"/>
            <a:chExt cx="2302228" cy="3286750"/>
          </a:xfrm>
        </p:grpSpPr>
        <p:sp>
          <p:nvSpPr>
            <p:cNvPr id="2" name="Rectangle 1"/>
            <p:cNvSpPr/>
            <p:nvPr/>
          </p:nvSpPr>
          <p:spPr>
            <a:xfrm>
              <a:off x="9854274" y="1967352"/>
              <a:ext cx="2302228" cy="2431435"/>
            </a:xfrm>
            <a:prstGeom prst="rect">
              <a:avLst/>
            </a:prstGeom>
          </p:spPr>
          <p:txBody>
            <a:bodyPr wrap="square">
              <a:spAutoFit/>
            </a:bodyPr>
            <a:lstStyle/>
            <a:p>
              <a:pPr algn="ctr">
                <a:buSzPct val="25000"/>
              </a:pPr>
              <a:r>
                <a:rPr lang="en-US" sz="1900" b="1" dirty="0">
                  <a:solidFill>
                    <a:srgbClr val="FF0000"/>
                  </a:solidFill>
                  <a:latin typeface="Century Gothic" panose="020B0502020202020204" pitchFamily="34" charset="0"/>
                  <a:ea typeface="Questrial"/>
                  <a:cs typeface="Questrial"/>
                  <a:sym typeface="Questrial"/>
                </a:rPr>
                <a:t>Legacy of colonialism; Systematic marginalization &amp; violence against indigenous communities in </a:t>
              </a:r>
            </a:p>
            <a:p>
              <a:pPr algn="ctr">
                <a:buSzPct val="25000"/>
              </a:pPr>
              <a:r>
                <a:rPr lang="en-US" sz="1900" b="1" dirty="0">
                  <a:solidFill>
                    <a:srgbClr val="FF0000"/>
                  </a:solidFill>
                  <a:latin typeface="Century Gothic" panose="020B0502020202020204" pitchFamily="34" charset="0"/>
                  <a:ea typeface="Questrial"/>
                  <a:cs typeface="Questrial"/>
                  <a:sym typeface="Questrial"/>
                </a:rPr>
                <a:t>S. Mexico</a:t>
              </a:r>
            </a:p>
          </p:txBody>
        </p:sp>
        <p:cxnSp>
          <p:nvCxnSpPr>
            <p:cNvPr id="43" name="Shape 202"/>
            <p:cNvCxnSpPr/>
            <p:nvPr/>
          </p:nvCxnSpPr>
          <p:spPr>
            <a:xfrm flipH="1">
              <a:off x="10025014" y="4481712"/>
              <a:ext cx="638200" cy="772390"/>
            </a:xfrm>
            <a:prstGeom prst="straightConnector1">
              <a:avLst/>
            </a:prstGeom>
            <a:noFill/>
            <a:ln w="28575" cap="flat" cmpd="sng">
              <a:solidFill>
                <a:srgbClr val="FF0000"/>
              </a:solidFill>
              <a:prstDash val="solid"/>
              <a:round/>
              <a:headEnd type="none" w="med" len="med"/>
              <a:tailEnd type="stealth" w="lg" len="lg"/>
            </a:ln>
          </p:spPr>
        </p:cxnSp>
      </p:grpSp>
      <p:grpSp>
        <p:nvGrpSpPr>
          <p:cNvPr id="50" name="Shape 204"/>
          <p:cNvGrpSpPr/>
          <p:nvPr/>
        </p:nvGrpSpPr>
        <p:grpSpPr>
          <a:xfrm>
            <a:off x="389600" y="1647199"/>
            <a:ext cx="5151605" cy="1342879"/>
            <a:chOff x="950996" y="1958652"/>
            <a:chExt cx="5151605" cy="1342879"/>
          </a:xfrm>
        </p:grpSpPr>
        <p:grpSp>
          <p:nvGrpSpPr>
            <p:cNvPr id="51" name="Shape 205"/>
            <p:cNvGrpSpPr/>
            <p:nvPr/>
          </p:nvGrpSpPr>
          <p:grpSpPr>
            <a:xfrm>
              <a:off x="950996" y="1958652"/>
              <a:ext cx="5040607" cy="1342878"/>
              <a:chOff x="1896496" y="5395688"/>
              <a:chExt cx="4556397" cy="1342878"/>
            </a:xfrm>
          </p:grpSpPr>
          <p:sp>
            <p:nvSpPr>
              <p:cNvPr id="53" name="Shape 206"/>
              <p:cNvSpPr txBox="1"/>
              <p:nvPr/>
            </p:nvSpPr>
            <p:spPr>
              <a:xfrm>
                <a:off x="1896496" y="5395688"/>
                <a:ext cx="4556397" cy="707886"/>
              </a:xfrm>
              <a:prstGeom prst="rect">
                <a:avLst/>
              </a:prstGeom>
              <a:noFill/>
              <a:ln>
                <a:noFill/>
              </a:ln>
            </p:spPr>
            <p:txBody>
              <a:bodyPr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25000"/>
                </a:pPr>
                <a:r>
                  <a:rPr lang="en-US" sz="2000" b="1" dirty="0">
                    <a:solidFill>
                      <a:srgbClr val="FF0000"/>
                    </a:solidFill>
                    <a:latin typeface="Century Gothic" panose="020B0502020202020204" pitchFamily="34" charset="0"/>
                    <a:ea typeface="Questrial"/>
                    <a:cs typeface="Questrial"/>
                    <a:sym typeface="Questrial"/>
                  </a:rPr>
                  <a:t>Racism/ racialized low-wage labor markets; US immigration policy</a:t>
                </a:r>
              </a:p>
            </p:txBody>
          </p:sp>
          <p:cxnSp>
            <p:nvCxnSpPr>
              <p:cNvPr id="54" name="Shape 207"/>
              <p:cNvCxnSpPr/>
              <p:nvPr/>
            </p:nvCxnSpPr>
            <p:spPr>
              <a:xfrm>
                <a:off x="4740882" y="6126423"/>
                <a:ext cx="0" cy="612143"/>
              </a:xfrm>
              <a:prstGeom prst="straightConnector1">
                <a:avLst/>
              </a:prstGeom>
              <a:noFill/>
              <a:ln w="28575" cap="flat" cmpd="sng">
                <a:solidFill>
                  <a:srgbClr val="FF0000"/>
                </a:solidFill>
                <a:prstDash val="solid"/>
                <a:round/>
                <a:headEnd type="none" w="med" len="med"/>
                <a:tailEnd type="stealth" w="lg" len="lg"/>
              </a:ln>
            </p:spPr>
          </p:cxnSp>
        </p:grpSp>
        <p:cxnSp>
          <p:nvCxnSpPr>
            <p:cNvPr id="52" name="Shape 208"/>
            <p:cNvCxnSpPr/>
            <p:nvPr/>
          </p:nvCxnSpPr>
          <p:spPr>
            <a:xfrm>
              <a:off x="4097658" y="2689388"/>
              <a:ext cx="2004943" cy="612143"/>
            </a:xfrm>
            <a:prstGeom prst="straightConnector1">
              <a:avLst/>
            </a:prstGeom>
            <a:noFill/>
            <a:ln w="28575" cap="flat" cmpd="sng">
              <a:solidFill>
                <a:srgbClr val="FF0000"/>
              </a:solidFill>
              <a:prstDash val="solid"/>
              <a:round/>
              <a:headEnd type="none" w="med" len="med"/>
              <a:tailEnd type="stealth" w="lg" len="lg"/>
            </a:ln>
          </p:spPr>
        </p:cxnSp>
      </p:grpSp>
      <p:sp>
        <p:nvSpPr>
          <p:cNvPr id="45" name="Content Placeholder 4"/>
          <p:cNvSpPr txBox="1">
            <a:spLocks/>
          </p:cNvSpPr>
          <p:nvPr/>
        </p:nvSpPr>
        <p:spPr>
          <a:xfrm>
            <a:off x="-1045293" y="-67422"/>
            <a:ext cx="4026917" cy="655579"/>
          </a:xfrm>
          <a:prstGeom prst="rect">
            <a:avLst/>
          </a:prstGeom>
        </p:spPr>
        <p:txBody>
          <a:bodyPr vert="horz" lIns="91440" tIns="45720" rIns="91440" bIns="45720" rtlCol="0" anchor="ctr">
            <a:normAutofit lnSpcReduction="10000"/>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lgn="ctr">
              <a:buFont typeface="Wingdings" pitchFamily="2" charset="2"/>
              <a:buNone/>
            </a:pPr>
            <a:endParaRPr lang="en-US" dirty="0"/>
          </a:p>
          <a:p>
            <a:pPr marL="0" indent="0" algn="ctr">
              <a:buFont typeface="Wingdings" pitchFamily="2" charset="2"/>
              <a:buNone/>
            </a:pPr>
            <a:r>
              <a:rPr lang="en-US" sz="1600" dirty="0">
                <a:latin typeface="Century Gothic" panose="020B0502020202020204" pitchFamily="34" charset="0"/>
              </a:rPr>
              <a:t>Slide by J. Neff</a:t>
            </a:r>
          </a:p>
          <a:p>
            <a:endParaRPr lang="en-US" sz="1600" dirty="0"/>
          </a:p>
        </p:txBody>
      </p:sp>
      <p:pic>
        <p:nvPicPr>
          <p:cNvPr id="49" name="Picture 48"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4" name="Slide Number Placeholder 3">
            <a:extLst>
              <a:ext uri="{FF2B5EF4-FFF2-40B4-BE49-F238E27FC236}">
                <a16:creationId xmlns:a16="http://schemas.microsoft.com/office/drawing/2014/main" id="{ADC02FBF-9D28-AC45-AAC6-6C40A7B0DB2D}"/>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15</a:t>
            </a:fld>
            <a:endParaRPr lang="en-US">
              <a:solidFill>
                <a:prstClr val="black">
                  <a:lumMod val="65000"/>
                  <a:lumOff val="35000"/>
                </a:prstClr>
              </a:solidFill>
            </a:endParaRPr>
          </a:p>
        </p:txBody>
      </p:sp>
    </p:spTree>
    <p:extLst>
      <p:ext uri="{BB962C8B-B14F-4D97-AF65-F5344CB8AC3E}">
        <p14:creationId xmlns:p14="http://schemas.microsoft.com/office/powerpoint/2010/main" val="170519132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36730" y="2041418"/>
            <a:ext cx="6184132" cy="838200"/>
          </a:xfrm>
          <a:prstGeom prst="rect">
            <a:avLst/>
          </a:prstGeom>
        </p:spPr>
        <p:txBody>
          <a:bodyPr anchor="t"/>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400" dirty="0">
                <a:ln w="0"/>
                <a:solidFill>
                  <a:schemeClr val="tx1"/>
                </a:solidFill>
                <a:effectLst>
                  <a:outerShdw blurRad="38100" dist="19050" dir="2700000" algn="tl" rotWithShape="0">
                    <a:schemeClr val="dk1">
                      <a:alpha val="40000"/>
                    </a:schemeClr>
                  </a:outerShdw>
                </a:effectLst>
                <a:latin typeface="Calibri Light"/>
                <a:cs typeface="Calibri Light"/>
              </a:rPr>
              <a:t>Structural Violence</a:t>
            </a:r>
            <a:endParaRPr lang="en-US" sz="4400" dirty="0">
              <a:solidFill>
                <a:schemeClr val="tx1"/>
              </a:solidFill>
              <a:latin typeface="Calibri Light"/>
              <a:cs typeface="Calibri Light"/>
            </a:endParaRPr>
          </a:p>
          <a:p>
            <a:r>
              <a:rPr lang="en-US" sz="4400" dirty="0">
                <a:ln w="0"/>
                <a:solidFill>
                  <a:schemeClr val="tx1"/>
                </a:solidFill>
                <a:effectLst>
                  <a:outerShdw blurRad="38100" dist="19050" dir="2700000" algn="tl" rotWithShape="0">
                    <a:schemeClr val="dk1">
                      <a:alpha val="40000"/>
                    </a:schemeClr>
                  </a:outerShdw>
                </a:effectLst>
                <a:latin typeface="Calibri Light"/>
                <a:cs typeface="Calibri Light"/>
              </a:rPr>
              <a:t>&amp; </a:t>
            </a:r>
          </a:p>
          <a:p>
            <a:r>
              <a:rPr lang="en-US" sz="4400" dirty="0">
                <a:ln w="0"/>
                <a:solidFill>
                  <a:schemeClr val="tx1"/>
                </a:solidFill>
                <a:effectLst>
                  <a:outerShdw blurRad="38100" dist="19050" dir="2700000" algn="tl" rotWithShape="0">
                    <a:schemeClr val="dk1">
                      <a:alpha val="40000"/>
                    </a:schemeClr>
                  </a:outerShdw>
                </a:effectLst>
                <a:latin typeface="Calibri Light"/>
                <a:cs typeface="Calibri Light"/>
              </a:rPr>
              <a:t>Structural Vulnerability</a:t>
            </a:r>
            <a:endParaRPr lang="en-US" sz="4400" dirty="0">
              <a:solidFill>
                <a:schemeClr val="tx1"/>
              </a:solidFill>
              <a:latin typeface="Calibri Light"/>
              <a:cs typeface="Calibri Light"/>
            </a:endParaRPr>
          </a:p>
        </p:txBody>
      </p:sp>
      <p:pic>
        <p:nvPicPr>
          <p:cNvPr id="8" name="Picture 7"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2" name="Slide Number Placeholder 1">
            <a:extLst>
              <a:ext uri="{FF2B5EF4-FFF2-40B4-BE49-F238E27FC236}">
                <a16:creationId xmlns:a16="http://schemas.microsoft.com/office/drawing/2014/main" id="{53ED86E0-A439-3A48-A143-A7EDCE043766}"/>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16</a:t>
            </a:fld>
            <a:endParaRPr lang="en-US">
              <a:solidFill>
                <a:prstClr val="black">
                  <a:lumMod val="65000"/>
                  <a:lumOff val="35000"/>
                </a:prstClr>
              </a:solidFill>
            </a:endParaRPr>
          </a:p>
        </p:txBody>
      </p:sp>
      <p:pic>
        <p:nvPicPr>
          <p:cNvPr id="4" name="Picture 3">
            <a:extLst>
              <a:ext uri="{FF2B5EF4-FFF2-40B4-BE49-F238E27FC236}">
                <a16:creationId xmlns:a16="http://schemas.microsoft.com/office/drawing/2014/main" id="{4E51E9F5-467B-4E40-A2C8-32F4FFF3F9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7062" y="1639887"/>
            <a:ext cx="5367338" cy="3578225"/>
          </a:xfrm>
          <a:prstGeom prst="rect">
            <a:avLst/>
          </a:prstGeom>
        </p:spPr>
      </p:pic>
      <p:sp>
        <p:nvSpPr>
          <p:cNvPr id="3" name="TextBox 2"/>
          <p:cNvSpPr txBox="1"/>
          <p:nvPr/>
        </p:nvSpPr>
        <p:spPr>
          <a:xfrm>
            <a:off x="6463692" y="5233233"/>
            <a:ext cx="5530296" cy="553998"/>
          </a:xfrm>
          <a:prstGeom prst="rect">
            <a:avLst/>
          </a:prstGeom>
          <a:noFill/>
        </p:spPr>
        <p:txBody>
          <a:bodyPr wrap="square" rtlCol="0">
            <a:spAutoFit/>
          </a:bodyPr>
          <a:lstStyle/>
          <a:p>
            <a:r>
              <a:rPr lang="en-US" sz="600" dirty="0">
                <a:solidFill>
                  <a:schemeClr val="bg2">
                    <a:lumMod val="50000"/>
                  </a:schemeClr>
                </a:solidFill>
              </a:rPr>
              <a:t>Image by Françoise retrieved from: </a:t>
            </a:r>
            <a:r>
              <a:rPr lang="en-US" sz="600" dirty="0">
                <a:solidFill>
                  <a:schemeClr val="bg2">
                    <a:lumMod val="50000"/>
                  </a:schemeClr>
                </a:solidFill>
                <a:hlinkClick r:id="rId5">
                  <a:extLst>
                    <a:ext uri="{A12FA001-AC4F-418D-AE19-62706E023703}">
                      <ahyp:hlinkClr xmlns:ahyp="http://schemas.microsoft.com/office/drawing/2018/hyperlinkcolor" val="tx"/>
                    </a:ext>
                  </a:extLst>
                </a:hlinkClick>
              </a:rPr>
              <a:t>https://www.flickr.com/photos/snakeshepard/30102053117/in/photolist-MS1TDP-owktcJ-fq24c7-hMQSEB-92cyhi-69ZqQm-6P85Ec-oeSdbh-8TPbqR-28cEDpH-8mhefp-8ACML6-os7mHq-oviyHq-oviXtW-forRUX-orpfbu-2a86Psb-oy5LEZ-owacnQ-hTLeyY-E56pio-e7JAFD-5S3SQx-oe2Jrz-owozDA-2a4e8L1-oumxGe-ocDyX5-W61rLT-i4Lks9-8ZREhn-g6UGuC-otxiDj-GE6mMR-obYjUT-icUxhM-obX5Po-idfa4i-28ud9SS-2e7SY6W-259vJTV-6BoQD8-fV9yKr-r6nztD-DCAnQG-Qre4Y8-93v4NW-ot1U9n-i8fAYr</a:t>
            </a:r>
            <a:r>
              <a:rPr lang="en-US" sz="600" dirty="0">
                <a:solidFill>
                  <a:schemeClr val="bg2">
                    <a:lumMod val="50000"/>
                  </a:schemeClr>
                </a:solidFill>
              </a:rPr>
              <a:t>on 5/12/19. Image is in the public domain.</a:t>
            </a:r>
          </a:p>
          <a:p>
            <a:endParaRPr lang="en-US" sz="600" dirty="0">
              <a:solidFill>
                <a:schemeClr val="bg2">
                  <a:lumMod val="50000"/>
                </a:schemeClr>
              </a:solidFill>
            </a:endParaRPr>
          </a:p>
        </p:txBody>
      </p:sp>
    </p:spTree>
    <p:extLst>
      <p:ext uri="{BB962C8B-B14F-4D97-AF65-F5344CB8AC3E}">
        <p14:creationId xmlns:p14="http://schemas.microsoft.com/office/powerpoint/2010/main" val="1893645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Light"/>
                <a:cs typeface="Calibri Light"/>
              </a:rPr>
              <a:t>Structural Violence</a:t>
            </a:r>
          </a:p>
        </p:txBody>
      </p:sp>
      <p:sp>
        <p:nvSpPr>
          <p:cNvPr id="3" name="Content Placeholder 2"/>
          <p:cNvSpPr>
            <a:spLocks noGrp="1"/>
          </p:cNvSpPr>
          <p:nvPr>
            <p:ph idx="1"/>
          </p:nvPr>
        </p:nvSpPr>
        <p:spPr>
          <a:xfrm>
            <a:off x="1981200" y="2445328"/>
            <a:ext cx="8229600" cy="3833236"/>
          </a:xfrm>
        </p:spPr>
        <p:txBody>
          <a:bodyPr vert="horz" lIns="91440" tIns="45720" rIns="91440" bIns="45720" rtlCol="0" anchor="t">
            <a:normAutofit/>
          </a:bodyPr>
          <a:lstStyle/>
          <a:p>
            <a:pPr marL="0" lvl="2" indent="0">
              <a:buNone/>
            </a:pPr>
            <a:r>
              <a:rPr lang="en-US" sz="2800" dirty="0">
                <a:latin typeface="Calibri Light"/>
                <a:cs typeface="Calibri Light"/>
              </a:rPr>
              <a:t>“Structural violence is one way of describing social arrangements that put individuals and populations in harm’s way... The arrangements are structural because they are </a:t>
            </a:r>
            <a:r>
              <a:rPr lang="en-US" sz="2800" b="1" dirty="0">
                <a:latin typeface="Calibri Light"/>
                <a:cs typeface="Calibri Light"/>
              </a:rPr>
              <a:t>embedded in the political and economic organization </a:t>
            </a:r>
            <a:r>
              <a:rPr lang="en-US" sz="2800" dirty="0">
                <a:latin typeface="Calibri Light"/>
                <a:cs typeface="Calibri Light"/>
              </a:rPr>
              <a:t>of our social world; they are violent because they </a:t>
            </a:r>
            <a:r>
              <a:rPr lang="en-US" sz="2800" b="1" dirty="0">
                <a:latin typeface="Calibri Light"/>
                <a:cs typeface="Calibri Light"/>
              </a:rPr>
              <a:t>cause injury to people</a:t>
            </a:r>
            <a:r>
              <a:rPr lang="en-US" sz="2800" dirty="0">
                <a:latin typeface="Calibri Light"/>
                <a:cs typeface="Calibri Light"/>
              </a:rPr>
              <a:t>.” </a:t>
            </a:r>
            <a:endParaRPr lang="en-US" dirty="0"/>
          </a:p>
          <a:p>
            <a:pPr marL="1371600" lvl="5" indent="0">
              <a:buNone/>
            </a:pPr>
            <a:r>
              <a:rPr lang="en-US" sz="2800" dirty="0">
                <a:latin typeface="Calibri Light"/>
                <a:cs typeface="Calibri Light"/>
              </a:rPr>
              <a:t>				</a:t>
            </a:r>
            <a:r>
              <a:rPr lang="en-US" sz="2800" i="1" dirty="0">
                <a:latin typeface="Calibri Light"/>
                <a:cs typeface="Calibri Light"/>
              </a:rPr>
              <a:t>– Farmer et al. 2006</a:t>
            </a:r>
            <a:endParaRPr lang="en-US" sz="2800" dirty="0">
              <a:latin typeface="Calibri Light"/>
              <a:cs typeface="Calibri Light"/>
            </a:endParaRPr>
          </a:p>
          <a:p>
            <a:endParaRPr lang="en-US" sz="2800" dirty="0">
              <a:latin typeface="Calibri Light"/>
              <a:cs typeface="Calibri Light"/>
            </a:endParaRPr>
          </a:p>
        </p:txBody>
      </p:sp>
      <p:pic>
        <p:nvPicPr>
          <p:cNvPr id="7" name="Picture 6"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4" name="Slide Number Placeholder 3">
            <a:extLst>
              <a:ext uri="{FF2B5EF4-FFF2-40B4-BE49-F238E27FC236}">
                <a16:creationId xmlns:a16="http://schemas.microsoft.com/office/drawing/2014/main" id="{61E14879-A781-5044-9A52-B7293DE0DD24}"/>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17</a:t>
            </a:fld>
            <a:endParaRPr lang="en-US">
              <a:solidFill>
                <a:prstClr val="black">
                  <a:lumMod val="65000"/>
                  <a:lumOff val="35000"/>
                </a:prstClr>
              </a:solidFill>
            </a:endParaRPr>
          </a:p>
        </p:txBody>
      </p:sp>
    </p:spTree>
    <p:extLst>
      <p:ext uri="{BB962C8B-B14F-4D97-AF65-F5344CB8AC3E}">
        <p14:creationId xmlns:p14="http://schemas.microsoft.com/office/powerpoint/2010/main" val="237912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grpSp>
        <p:nvGrpSpPr>
          <p:cNvPr id="200" name="Shape 200"/>
          <p:cNvGrpSpPr/>
          <p:nvPr/>
        </p:nvGrpSpPr>
        <p:grpSpPr>
          <a:xfrm>
            <a:off x="6777869" y="3929573"/>
            <a:ext cx="3114416" cy="1242807"/>
            <a:chOff x="3858354" y="3791955"/>
            <a:chExt cx="3114416" cy="1242807"/>
          </a:xfrm>
        </p:grpSpPr>
        <p:sp>
          <p:nvSpPr>
            <p:cNvPr id="201" name="Shape 201"/>
            <p:cNvSpPr txBox="1"/>
            <p:nvPr/>
          </p:nvSpPr>
          <p:spPr>
            <a:xfrm>
              <a:off x="3898339" y="3791955"/>
              <a:ext cx="3074432" cy="707886"/>
            </a:xfrm>
            <a:prstGeom prst="rect">
              <a:avLst/>
            </a:prstGeom>
            <a:noFill/>
            <a:ln>
              <a:noFill/>
            </a:ln>
          </p:spPr>
          <p:txBody>
            <a:bodyPr lIns="91425" tIns="45700" rIns="91425" bIns="45700" anchor="t" anchorCtr="0">
              <a:noAutofit/>
            </a:bodyPr>
            <a:lstStyle/>
            <a:p>
              <a:pPr algn="ctr">
                <a:buSzPct val="25000"/>
              </a:pPr>
              <a:r>
                <a:rPr lang="en-US" sz="2000" b="1" dirty="0">
                  <a:solidFill>
                    <a:srgbClr val="FF0000"/>
                  </a:solidFill>
                  <a:latin typeface="Century Gothic" panose="020B0502020202020204" pitchFamily="34" charset="0"/>
                  <a:ea typeface="Questrial"/>
                  <a:cs typeface="Questrial"/>
                  <a:sym typeface="Questrial"/>
                </a:rPr>
                <a:t>North American Free Trade Agreement (NAFTA)</a:t>
              </a:r>
            </a:p>
          </p:txBody>
        </p:sp>
        <p:cxnSp>
          <p:nvCxnSpPr>
            <p:cNvPr id="202" name="Shape 202"/>
            <p:cNvCxnSpPr/>
            <p:nvPr/>
          </p:nvCxnSpPr>
          <p:spPr>
            <a:xfrm flipH="1">
              <a:off x="3858354" y="4684378"/>
              <a:ext cx="834908" cy="350385"/>
            </a:xfrm>
            <a:prstGeom prst="straightConnector1">
              <a:avLst/>
            </a:prstGeom>
            <a:noFill/>
            <a:ln w="28575" cap="flat" cmpd="sng">
              <a:solidFill>
                <a:srgbClr val="FF0000"/>
              </a:solidFill>
              <a:prstDash val="solid"/>
              <a:round/>
              <a:headEnd type="none" w="med" len="med"/>
              <a:tailEnd type="stealth" w="lg" len="lg"/>
            </a:ln>
          </p:spPr>
        </p:cxnSp>
      </p:grpSp>
      <p:sp>
        <p:nvSpPr>
          <p:cNvPr id="203" name="Shape 203"/>
          <p:cNvSpPr txBox="1"/>
          <p:nvPr/>
        </p:nvSpPr>
        <p:spPr>
          <a:xfrm>
            <a:off x="12804053" y="4821994"/>
            <a:ext cx="184666" cy="369332"/>
          </a:xfrm>
          <a:prstGeom prst="rect">
            <a:avLst/>
          </a:prstGeom>
          <a:noFill/>
          <a:ln>
            <a:noFill/>
          </a:ln>
        </p:spPr>
        <p:txBody>
          <a:bodyPr lIns="91425" tIns="45700" rIns="91425" bIns="45700" anchor="t" anchorCtr="0">
            <a:noAutofit/>
          </a:bodyPr>
          <a:lstStyle/>
          <a:p>
            <a:endParaRPr>
              <a:solidFill>
                <a:schemeClr val="dk1"/>
              </a:solidFill>
              <a:latin typeface="Century Gothic" panose="020B0502020202020204" pitchFamily="34" charset="0"/>
              <a:ea typeface="Times New Roman"/>
              <a:cs typeface="Times New Roman"/>
              <a:sym typeface="Times New Roman"/>
            </a:endParaRPr>
          </a:p>
        </p:txBody>
      </p:sp>
      <p:grpSp>
        <p:nvGrpSpPr>
          <p:cNvPr id="209" name="Shape 209"/>
          <p:cNvGrpSpPr/>
          <p:nvPr/>
        </p:nvGrpSpPr>
        <p:grpSpPr>
          <a:xfrm>
            <a:off x="5825013" y="1400440"/>
            <a:ext cx="3087425" cy="1514786"/>
            <a:chOff x="4301013" y="1400440"/>
            <a:chExt cx="3087425" cy="1514786"/>
          </a:xfrm>
        </p:grpSpPr>
        <p:cxnSp>
          <p:nvCxnSpPr>
            <p:cNvPr id="210" name="Shape 210"/>
            <p:cNvCxnSpPr/>
            <p:nvPr/>
          </p:nvCxnSpPr>
          <p:spPr>
            <a:xfrm>
              <a:off x="6276466" y="2088682"/>
              <a:ext cx="726147" cy="826544"/>
            </a:xfrm>
            <a:prstGeom prst="straightConnector1">
              <a:avLst/>
            </a:prstGeom>
            <a:noFill/>
            <a:ln w="28575" cap="flat" cmpd="sng">
              <a:solidFill>
                <a:srgbClr val="FF0000"/>
              </a:solidFill>
              <a:prstDash val="solid"/>
              <a:round/>
              <a:headEnd type="none" w="med" len="med"/>
              <a:tailEnd type="stealth" w="lg" len="lg"/>
            </a:ln>
          </p:spPr>
        </p:cxnSp>
        <p:sp>
          <p:nvSpPr>
            <p:cNvPr id="211" name="Shape 211"/>
            <p:cNvSpPr txBox="1"/>
            <p:nvPr/>
          </p:nvSpPr>
          <p:spPr>
            <a:xfrm>
              <a:off x="4301013" y="1400440"/>
              <a:ext cx="3087425" cy="1015662"/>
            </a:xfrm>
            <a:prstGeom prst="rect">
              <a:avLst/>
            </a:prstGeom>
            <a:noFill/>
            <a:ln>
              <a:noFill/>
            </a:ln>
          </p:spPr>
          <p:txBody>
            <a:bodyPr lIns="91425" tIns="45700" rIns="91425" bIns="45700" anchor="t" anchorCtr="0">
              <a:noAutofit/>
            </a:bodyPr>
            <a:lstStyle/>
            <a:p>
              <a:pPr>
                <a:buSzPct val="25000"/>
              </a:pPr>
              <a:r>
                <a:rPr lang="en-US" sz="2000" b="1" dirty="0">
                  <a:solidFill>
                    <a:srgbClr val="FF0000"/>
                  </a:solidFill>
                  <a:latin typeface="Century Gothic" panose="020B0502020202020204" pitchFamily="34" charset="0"/>
                  <a:ea typeface="Questrial"/>
                  <a:cs typeface="Questrial"/>
                  <a:sym typeface="Questrial"/>
                </a:rPr>
                <a:t>City &amp; federal policies contributing to gentrification &amp; displacement</a:t>
              </a:r>
            </a:p>
          </p:txBody>
        </p:sp>
      </p:grpSp>
      <p:grpSp>
        <p:nvGrpSpPr>
          <p:cNvPr id="212" name="Shape 212"/>
          <p:cNvGrpSpPr/>
          <p:nvPr/>
        </p:nvGrpSpPr>
        <p:grpSpPr>
          <a:xfrm>
            <a:off x="3703437" y="3563547"/>
            <a:ext cx="3074432" cy="1153399"/>
            <a:chOff x="3943813" y="3351903"/>
            <a:chExt cx="3074432" cy="1153399"/>
          </a:xfrm>
        </p:grpSpPr>
        <p:sp>
          <p:nvSpPr>
            <p:cNvPr id="213" name="Shape 213"/>
            <p:cNvSpPr txBox="1"/>
            <p:nvPr/>
          </p:nvSpPr>
          <p:spPr>
            <a:xfrm>
              <a:off x="3943813" y="4105193"/>
              <a:ext cx="3074432" cy="400109"/>
            </a:xfrm>
            <a:prstGeom prst="rect">
              <a:avLst/>
            </a:prstGeom>
            <a:noFill/>
            <a:ln>
              <a:noFill/>
            </a:ln>
          </p:spPr>
          <p:txBody>
            <a:bodyPr lIns="91425" tIns="45700" rIns="91425" bIns="45700" anchor="t" anchorCtr="0">
              <a:noAutofit/>
            </a:bodyPr>
            <a:lstStyle/>
            <a:p>
              <a:pPr algn="ctr">
                <a:buSzPct val="25000"/>
              </a:pPr>
              <a:r>
                <a:rPr lang="en-US" sz="2000" b="1" dirty="0">
                  <a:solidFill>
                    <a:srgbClr val="FF0000"/>
                  </a:solidFill>
                  <a:latin typeface="Century Gothic" panose="020B0502020202020204" pitchFamily="34" charset="0"/>
                  <a:ea typeface="Questrial"/>
                  <a:cs typeface="Questrial"/>
                  <a:sym typeface="Questrial"/>
                </a:rPr>
                <a:t>US healthcare system (no access to care)</a:t>
              </a:r>
            </a:p>
          </p:txBody>
        </p:sp>
        <p:cxnSp>
          <p:nvCxnSpPr>
            <p:cNvPr id="214" name="Shape 214"/>
            <p:cNvCxnSpPr/>
            <p:nvPr/>
          </p:nvCxnSpPr>
          <p:spPr>
            <a:xfrm rot="10800000" flipH="1">
              <a:off x="5588787" y="3351903"/>
              <a:ext cx="401273" cy="840163"/>
            </a:xfrm>
            <a:prstGeom prst="straightConnector1">
              <a:avLst/>
            </a:prstGeom>
            <a:noFill/>
            <a:ln w="28575" cap="flat" cmpd="sng">
              <a:solidFill>
                <a:srgbClr val="FF0000"/>
              </a:solidFill>
              <a:prstDash val="solid"/>
              <a:round/>
              <a:headEnd type="none" w="med" len="med"/>
              <a:tailEnd type="stealth" w="lg" len="lg"/>
            </a:ln>
          </p:spPr>
        </p:cxnSp>
      </p:grpSp>
      <p:grpSp>
        <p:nvGrpSpPr>
          <p:cNvPr id="215" name="Shape 215"/>
          <p:cNvGrpSpPr/>
          <p:nvPr/>
        </p:nvGrpSpPr>
        <p:grpSpPr>
          <a:xfrm>
            <a:off x="4479316" y="633908"/>
            <a:ext cx="3101319" cy="707886"/>
            <a:chOff x="2955315" y="633908"/>
            <a:chExt cx="3101319" cy="707886"/>
          </a:xfrm>
        </p:grpSpPr>
        <p:sp>
          <p:nvSpPr>
            <p:cNvPr id="216" name="Shape 216"/>
            <p:cNvSpPr txBox="1"/>
            <p:nvPr/>
          </p:nvSpPr>
          <p:spPr>
            <a:xfrm>
              <a:off x="3631194" y="633908"/>
              <a:ext cx="2425440"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Begins Drinking More Heavily </a:t>
              </a:r>
            </a:p>
          </p:txBody>
        </p:sp>
        <p:cxnSp>
          <p:nvCxnSpPr>
            <p:cNvPr id="217" name="Shape 217"/>
            <p:cNvCxnSpPr/>
            <p:nvPr/>
          </p:nvCxnSpPr>
          <p:spPr>
            <a:xfrm flipH="1">
              <a:off x="2955315" y="978820"/>
              <a:ext cx="623051" cy="18582"/>
            </a:xfrm>
            <a:prstGeom prst="straightConnector1">
              <a:avLst/>
            </a:prstGeom>
            <a:noFill/>
            <a:ln w="28575" cap="flat" cmpd="sng">
              <a:solidFill>
                <a:schemeClr val="accent1"/>
              </a:solidFill>
              <a:prstDash val="solid"/>
              <a:round/>
              <a:headEnd type="none" w="med" len="med"/>
              <a:tailEnd type="stealth" w="lg" len="lg"/>
            </a:ln>
          </p:spPr>
        </p:cxnSp>
      </p:grpSp>
      <p:grpSp>
        <p:nvGrpSpPr>
          <p:cNvPr id="218" name="Shape 218"/>
          <p:cNvGrpSpPr/>
          <p:nvPr/>
        </p:nvGrpSpPr>
        <p:grpSpPr>
          <a:xfrm>
            <a:off x="6991071" y="2921512"/>
            <a:ext cx="2969176" cy="707886"/>
            <a:chOff x="4973314" y="2885010"/>
            <a:chExt cx="3913964" cy="707886"/>
          </a:xfrm>
        </p:grpSpPr>
        <p:sp>
          <p:nvSpPr>
            <p:cNvPr id="219" name="Shape 219"/>
            <p:cNvSpPr txBox="1"/>
            <p:nvPr/>
          </p:nvSpPr>
          <p:spPr>
            <a:xfrm>
              <a:off x="5792846" y="2885010"/>
              <a:ext cx="3094431"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Can’t Pay Rent, Moves to Street</a:t>
              </a:r>
            </a:p>
          </p:txBody>
        </p:sp>
        <p:cxnSp>
          <p:nvCxnSpPr>
            <p:cNvPr id="220" name="Shape 220"/>
            <p:cNvCxnSpPr/>
            <p:nvPr/>
          </p:nvCxnSpPr>
          <p:spPr>
            <a:xfrm>
              <a:off x="4973314" y="3241224"/>
              <a:ext cx="819532" cy="0"/>
            </a:xfrm>
            <a:prstGeom prst="straightConnector1">
              <a:avLst/>
            </a:prstGeom>
            <a:noFill/>
            <a:ln w="28575" cap="flat" cmpd="sng">
              <a:solidFill>
                <a:schemeClr val="accent1"/>
              </a:solidFill>
              <a:prstDash val="solid"/>
              <a:round/>
              <a:headEnd type="none" w="med" len="med"/>
              <a:tailEnd type="stealth" w="lg" len="lg"/>
            </a:ln>
          </p:spPr>
        </p:cxnSp>
      </p:grpSp>
      <p:grpSp>
        <p:nvGrpSpPr>
          <p:cNvPr id="221" name="Shape 221"/>
          <p:cNvGrpSpPr/>
          <p:nvPr/>
        </p:nvGrpSpPr>
        <p:grpSpPr>
          <a:xfrm>
            <a:off x="4579461" y="2921512"/>
            <a:ext cx="2281635" cy="707886"/>
            <a:chOff x="3055460" y="2885010"/>
            <a:chExt cx="2281635" cy="707886"/>
          </a:xfrm>
        </p:grpSpPr>
        <p:cxnSp>
          <p:nvCxnSpPr>
            <p:cNvPr id="222" name="Shape 222"/>
            <p:cNvCxnSpPr/>
            <p:nvPr/>
          </p:nvCxnSpPr>
          <p:spPr>
            <a:xfrm>
              <a:off x="3055460" y="3235456"/>
              <a:ext cx="474680" cy="2648"/>
            </a:xfrm>
            <a:prstGeom prst="straightConnector1">
              <a:avLst/>
            </a:prstGeom>
            <a:noFill/>
            <a:ln w="28575" cap="flat" cmpd="sng">
              <a:solidFill>
                <a:schemeClr val="accent1"/>
              </a:solidFill>
              <a:prstDash val="solid"/>
              <a:round/>
              <a:headEnd type="none" w="med" len="med"/>
              <a:tailEnd type="stealth" w="lg" len="lg"/>
            </a:ln>
          </p:spPr>
        </p:cxnSp>
        <p:sp>
          <p:nvSpPr>
            <p:cNvPr id="223" name="Shape 223"/>
            <p:cNvSpPr txBox="1"/>
            <p:nvPr/>
          </p:nvSpPr>
          <p:spPr>
            <a:xfrm>
              <a:off x="3542082" y="2885010"/>
              <a:ext cx="1795014"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Injury,</a:t>
              </a:r>
            </a:p>
            <a:p>
              <a:pPr algn="ctr">
                <a:buSzPct val="25000"/>
              </a:pPr>
              <a:r>
                <a:rPr lang="en-US" sz="2000" b="1" dirty="0">
                  <a:solidFill>
                    <a:schemeClr val="dk1"/>
                  </a:solidFill>
                  <a:latin typeface="Century Gothic" panose="020B0502020202020204" pitchFamily="34" charset="0"/>
                  <a:ea typeface="Questrial"/>
                  <a:cs typeface="Questrial"/>
                  <a:sym typeface="Questrial"/>
                </a:rPr>
                <a:t> Can’t Work</a:t>
              </a:r>
            </a:p>
          </p:txBody>
        </p:sp>
      </p:grpSp>
      <p:grpSp>
        <p:nvGrpSpPr>
          <p:cNvPr id="224" name="Shape 224"/>
          <p:cNvGrpSpPr/>
          <p:nvPr/>
        </p:nvGrpSpPr>
        <p:grpSpPr>
          <a:xfrm>
            <a:off x="2322501" y="2921513"/>
            <a:ext cx="2156813" cy="2155496"/>
            <a:chOff x="798500" y="2885010"/>
            <a:chExt cx="2156813" cy="1740005"/>
          </a:xfrm>
        </p:grpSpPr>
        <p:sp>
          <p:nvSpPr>
            <p:cNvPr id="225" name="Shape 225"/>
            <p:cNvSpPr txBox="1"/>
            <p:nvPr/>
          </p:nvSpPr>
          <p:spPr>
            <a:xfrm>
              <a:off x="798500" y="2885010"/>
              <a:ext cx="2156813"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Begins Working as Day Laborer</a:t>
              </a:r>
            </a:p>
          </p:txBody>
        </p:sp>
        <p:cxnSp>
          <p:nvCxnSpPr>
            <p:cNvPr id="226" name="Shape 226"/>
            <p:cNvCxnSpPr/>
            <p:nvPr/>
          </p:nvCxnSpPr>
          <p:spPr>
            <a:xfrm rot="10800000">
              <a:off x="1893301" y="3592898"/>
              <a:ext cx="0" cy="1032117"/>
            </a:xfrm>
            <a:prstGeom prst="straightConnector1">
              <a:avLst/>
            </a:prstGeom>
            <a:noFill/>
            <a:ln w="28575" cap="flat" cmpd="sng">
              <a:solidFill>
                <a:schemeClr val="accent1"/>
              </a:solidFill>
              <a:prstDash val="solid"/>
              <a:round/>
              <a:headEnd type="none" w="med" len="med"/>
              <a:tailEnd type="stealth" w="lg" len="lg"/>
            </a:ln>
          </p:spPr>
        </p:cxnSp>
      </p:grpSp>
      <p:grpSp>
        <p:nvGrpSpPr>
          <p:cNvPr id="227" name="Shape 227"/>
          <p:cNvGrpSpPr/>
          <p:nvPr/>
        </p:nvGrpSpPr>
        <p:grpSpPr>
          <a:xfrm>
            <a:off x="1708148" y="5254102"/>
            <a:ext cx="3115645" cy="400109"/>
            <a:chOff x="201392" y="4803035"/>
            <a:chExt cx="3115645" cy="400109"/>
          </a:xfrm>
        </p:grpSpPr>
        <p:sp>
          <p:nvSpPr>
            <p:cNvPr id="228" name="Shape 228"/>
            <p:cNvSpPr txBox="1"/>
            <p:nvPr/>
          </p:nvSpPr>
          <p:spPr>
            <a:xfrm>
              <a:off x="201392" y="4803035"/>
              <a:ext cx="2868404" cy="400109"/>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Moves to San Francisco</a:t>
              </a:r>
            </a:p>
          </p:txBody>
        </p:sp>
        <p:cxnSp>
          <p:nvCxnSpPr>
            <p:cNvPr id="229" name="Shape 229"/>
            <p:cNvCxnSpPr/>
            <p:nvPr/>
          </p:nvCxnSpPr>
          <p:spPr>
            <a:xfrm rot="10800000">
              <a:off x="2639079" y="5077951"/>
              <a:ext cx="677958" cy="0"/>
            </a:xfrm>
            <a:prstGeom prst="straightConnector1">
              <a:avLst/>
            </a:prstGeom>
            <a:noFill/>
            <a:ln w="28575" cap="flat" cmpd="sng">
              <a:solidFill>
                <a:schemeClr val="accent1"/>
              </a:solidFill>
              <a:prstDash val="solid"/>
              <a:round/>
              <a:headEnd type="none" w="med" len="med"/>
              <a:tailEnd type="stealth" w="lg" len="lg"/>
            </a:ln>
          </p:spPr>
        </p:cxnSp>
      </p:grpSp>
      <p:grpSp>
        <p:nvGrpSpPr>
          <p:cNvPr id="230" name="Shape 230"/>
          <p:cNvGrpSpPr/>
          <p:nvPr/>
        </p:nvGrpSpPr>
        <p:grpSpPr>
          <a:xfrm>
            <a:off x="4884475" y="5158927"/>
            <a:ext cx="3274320" cy="1015663"/>
            <a:chOff x="3770157" y="4716553"/>
            <a:chExt cx="3274320" cy="401941"/>
          </a:xfrm>
        </p:grpSpPr>
        <p:sp>
          <p:nvSpPr>
            <p:cNvPr id="231" name="Shape 231"/>
            <p:cNvSpPr txBox="1"/>
            <p:nvPr/>
          </p:nvSpPr>
          <p:spPr>
            <a:xfrm>
              <a:off x="3770157" y="4716553"/>
              <a:ext cx="2666912" cy="401941"/>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Influx of Cheap US Corn; Can’t Make a Living</a:t>
              </a:r>
            </a:p>
          </p:txBody>
        </p:sp>
        <p:cxnSp>
          <p:nvCxnSpPr>
            <p:cNvPr id="232" name="Shape 232"/>
            <p:cNvCxnSpPr/>
            <p:nvPr/>
          </p:nvCxnSpPr>
          <p:spPr>
            <a:xfrm rot="10800000">
              <a:off x="6437070" y="4851398"/>
              <a:ext cx="607408" cy="0"/>
            </a:xfrm>
            <a:prstGeom prst="straightConnector1">
              <a:avLst/>
            </a:prstGeom>
            <a:noFill/>
            <a:ln w="28575" cap="flat" cmpd="sng">
              <a:solidFill>
                <a:schemeClr val="accent1"/>
              </a:solidFill>
              <a:prstDash val="solid"/>
              <a:round/>
              <a:headEnd type="none" w="med" len="med"/>
              <a:tailEnd type="stealth" w="lg" len="lg"/>
            </a:ln>
          </p:spPr>
        </p:cxnSp>
      </p:grpSp>
      <p:sp>
        <p:nvSpPr>
          <p:cNvPr id="233" name="Shape 233"/>
          <p:cNvSpPr txBox="1"/>
          <p:nvPr/>
        </p:nvSpPr>
        <p:spPr>
          <a:xfrm>
            <a:off x="8020299" y="5191326"/>
            <a:ext cx="2401337"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4</a:t>
            </a:r>
            <a:r>
              <a:rPr lang="en-US" sz="2000" b="1" baseline="30000" dirty="0">
                <a:solidFill>
                  <a:schemeClr val="dk1"/>
                </a:solidFill>
                <a:latin typeface="Century Gothic" panose="020B0502020202020204" pitchFamily="34" charset="0"/>
                <a:ea typeface="Questrial"/>
                <a:cs typeface="Questrial"/>
                <a:sym typeface="Questrial"/>
              </a:rPr>
              <a:t>th</a:t>
            </a:r>
            <a:r>
              <a:rPr lang="en-US" sz="2000" b="1" dirty="0">
                <a:solidFill>
                  <a:schemeClr val="dk1"/>
                </a:solidFill>
                <a:latin typeface="Century Gothic" panose="020B0502020202020204" pitchFamily="34" charset="0"/>
                <a:ea typeface="Questrial"/>
                <a:cs typeface="Questrial"/>
                <a:sym typeface="Questrial"/>
              </a:rPr>
              <a:t> Generation Corn Farmer in Oaxaca</a:t>
            </a:r>
          </a:p>
        </p:txBody>
      </p:sp>
      <p:sp>
        <p:nvSpPr>
          <p:cNvPr id="234" name="Shape 234"/>
          <p:cNvSpPr txBox="1"/>
          <p:nvPr/>
        </p:nvSpPr>
        <p:spPr>
          <a:xfrm>
            <a:off x="1725393" y="470989"/>
            <a:ext cx="2911805" cy="1015662"/>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In Emergency Department After Found on the Street</a:t>
            </a:r>
          </a:p>
        </p:txBody>
      </p:sp>
      <p:grpSp>
        <p:nvGrpSpPr>
          <p:cNvPr id="235" name="Shape 235"/>
          <p:cNvGrpSpPr/>
          <p:nvPr/>
        </p:nvGrpSpPr>
        <p:grpSpPr>
          <a:xfrm>
            <a:off x="7360803" y="778767"/>
            <a:ext cx="2664212" cy="1989241"/>
            <a:chOff x="5836803" y="778766"/>
            <a:chExt cx="2664212" cy="1989241"/>
          </a:xfrm>
        </p:grpSpPr>
        <p:cxnSp>
          <p:nvCxnSpPr>
            <p:cNvPr id="236" name="Shape 236"/>
            <p:cNvCxnSpPr/>
            <p:nvPr/>
          </p:nvCxnSpPr>
          <p:spPr>
            <a:xfrm rot="10800000">
              <a:off x="5836803" y="997403"/>
              <a:ext cx="439663" cy="0"/>
            </a:xfrm>
            <a:prstGeom prst="straightConnector1">
              <a:avLst/>
            </a:prstGeom>
            <a:noFill/>
            <a:ln w="28575" cap="flat" cmpd="sng">
              <a:solidFill>
                <a:schemeClr val="accent1"/>
              </a:solidFill>
              <a:prstDash val="solid"/>
              <a:round/>
              <a:headEnd type="none" w="med" len="med"/>
              <a:tailEnd type="stealth" w="lg" len="lg"/>
            </a:ln>
          </p:spPr>
        </p:cxnSp>
        <p:grpSp>
          <p:nvGrpSpPr>
            <p:cNvPr id="237" name="Shape 237"/>
            <p:cNvGrpSpPr/>
            <p:nvPr/>
          </p:nvGrpSpPr>
          <p:grpSpPr>
            <a:xfrm>
              <a:off x="6250353" y="778766"/>
              <a:ext cx="2250661" cy="1989241"/>
              <a:chOff x="6250353" y="1367712"/>
              <a:chExt cx="2250661" cy="1989241"/>
            </a:xfrm>
          </p:grpSpPr>
          <p:cxnSp>
            <p:nvCxnSpPr>
              <p:cNvPr id="238" name="Shape 238"/>
              <p:cNvCxnSpPr/>
              <p:nvPr/>
            </p:nvCxnSpPr>
            <p:spPr>
              <a:xfrm rot="10800000">
                <a:off x="7375685" y="1930740"/>
                <a:ext cx="0" cy="1426212"/>
              </a:xfrm>
              <a:prstGeom prst="straightConnector1">
                <a:avLst/>
              </a:prstGeom>
              <a:noFill/>
              <a:ln w="28575" cap="flat" cmpd="sng">
                <a:solidFill>
                  <a:schemeClr val="accent1"/>
                </a:solidFill>
                <a:prstDash val="solid"/>
                <a:round/>
                <a:headEnd type="none" w="med" len="med"/>
                <a:tailEnd type="stealth" w="lg" len="lg"/>
              </a:ln>
            </p:spPr>
          </p:cxnSp>
          <p:sp>
            <p:nvSpPr>
              <p:cNvPr id="239" name="Shape 239"/>
              <p:cNvSpPr txBox="1"/>
              <p:nvPr/>
            </p:nvSpPr>
            <p:spPr>
              <a:xfrm>
                <a:off x="6250353" y="1367712"/>
                <a:ext cx="2250661" cy="400109"/>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Gets Assaulted</a:t>
                </a:r>
              </a:p>
            </p:txBody>
          </p:sp>
        </p:grpSp>
      </p:grpSp>
      <p:grpSp>
        <p:nvGrpSpPr>
          <p:cNvPr id="3" name="Group 2"/>
          <p:cNvGrpSpPr/>
          <p:nvPr/>
        </p:nvGrpSpPr>
        <p:grpSpPr>
          <a:xfrm>
            <a:off x="9854274" y="1978927"/>
            <a:ext cx="2302228" cy="3286750"/>
            <a:chOff x="9854274" y="1967352"/>
            <a:chExt cx="2302228" cy="3286750"/>
          </a:xfrm>
        </p:grpSpPr>
        <p:sp>
          <p:nvSpPr>
            <p:cNvPr id="2" name="Rectangle 1"/>
            <p:cNvSpPr/>
            <p:nvPr/>
          </p:nvSpPr>
          <p:spPr>
            <a:xfrm>
              <a:off x="9854274" y="1967352"/>
              <a:ext cx="2302228" cy="2431435"/>
            </a:xfrm>
            <a:prstGeom prst="rect">
              <a:avLst/>
            </a:prstGeom>
          </p:spPr>
          <p:txBody>
            <a:bodyPr wrap="square">
              <a:spAutoFit/>
            </a:bodyPr>
            <a:lstStyle/>
            <a:p>
              <a:pPr algn="ctr">
                <a:buSzPct val="25000"/>
              </a:pPr>
              <a:r>
                <a:rPr lang="en-US" sz="1900" b="1" dirty="0">
                  <a:solidFill>
                    <a:srgbClr val="FF0000"/>
                  </a:solidFill>
                  <a:latin typeface="Century Gothic" panose="020B0502020202020204" pitchFamily="34" charset="0"/>
                  <a:ea typeface="Questrial"/>
                  <a:cs typeface="Questrial"/>
                  <a:sym typeface="Questrial"/>
                </a:rPr>
                <a:t>Legacy of colonialism; Systematic marginalization &amp; violence against indigenous communities in </a:t>
              </a:r>
            </a:p>
            <a:p>
              <a:pPr algn="ctr">
                <a:buSzPct val="25000"/>
              </a:pPr>
              <a:r>
                <a:rPr lang="en-US" sz="1900" b="1" dirty="0">
                  <a:solidFill>
                    <a:srgbClr val="FF0000"/>
                  </a:solidFill>
                  <a:latin typeface="Century Gothic" panose="020B0502020202020204" pitchFamily="34" charset="0"/>
                  <a:ea typeface="Questrial"/>
                  <a:cs typeface="Questrial"/>
                  <a:sym typeface="Questrial"/>
                </a:rPr>
                <a:t>S. Mexico</a:t>
              </a:r>
            </a:p>
          </p:txBody>
        </p:sp>
        <p:cxnSp>
          <p:nvCxnSpPr>
            <p:cNvPr id="43" name="Shape 202"/>
            <p:cNvCxnSpPr/>
            <p:nvPr/>
          </p:nvCxnSpPr>
          <p:spPr>
            <a:xfrm flipH="1">
              <a:off x="10025014" y="4481712"/>
              <a:ext cx="638200" cy="772390"/>
            </a:xfrm>
            <a:prstGeom prst="straightConnector1">
              <a:avLst/>
            </a:prstGeom>
            <a:noFill/>
            <a:ln w="28575" cap="flat" cmpd="sng">
              <a:solidFill>
                <a:srgbClr val="FF0000"/>
              </a:solidFill>
              <a:prstDash val="solid"/>
              <a:round/>
              <a:headEnd type="none" w="med" len="med"/>
              <a:tailEnd type="stealth" w="lg" len="lg"/>
            </a:ln>
          </p:spPr>
        </p:cxnSp>
      </p:grpSp>
      <p:grpSp>
        <p:nvGrpSpPr>
          <p:cNvPr id="50" name="Shape 204"/>
          <p:cNvGrpSpPr/>
          <p:nvPr/>
        </p:nvGrpSpPr>
        <p:grpSpPr>
          <a:xfrm>
            <a:off x="389600" y="1647199"/>
            <a:ext cx="5151605" cy="1342879"/>
            <a:chOff x="950996" y="1958652"/>
            <a:chExt cx="5151605" cy="1342879"/>
          </a:xfrm>
        </p:grpSpPr>
        <p:grpSp>
          <p:nvGrpSpPr>
            <p:cNvPr id="51" name="Shape 205"/>
            <p:cNvGrpSpPr/>
            <p:nvPr/>
          </p:nvGrpSpPr>
          <p:grpSpPr>
            <a:xfrm>
              <a:off x="950996" y="1958652"/>
              <a:ext cx="5040607" cy="1342878"/>
              <a:chOff x="1896496" y="5395688"/>
              <a:chExt cx="4556397" cy="1342878"/>
            </a:xfrm>
          </p:grpSpPr>
          <p:sp>
            <p:nvSpPr>
              <p:cNvPr id="53" name="Shape 206"/>
              <p:cNvSpPr txBox="1"/>
              <p:nvPr/>
            </p:nvSpPr>
            <p:spPr>
              <a:xfrm>
                <a:off x="1896496" y="5395688"/>
                <a:ext cx="4556397" cy="707886"/>
              </a:xfrm>
              <a:prstGeom prst="rect">
                <a:avLst/>
              </a:prstGeom>
              <a:noFill/>
              <a:ln>
                <a:noFill/>
              </a:ln>
            </p:spPr>
            <p:txBody>
              <a:bodyPr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25000"/>
                </a:pPr>
                <a:r>
                  <a:rPr lang="en-US" sz="2000" b="1" dirty="0">
                    <a:solidFill>
                      <a:srgbClr val="FF0000"/>
                    </a:solidFill>
                    <a:latin typeface="Century Gothic" panose="020B0502020202020204" pitchFamily="34" charset="0"/>
                    <a:ea typeface="Questrial"/>
                    <a:cs typeface="Questrial"/>
                    <a:sym typeface="Questrial"/>
                  </a:rPr>
                  <a:t>Racism/ racialized low-wage labor markets; US immigration policy</a:t>
                </a:r>
              </a:p>
            </p:txBody>
          </p:sp>
          <p:cxnSp>
            <p:nvCxnSpPr>
              <p:cNvPr id="54" name="Shape 207"/>
              <p:cNvCxnSpPr/>
              <p:nvPr/>
            </p:nvCxnSpPr>
            <p:spPr>
              <a:xfrm>
                <a:off x="4740882" y="6126423"/>
                <a:ext cx="0" cy="612143"/>
              </a:xfrm>
              <a:prstGeom prst="straightConnector1">
                <a:avLst/>
              </a:prstGeom>
              <a:noFill/>
              <a:ln w="28575" cap="flat" cmpd="sng">
                <a:solidFill>
                  <a:srgbClr val="FF0000"/>
                </a:solidFill>
                <a:prstDash val="solid"/>
                <a:round/>
                <a:headEnd type="none" w="med" len="med"/>
                <a:tailEnd type="stealth" w="lg" len="lg"/>
              </a:ln>
            </p:spPr>
          </p:cxnSp>
        </p:grpSp>
        <p:cxnSp>
          <p:nvCxnSpPr>
            <p:cNvPr id="52" name="Shape 208"/>
            <p:cNvCxnSpPr/>
            <p:nvPr/>
          </p:nvCxnSpPr>
          <p:spPr>
            <a:xfrm>
              <a:off x="4097658" y="2689388"/>
              <a:ext cx="2004943" cy="612143"/>
            </a:xfrm>
            <a:prstGeom prst="straightConnector1">
              <a:avLst/>
            </a:prstGeom>
            <a:noFill/>
            <a:ln w="28575" cap="flat" cmpd="sng">
              <a:solidFill>
                <a:srgbClr val="FF0000"/>
              </a:solidFill>
              <a:prstDash val="solid"/>
              <a:round/>
              <a:headEnd type="none" w="med" len="med"/>
              <a:tailEnd type="stealth" w="lg" len="lg"/>
            </a:ln>
          </p:spPr>
        </p:cxnSp>
      </p:grpSp>
      <p:sp>
        <p:nvSpPr>
          <p:cNvPr id="45" name="Content Placeholder 4">
            <a:extLst>
              <a:ext uri="{FF2B5EF4-FFF2-40B4-BE49-F238E27FC236}">
                <a16:creationId xmlns:a16="http://schemas.microsoft.com/office/drawing/2014/main" id="{A3C4973D-3D05-7F44-8553-ABF155BE1FA7}"/>
              </a:ext>
            </a:extLst>
          </p:cNvPr>
          <p:cNvSpPr txBox="1">
            <a:spLocks/>
          </p:cNvSpPr>
          <p:nvPr/>
        </p:nvSpPr>
        <p:spPr>
          <a:xfrm>
            <a:off x="-1045293" y="-52674"/>
            <a:ext cx="4026917" cy="655579"/>
          </a:xfrm>
          <a:prstGeom prst="rect">
            <a:avLst/>
          </a:prstGeom>
        </p:spPr>
        <p:txBody>
          <a:bodyPr vert="horz" lIns="91440" tIns="45720" rIns="91440" bIns="45720" rtlCol="0" anchor="ctr">
            <a:normAutofit lnSpcReduction="10000"/>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lgn="ctr">
              <a:buFont typeface="Wingdings" pitchFamily="2" charset="2"/>
              <a:buNone/>
            </a:pPr>
            <a:endParaRPr lang="en-US" dirty="0"/>
          </a:p>
          <a:p>
            <a:pPr marL="0" indent="0" algn="ctr">
              <a:buFont typeface="Wingdings" pitchFamily="2" charset="2"/>
              <a:buNone/>
            </a:pPr>
            <a:r>
              <a:rPr lang="en-US" sz="1600" dirty="0">
                <a:latin typeface="Century Gothic" panose="020B0502020202020204" pitchFamily="34" charset="0"/>
              </a:rPr>
              <a:t>Slide by J. Neff</a:t>
            </a:r>
          </a:p>
          <a:p>
            <a:endParaRPr lang="en-US" sz="1600" dirty="0"/>
          </a:p>
        </p:txBody>
      </p:sp>
      <p:pic>
        <p:nvPicPr>
          <p:cNvPr id="49" name="Picture 48"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77280"/>
            <a:ext cx="1395927" cy="721970"/>
          </a:xfrm>
          <a:prstGeom prst="rect">
            <a:avLst/>
          </a:prstGeom>
        </p:spPr>
      </p:pic>
      <p:sp>
        <p:nvSpPr>
          <p:cNvPr id="4" name="Slide Number Placeholder 3">
            <a:extLst>
              <a:ext uri="{FF2B5EF4-FFF2-40B4-BE49-F238E27FC236}">
                <a16:creationId xmlns:a16="http://schemas.microsoft.com/office/drawing/2014/main" id="{91C543F0-EA07-E940-9542-0696CE097847}"/>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18</a:t>
            </a:fld>
            <a:endParaRPr lang="en-US">
              <a:solidFill>
                <a:prstClr val="black">
                  <a:lumMod val="65000"/>
                  <a:lumOff val="35000"/>
                </a:prstClr>
              </a:solidFill>
            </a:endParaRPr>
          </a:p>
        </p:txBody>
      </p:sp>
    </p:spTree>
    <p:extLst>
      <p:ext uri="{BB962C8B-B14F-4D97-AF65-F5344CB8AC3E}">
        <p14:creationId xmlns:p14="http://schemas.microsoft.com/office/powerpoint/2010/main" val="3755863106"/>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982" y="314616"/>
            <a:ext cx="8229600" cy="1011381"/>
          </a:xfrm>
        </p:spPr>
        <p:txBody>
          <a:bodyPr/>
          <a:lstStyle/>
          <a:p>
            <a:r>
              <a:rPr lang="en-US" dirty="0">
                <a:solidFill>
                  <a:schemeClr val="tx1"/>
                </a:solidFill>
                <a:latin typeface="+mj-lt"/>
              </a:rPr>
              <a:t>Structural Racism</a:t>
            </a:r>
          </a:p>
        </p:txBody>
      </p:sp>
      <p:sp>
        <p:nvSpPr>
          <p:cNvPr id="3" name="Content Placeholder 2"/>
          <p:cNvSpPr>
            <a:spLocks noGrp="1"/>
          </p:cNvSpPr>
          <p:nvPr>
            <p:ph idx="1"/>
          </p:nvPr>
        </p:nvSpPr>
        <p:spPr>
          <a:xfrm>
            <a:off x="468630" y="1383029"/>
            <a:ext cx="11372850" cy="4960621"/>
          </a:xfrm>
        </p:spPr>
        <p:txBody>
          <a:bodyPr vert="horz" lIns="91440" tIns="45720" rIns="91440" bIns="45720" rtlCol="0" anchor="t">
            <a:noAutofit/>
          </a:bodyPr>
          <a:lstStyle/>
          <a:p>
            <a:pPr>
              <a:buFont typeface="Arial" panose="020B0604020202020204" pitchFamily="34" charset="0"/>
              <a:buChar char="•"/>
            </a:pPr>
            <a:r>
              <a:rPr lang="en-US" dirty="0">
                <a:latin typeface="Calibri Light"/>
                <a:cs typeface="Calibri Light"/>
              </a:rPr>
              <a:t>“Racism is both overt and covert...We call these individual racism and institutional racism...The second type is less overt, far more subtle, less identifiable in terms of specific individuals committing the acts. But it is no less destructive of human life. The second type originates in the operation of </a:t>
            </a:r>
            <a:r>
              <a:rPr lang="en-US" b="1" dirty="0">
                <a:latin typeface="Calibri Light"/>
                <a:cs typeface="Calibri Light"/>
              </a:rPr>
              <a:t>established and respected forces </a:t>
            </a:r>
            <a:r>
              <a:rPr lang="en-US" dirty="0">
                <a:latin typeface="Calibri Light"/>
                <a:cs typeface="Calibri Light"/>
              </a:rPr>
              <a:t>in the society, and thus receives far less public condemnation.” </a:t>
            </a:r>
          </a:p>
          <a:p>
            <a:pPr>
              <a:buFont typeface="Arial" panose="020B0604020202020204" pitchFamily="34" charset="0"/>
              <a:buChar char="•"/>
            </a:pPr>
            <a:r>
              <a:rPr lang="en-US" dirty="0">
                <a:latin typeface="Calibri Light"/>
                <a:cs typeface="Calibri Light"/>
              </a:rPr>
              <a:t>Institutional racism leaves individuals and communities “</a:t>
            </a:r>
            <a:r>
              <a:rPr lang="en-US" b="1" dirty="0">
                <a:latin typeface="Calibri Light"/>
                <a:cs typeface="Calibri Light"/>
              </a:rPr>
              <a:t>destroyed and maimed physically, emotionally and intellectually</a:t>
            </a:r>
            <a:r>
              <a:rPr lang="en-US" dirty="0">
                <a:latin typeface="Calibri Light"/>
                <a:cs typeface="Calibri Light"/>
              </a:rPr>
              <a:t> because of conditions of poverty and discrimination in the black community that is a function of institutional racism...” </a:t>
            </a:r>
            <a:endParaRPr lang="en-US" sz="2000" dirty="0">
              <a:latin typeface="Calibri Light"/>
              <a:cs typeface="Calibri Light"/>
            </a:endParaRPr>
          </a:p>
          <a:p>
            <a:pPr marL="474980" indent="-457200" algn="r">
              <a:buFontTx/>
              <a:buChar char="-"/>
            </a:pPr>
            <a:r>
              <a:rPr lang="en-US" dirty="0">
                <a:latin typeface="Calibri Light"/>
                <a:cs typeface="Calibri Light"/>
              </a:rPr>
              <a:t>Kwame Ture (Stokely Carmichael) and Charles V. Hamilton, </a:t>
            </a:r>
          </a:p>
          <a:p>
            <a:pPr marL="17780" indent="0" algn="r">
              <a:buNone/>
            </a:pPr>
            <a:r>
              <a:rPr lang="en-US" i="1" dirty="0">
                <a:latin typeface="Calibri Light"/>
                <a:cs typeface="Calibri Light"/>
              </a:rPr>
              <a:t>Black Power: The Politics of Liberation</a:t>
            </a:r>
            <a:r>
              <a:rPr lang="en-US" dirty="0">
                <a:latin typeface="Calibri Light"/>
                <a:cs typeface="Calibri Light"/>
              </a:rPr>
              <a:t>. 1967. </a:t>
            </a:r>
          </a:p>
          <a:p>
            <a:pPr marL="17780" indent="0" algn="r">
              <a:buNone/>
            </a:pPr>
            <a:endParaRPr lang="en-US" dirty="0">
              <a:latin typeface="Calibri Light"/>
              <a:cs typeface="Calibri Light"/>
            </a:endParaRPr>
          </a:p>
        </p:txBody>
      </p:sp>
      <p:pic>
        <p:nvPicPr>
          <p:cNvPr id="7" name="Picture 6" descr="SCWG_imag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4" name="Slide Number Placeholder 3">
            <a:extLst>
              <a:ext uri="{FF2B5EF4-FFF2-40B4-BE49-F238E27FC236}">
                <a16:creationId xmlns:a16="http://schemas.microsoft.com/office/drawing/2014/main" id="{35DE192F-2077-C043-83D3-CE4F27CDCC09}"/>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19</a:t>
            </a:fld>
            <a:endParaRPr lang="en-US">
              <a:solidFill>
                <a:prstClr val="black">
                  <a:lumMod val="65000"/>
                  <a:lumOff val="35000"/>
                </a:prstClr>
              </a:solidFill>
            </a:endParaRPr>
          </a:p>
        </p:txBody>
      </p:sp>
    </p:spTree>
    <p:extLst>
      <p:ext uri="{BB962C8B-B14F-4D97-AF65-F5344CB8AC3E}">
        <p14:creationId xmlns:p14="http://schemas.microsoft.com/office/powerpoint/2010/main" val="264418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Module 1: Structures and Patient Health</a:t>
            </a:r>
          </a:p>
        </p:txBody>
      </p:sp>
      <p:sp>
        <p:nvSpPr>
          <p:cNvPr id="3" name="Text Placeholder 2"/>
          <p:cNvSpPr>
            <a:spLocks noGrp="1"/>
          </p:cNvSpPr>
          <p:nvPr>
            <p:ph type="body" idx="1"/>
          </p:nvPr>
        </p:nvSpPr>
        <p:spPr/>
        <p:txBody>
          <a:bodyPr/>
          <a:lstStyle/>
          <a:p>
            <a:endParaRPr lang="en-US"/>
          </a:p>
        </p:txBody>
      </p:sp>
      <p:pic>
        <p:nvPicPr>
          <p:cNvPr id="7" name="Picture 6" descr="SCWG_imag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4" name="Slide Number Placeholder 3">
            <a:extLst>
              <a:ext uri="{FF2B5EF4-FFF2-40B4-BE49-F238E27FC236}">
                <a16:creationId xmlns:a16="http://schemas.microsoft.com/office/drawing/2014/main" id="{6AC3E08E-402A-7C40-A078-62622F2C9766}"/>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2</a:t>
            </a:fld>
            <a:endParaRPr lang="en-US">
              <a:solidFill>
                <a:prstClr val="black">
                  <a:lumMod val="65000"/>
                  <a:lumOff val="35000"/>
                </a:prstClr>
              </a:solidFill>
            </a:endParaRPr>
          </a:p>
        </p:txBody>
      </p:sp>
    </p:spTree>
    <p:extLst>
      <p:ext uri="{BB962C8B-B14F-4D97-AF65-F5344CB8AC3E}">
        <p14:creationId xmlns:p14="http://schemas.microsoft.com/office/powerpoint/2010/main" val="149746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231" y="200179"/>
            <a:ext cx="10972800" cy="1600200"/>
          </a:xfrm>
        </p:spPr>
        <p:txBody>
          <a:bodyPr/>
          <a:lstStyle/>
          <a:p>
            <a:r>
              <a:rPr lang="en-US" dirty="0">
                <a:latin typeface="Calibri Light"/>
                <a:cs typeface="Calibri Light"/>
              </a:rPr>
              <a:t>Mass Incarceration</a:t>
            </a:r>
          </a:p>
        </p:txBody>
      </p:sp>
      <p:pic>
        <p:nvPicPr>
          <p:cNvPr id="7" name="Picture 6"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pic>
        <p:nvPicPr>
          <p:cNvPr id="6" name="Picture 5">
            <a:extLst>
              <a:ext uri="{FF2B5EF4-FFF2-40B4-BE49-F238E27FC236}">
                <a16:creationId xmlns:a16="http://schemas.microsoft.com/office/drawing/2014/main" id="{80877266-4AA2-674A-AE8F-299D1FB1C74A}"/>
              </a:ext>
            </a:extLst>
          </p:cNvPr>
          <p:cNvPicPr>
            <a:picLocks noChangeAspect="1"/>
          </p:cNvPicPr>
          <p:nvPr/>
        </p:nvPicPr>
        <p:blipFill>
          <a:blip r:embed="rId4"/>
          <a:stretch>
            <a:fillRect/>
          </a:stretch>
        </p:blipFill>
        <p:spPr>
          <a:xfrm>
            <a:off x="2514601" y="1499684"/>
            <a:ext cx="7860324" cy="4596106"/>
          </a:xfrm>
          <a:prstGeom prst="rect">
            <a:avLst/>
          </a:prstGeom>
        </p:spPr>
      </p:pic>
      <p:sp>
        <p:nvSpPr>
          <p:cNvPr id="8" name="TextBox 7">
            <a:extLst>
              <a:ext uri="{FF2B5EF4-FFF2-40B4-BE49-F238E27FC236}">
                <a16:creationId xmlns:a16="http://schemas.microsoft.com/office/drawing/2014/main" id="{E83C3216-0A22-0E48-872D-9D85333A6CDA}"/>
              </a:ext>
            </a:extLst>
          </p:cNvPr>
          <p:cNvSpPr txBox="1"/>
          <p:nvPr/>
        </p:nvSpPr>
        <p:spPr>
          <a:xfrm>
            <a:off x="1523463" y="1431047"/>
            <a:ext cx="1230923" cy="369332"/>
          </a:xfrm>
          <a:prstGeom prst="rect">
            <a:avLst/>
          </a:prstGeom>
          <a:noFill/>
        </p:spPr>
        <p:txBody>
          <a:bodyPr wrap="square" rtlCol="0">
            <a:spAutoFit/>
          </a:bodyPr>
          <a:lstStyle/>
          <a:p>
            <a:r>
              <a:rPr lang="en-US" dirty="0"/>
              <a:t>Figure 5.</a:t>
            </a:r>
          </a:p>
        </p:txBody>
      </p:sp>
      <p:sp>
        <p:nvSpPr>
          <p:cNvPr id="4" name="Footer Placeholder 3"/>
          <p:cNvSpPr>
            <a:spLocks noGrp="1"/>
          </p:cNvSpPr>
          <p:nvPr>
            <p:ph type="ftr" sz="quarter" idx="11"/>
          </p:nvPr>
        </p:nvSpPr>
        <p:spPr>
          <a:xfrm>
            <a:off x="2221427" y="6356350"/>
            <a:ext cx="9011677" cy="365125"/>
          </a:xfrm>
        </p:spPr>
        <p:txBody>
          <a:bodyPr/>
          <a:lstStyle/>
          <a:p>
            <a:r>
              <a:rPr lang="en-US" sz="900" dirty="0">
                <a:solidFill>
                  <a:prstClr val="black">
                    <a:lumMod val="65000"/>
                    <a:lumOff val="35000"/>
                  </a:prstClr>
                </a:solidFill>
              </a:rPr>
              <a:t>Figure 5.  Image by Smallman12q, retrieved from: https://</a:t>
            </a:r>
            <a:r>
              <a:rPr lang="en-US" sz="900" dirty="0" err="1">
                <a:solidFill>
                  <a:prstClr val="black">
                    <a:lumMod val="65000"/>
                    <a:lumOff val="35000"/>
                  </a:prstClr>
                </a:solidFill>
              </a:rPr>
              <a:t>commons.wikimedia.org</a:t>
            </a:r>
            <a:r>
              <a:rPr lang="en-US" sz="900" dirty="0">
                <a:solidFill>
                  <a:prstClr val="black">
                    <a:lumMod val="65000"/>
                    <a:lumOff val="35000"/>
                  </a:prstClr>
                </a:solidFill>
              </a:rPr>
              <a:t>/wiki/File:U.S._incarceration_rates_1925_onwards.png on 12/16/18. Image is in the public domain.
</a:t>
            </a:r>
          </a:p>
        </p:txBody>
      </p:sp>
    </p:spTree>
    <p:extLst>
      <p:ext uri="{BB962C8B-B14F-4D97-AF65-F5344CB8AC3E}">
        <p14:creationId xmlns:p14="http://schemas.microsoft.com/office/powerpoint/2010/main" val="1440780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A0A72B-E3D5-4768-A21A-47C3D9362A35}"/>
              </a:ext>
            </a:extLst>
          </p:cNvPr>
          <p:cNvSpPr txBox="1">
            <a:spLocks/>
          </p:cNvSpPr>
          <p:nvPr/>
        </p:nvSpPr>
        <p:spPr>
          <a:xfrm>
            <a:off x="695231" y="200179"/>
            <a:ext cx="10972800" cy="1600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alibri Light"/>
                <a:cs typeface="Calibri Light"/>
              </a:rPr>
              <a:t>Mass Incarceration</a:t>
            </a:r>
          </a:p>
        </p:txBody>
      </p:sp>
      <p:pic>
        <p:nvPicPr>
          <p:cNvPr id="7" name="Picture 6"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2" name="Slide Number Placeholder 1">
            <a:extLst>
              <a:ext uri="{FF2B5EF4-FFF2-40B4-BE49-F238E27FC236}">
                <a16:creationId xmlns:a16="http://schemas.microsoft.com/office/drawing/2014/main" id="{012F3033-5F4D-D344-98D6-3F6E33ABE04D}"/>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21</a:t>
            </a:fld>
            <a:endParaRPr lang="en-US">
              <a:solidFill>
                <a:prstClr val="black">
                  <a:lumMod val="65000"/>
                  <a:lumOff val="35000"/>
                </a:prstClr>
              </a:solidFill>
            </a:endParaRPr>
          </a:p>
        </p:txBody>
      </p:sp>
      <p:graphicFrame>
        <p:nvGraphicFramePr>
          <p:cNvPr id="9" name="Chart 8">
            <a:extLst>
              <a:ext uri="{FF2B5EF4-FFF2-40B4-BE49-F238E27FC236}">
                <a16:creationId xmlns:a16="http://schemas.microsoft.com/office/drawing/2014/main" id="{7D437C63-FAEE-3D4B-943D-7DA19D801D1F}"/>
              </a:ext>
            </a:extLst>
          </p:cNvPr>
          <p:cNvGraphicFramePr>
            <a:graphicFrameLocks/>
          </p:cNvGraphicFramePr>
          <p:nvPr>
            <p:extLst>
              <p:ext uri="{D42A27DB-BD31-4B8C-83A1-F6EECF244321}">
                <p14:modId xmlns:p14="http://schemas.microsoft.com/office/powerpoint/2010/main" val="2450447816"/>
              </p:ext>
            </p:extLst>
          </p:nvPr>
        </p:nvGraphicFramePr>
        <p:xfrm>
          <a:off x="2221427" y="1267729"/>
          <a:ext cx="8159229" cy="4719076"/>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B006FBCF-F603-BE40-A32D-C45755FAB94B}"/>
              </a:ext>
            </a:extLst>
          </p:cNvPr>
          <p:cNvSpPr txBox="1"/>
          <p:nvPr/>
        </p:nvSpPr>
        <p:spPr>
          <a:xfrm>
            <a:off x="6561144" y="6249977"/>
            <a:ext cx="3421056" cy="461665"/>
          </a:xfrm>
          <a:prstGeom prst="rect">
            <a:avLst/>
          </a:prstGeom>
          <a:noFill/>
        </p:spPr>
        <p:txBody>
          <a:bodyPr wrap="square" rtlCol="0">
            <a:spAutoFit/>
          </a:bodyPr>
          <a:lstStyle/>
          <a:p>
            <a:r>
              <a:rPr lang="en-US" sz="1200" dirty="0"/>
              <a:t>Data from Bureau of Justice Statistics, Prevalence of Imprisonment in the U.S. Population, 1974-2001</a:t>
            </a:r>
          </a:p>
        </p:txBody>
      </p:sp>
    </p:spTree>
    <p:extLst>
      <p:ext uri="{BB962C8B-B14F-4D97-AF65-F5344CB8AC3E}">
        <p14:creationId xmlns:p14="http://schemas.microsoft.com/office/powerpoint/2010/main" val="1247473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8EC46A5-783A-4367-91AB-9253952C78AA}"/>
              </a:ext>
            </a:extLst>
          </p:cNvPr>
          <p:cNvSpPr txBox="1">
            <a:spLocks/>
          </p:cNvSpPr>
          <p:nvPr/>
        </p:nvSpPr>
        <p:spPr>
          <a:xfrm>
            <a:off x="695231" y="200179"/>
            <a:ext cx="10972800" cy="1600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alibri Light"/>
                <a:cs typeface="Calibri Light"/>
              </a:rPr>
              <a:t>Mass Incarceration</a:t>
            </a:r>
          </a:p>
        </p:txBody>
      </p:sp>
      <p:graphicFrame>
        <p:nvGraphicFramePr>
          <p:cNvPr id="6" name="Table 6">
            <a:extLst>
              <a:ext uri="{FF2B5EF4-FFF2-40B4-BE49-F238E27FC236}">
                <a16:creationId xmlns:a16="http://schemas.microsoft.com/office/drawing/2014/main" id="{F3DDDB3A-300E-459B-A772-66BBBA531573}"/>
              </a:ext>
            </a:extLst>
          </p:cNvPr>
          <p:cNvGraphicFramePr>
            <a:graphicFrameLocks noGrp="1"/>
          </p:cNvGraphicFramePr>
          <p:nvPr>
            <p:ph idx="1"/>
            <p:extLst>
              <p:ext uri="{D42A27DB-BD31-4B8C-83A1-F6EECF244321}">
                <p14:modId xmlns:p14="http://schemas.microsoft.com/office/powerpoint/2010/main" val="334585341"/>
              </p:ext>
            </p:extLst>
          </p:nvPr>
        </p:nvGraphicFramePr>
        <p:xfrm>
          <a:off x="840639" y="2175337"/>
          <a:ext cx="10515600" cy="3684494"/>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3524046613"/>
                    </a:ext>
                  </a:extLst>
                </a:gridCol>
                <a:gridCol w="3505200">
                  <a:extLst>
                    <a:ext uri="{9D8B030D-6E8A-4147-A177-3AD203B41FA5}">
                      <a16:colId xmlns:a16="http://schemas.microsoft.com/office/drawing/2014/main" val="3667207144"/>
                    </a:ext>
                  </a:extLst>
                </a:gridCol>
                <a:gridCol w="3505200">
                  <a:extLst>
                    <a:ext uri="{9D8B030D-6E8A-4147-A177-3AD203B41FA5}">
                      <a16:colId xmlns:a16="http://schemas.microsoft.com/office/drawing/2014/main" val="1216584903"/>
                    </a:ext>
                  </a:extLst>
                </a:gridCol>
              </a:tblGrid>
              <a:tr h="941294">
                <a:tc>
                  <a:txBody>
                    <a:bodyPr/>
                    <a:lstStyle/>
                    <a:p>
                      <a:pPr>
                        <a:buNone/>
                      </a:pPr>
                      <a:r>
                        <a:rPr lang="en-US" sz="2800" dirty="0">
                          <a:latin typeface="Calibri Light"/>
                        </a:rPr>
                        <a:t>Phenomenon</a:t>
                      </a:r>
                    </a:p>
                  </a:txBody>
                  <a:tcPr anchor="ctr"/>
                </a:tc>
                <a:tc>
                  <a:txBody>
                    <a:bodyPr/>
                    <a:lstStyle/>
                    <a:p>
                      <a:pPr>
                        <a:buNone/>
                      </a:pPr>
                      <a:r>
                        <a:rPr lang="en-US" sz="2800" dirty="0">
                          <a:latin typeface="Calibri Light"/>
                        </a:rPr>
                        <a:t>Myth</a:t>
                      </a:r>
                    </a:p>
                  </a:txBody>
                  <a:tcPr anchor="ctr"/>
                </a:tc>
                <a:tc>
                  <a:txBody>
                    <a:bodyPr/>
                    <a:lstStyle/>
                    <a:p>
                      <a:pPr>
                        <a:buNone/>
                      </a:pPr>
                      <a:r>
                        <a:rPr lang="en-US" sz="2800" dirty="0">
                          <a:latin typeface="Calibri Light"/>
                        </a:rPr>
                        <a:t>Reality</a:t>
                      </a:r>
                    </a:p>
                  </a:txBody>
                  <a:tcPr anchor="ctr"/>
                </a:tc>
                <a:extLst>
                  <a:ext uri="{0D108BD9-81ED-4DB2-BD59-A6C34878D82A}">
                    <a16:rowId xmlns:a16="http://schemas.microsoft.com/office/drawing/2014/main" val="490164593"/>
                  </a:ext>
                </a:extLst>
              </a:tr>
              <a:tr h="370840">
                <a:tc>
                  <a:txBody>
                    <a:bodyPr/>
                    <a:lstStyle/>
                    <a:p>
                      <a:pPr>
                        <a:buNone/>
                      </a:pPr>
                      <a:endParaRPr lang="en-US" dirty="0">
                        <a:latin typeface="Calibri Light"/>
                      </a:endParaRPr>
                    </a:p>
                    <a:p>
                      <a:pPr lvl="0" algn="l">
                        <a:buNone/>
                      </a:pPr>
                      <a:endParaRPr lang="en-US" sz="1800" b="0" i="0" u="none" strike="noStrike" noProof="0" dirty="0">
                        <a:solidFill>
                          <a:srgbClr val="000000"/>
                        </a:solidFill>
                        <a:latin typeface="Calibri Light"/>
                      </a:endParaRPr>
                    </a:p>
                    <a:p>
                      <a:pPr lvl="0">
                        <a:buNone/>
                      </a:pPr>
                      <a:endParaRPr lang="en-US" dirty="0">
                        <a:latin typeface="Calibri Light"/>
                      </a:endParaRPr>
                    </a:p>
                  </a:txBody>
                  <a:tcPr anchor="ctr"/>
                </a:tc>
                <a:tc>
                  <a:txBody>
                    <a:bodyPr/>
                    <a:lstStyle/>
                    <a:p>
                      <a:pPr lvl="0" algn="l">
                        <a:buNone/>
                      </a:pPr>
                      <a:endParaRPr lang="en-US" sz="1800" b="0" i="0" u="none" strike="noStrike" noProof="0" dirty="0">
                        <a:solidFill>
                          <a:srgbClr val="000000"/>
                        </a:solidFill>
                        <a:latin typeface="Calibri Light"/>
                      </a:endParaRPr>
                    </a:p>
                  </a:txBody>
                  <a:tcPr anchor="ctr"/>
                </a:tc>
                <a:tc>
                  <a:txBody>
                    <a:bodyPr/>
                    <a:lstStyle/>
                    <a:p>
                      <a:pPr lvl="0" algn="l">
                        <a:buNone/>
                      </a:pPr>
                      <a:endParaRPr lang="en-US" sz="1800" b="0" i="0" u="none" strike="noStrike" noProof="0" dirty="0">
                        <a:solidFill>
                          <a:srgbClr val="000000"/>
                        </a:solidFill>
                        <a:latin typeface="Calibri Light"/>
                      </a:endParaRPr>
                    </a:p>
                  </a:txBody>
                  <a:tcPr anchor="ctr"/>
                </a:tc>
                <a:extLst>
                  <a:ext uri="{0D108BD9-81ED-4DB2-BD59-A6C34878D82A}">
                    <a16:rowId xmlns:a16="http://schemas.microsoft.com/office/drawing/2014/main" val="1888694797"/>
                  </a:ext>
                </a:extLst>
              </a:tr>
              <a:tr h="370840">
                <a:tc>
                  <a:txBody>
                    <a:bodyPr/>
                    <a:lstStyle/>
                    <a:p>
                      <a:pPr>
                        <a:buNone/>
                      </a:pPr>
                      <a:endParaRPr lang="en-US" dirty="0">
                        <a:latin typeface="Calibri Light"/>
                      </a:endParaRPr>
                    </a:p>
                    <a:p>
                      <a:pPr lvl="0" algn="l">
                        <a:buNone/>
                      </a:pPr>
                      <a:endParaRPr lang="en-US" sz="1800" b="0" i="0" u="none" strike="noStrike" noProof="0" dirty="0">
                        <a:solidFill>
                          <a:srgbClr val="000000"/>
                        </a:solidFill>
                        <a:latin typeface="Calibri Light"/>
                      </a:endParaRPr>
                    </a:p>
                    <a:p>
                      <a:pPr lvl="0">
                        <a:buNone/>
                      </a:pPr>
                      <a:endParaRPr lang="en-US" dirty="0">
                        <a:latin typeface="Calibri Light"/>
                      </a:endParaRPr>
                    </a:p>
                  </a:txBody>
                  <a:tcPr anchor="ctr"/>
                </a:tc>
                <a:tc>
                  <a:txBody>
                    <a:bodyPr/>
                    <a:lstStyle/>
                    <a:p>
                      <a:pPr lvl="0" algn="l">
                        <a:buNone/>
                      </a:pPr>
                      <a:endParaRPr lang="en-US" sz="1800" b="0" i="0" u="none" strike="noStrike" noProof="0" dirty="0">
                        <a:solidFill>
                          <a:srgbClr val="000000"/>
                        </a:solidFill>
                        <a:latin typeface="Calibri Light"/>
                      </a:endParaRPr>
                    </a:p>
                  </a:txBody>
                  <a:tcPr anchor="ctr"/>
                </a:tc>
                <a:tc>
                  <a:txBody>
                    <a:bodyPr/>
                    <a:lstStyle/>
                    <a:p>
                      <a:pPr lvl="0" algn="l">
                        <a:buNone/>
                      </a:pPr>
                      <a:endParaRPr lang="en-US" sz="1800" b="0" i="0" u="none" strike="noStrike" noProof="0" dirty="0">
                        <a:solidFill>
                          <a:srgbClr val="000000"/>
                        </a:solidFill>
                        <a:latin typeface="Calibri Light"/>
                      </a:endParaRPr>
                    </a:p>
                  </a:txBody>
                  <a:tcPr anchor="ctr"/>
                </a:tc>
                <a:extLst>
                  <a:ext uri="{0D108BD9-81ED-4DB2-BD59-A6C34878D82A}">
                    <a16:rowId xmlns:a16="http://schemas.microsoft.com/office/drawing/2014/main" val="2184896499"/>
                  </a:ext>
                </a:extLst>
              </a:tr>
              <a:tr h="370840">
                <a:tc>
                  <a:txBody>
                    <a:bodyPr/>
                    <a:lstStyle/>
                    <a:p>
                      <a:pPr>
                        <a:buNone/>
                      </a:pPr>
                      <a:endParaRPr lang="en-US" dirty="0">
                        <a:latin typeface="Calibri Light"/>
                      </a:endParaRPr>
                    </a:p>
                    <a:p>
                      <a:pPr lvl="0">
                        <a:buNone/>
                      </a:pPr>
                      <a:endParaRPr lang="en-US" dirty="0">
                        <a:latin typeface="Calibri Light"/>
                      </a:endParaRPr>
                    </a:p>
                    <a:p>
                      <a:pPr lvl="0">
                        <a:buNone/>
                      </a:pPr>
                      <a:endParaRPr lang="en-US" dirty="0">
                        <a:latin typeface="Calibri Light"/>
                      </a:endParaRPr>
                    </a:p>
                  </a:txBody>
                  <a:tcPr anchor="ctr"/>
                </a:tc>
                <a:tc>
                  <a:txBody>
                    <a:bodyPr/>
                    <a:lstStyle/>
                    <a:p>
                      <a:pPr>
                        <a:buNone/>
                      </a:pPr>
                      <a:endParaRPr lang="en-US" dirty="0">
                        <a:latin typeface="Calibri Light"/>
                      </a:endParaRPr>
                    </a:p>
                  </a:txBody>
                  <a:tcPr anchor="ctr"/>
                </a:tc>
                <a:tc>
                  <a:txBody>
                    <a:bodyPr/>
                    <a:lstStyle/>
                    <a:p>
                      <a:pPr>
                        <a:buNone/>
                      </a:pPr>
                      <a:endParaRPr lang="en-US" dirty="0">
                        <a:latin typeface="Calibri Light"/>
                      </a:endParaRPr>
                    </a:p>
                  </a:txBody>
                  <a:tcPr anchor="ctr"/>
                </a:tc>
                <a:extLst>
                  <a:ext uri="{0D108BD9-81ED-4DB2-BD59-A6C34878D82A}">
                    <a16:rowId xmlns:a16="http://schemas.microsoft.com/office/drawing/2014/main" val="4165553165"/>
                  </a:ext>
                </a:extLst>
              </a:tr>
            </a:tbl>
          </a:graphicData>
        </a:graphic>
      </p:graphicFrame>
      <p:sp>
        <p:nvSpPr>
          <p:cNvPr id="5" name="Content Placeholder 4"/>
          <p:cNvSpPr txBox="1">
            <a:spLocks/>
          </p:cNvSpPr>
          <p:nvPr/>
        </p:nvSpPr>
        <p:spPr>
          <a:xfrm>
            <a:off x="-1045293" y="-67422"/>
            <a:ext cx="4026917" cy="655579"/>
          </a:xfrm>
          <a:prstGeom prst="rect">
            <a:avLst/>
          </a:prstGeom>
        </p:spPr>
        <p:txBody>
          <a:bodyPr vert="horz" lIns="91440" tIns="45720" rIns="91440" bIns="45720" rtlCol="0" anchor="ctr">
            <a:normAutofit lnSpcReduction="10000"/>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lgn="ctr">
              <a:buFont typeface="Wingdings" pitchFamily="2" charset="2"/>
              <a:buNone/>
            </a:pPr>
            <a:endParaRPr lang="en-US" dirty="0"/>
          </a:p>
          <a:p>
            <a:pPr marL="0" indent="0" algn="ctr">
              <a:buFont typeface="Wingdings" pitchFamily="2" charset="2"/>
              <a:buNone/>
            </a:pPr>
            <a:r>
              <a:rPr lang="en-US" sz="1600" dirty="0">
                <a:latin typeface="Century Gothic" panose="020B0502020202020204" pitchFamily="34" charset="0"/>
              </a:rPr>
              <a:t>Slide by J. Neff</a:t>
            </a:r>
          </a:p>
          <a:p>
            <a:endParaRPr lang="en-US" sz="1600" dirty="0"/>
          </a:p>
        </p:txBody>
      </p:sp>
      <p:sp>
        <p:nvSpPr>
          <p:cNvPr id="3" name="TextBox 2">
            <a:extLst>
              <a:ext uri="{FF2B5EF4-FFF2-40B4-BE49-F238E27FC236}">
                <a16:creationId xmlns:a16="http://schemas.microsoft.com/office/drawing/2014/main" id="{998EA2FC-91BC-4589-9540-7FF81D3B8615}"/>
              </a:ext>
            </a:extLst>
          </p:cNvPr>
          <p:cNvSpPr txBox="1"/>
          <p:nvPr/>
        </p:nvSpPr>
        <p:spPr>
          <a:xfrm>
            <a:off x="905125" y="3249420"/>
            <a:ext cx="3280346"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High</a:t>
            </a:r>
            <a:r>
              <a:rPr lang="en-US" dirty="0">
                <a:cs typeface="Calibri"/>
              </a:rPr>
              <a:t> rates of African American incarceration</a:t>
            </a:r>
          </a:p>
        </p:txBody>
      </p:sp>
      <p:sp>
        <p:nvSpPr>
          <p:cNvPr id="7" name="TextBox 6">
            <a:extLst>
              <a:ext uri="{FF2B5EF4-FFF2-40B4-BE49-F238E27FC236}">
                <a16:creationId xmlns:a16="http://schemas.microsoft.com/office/drawing/2014/main" id="{C443A571-B746-4F47-8298-007D69D35A95}"/>
              </a:ext>
            </a:extLst>
          </p:cNvPr>
          <p:cNvSpPr txBox="1"/>
          <p:nvPr/>
        </p:nvSpPr>
        <p:spPr>
          <a:xfrm>
            <a:off x="4390339" y="3249420"/>
            <a:ext cx="3280346"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High rates of</a:t>
            </a:r>
            <a:r>
              <a:rPr lang="en-US" dirty="0">
                <a:cs typeface="Calibri"/>
              </a:rPr>
              <a:t> drug use/selling in African American communities</a:t>
            </a:r>
            <a:endParaRPr lang="en-US" dirty="0"/>
          </a:p>
        </p:txBody>
      </p:sp>
      <p:sp>
        <p:nvSpPr>
          <p:cNvPr id="8" name="TextBox 7">
            <a:extLst>
              <a:ext uri="{FF2B5EF4-FFF2-40B4-BE49-F238E27FC236}">
                <a16:creationId xmlns:a16="http://schemas.microsoft.com/office/drawing/2014/main" id="{DF2336B5-5BB8-40B5-A4ED-DE683B8156FF}"/>
              </a:ext>
            </a:extLst>
          </p:cNvPr>
          <p:cNvSpPr txBox="1"/>
          <p:nvPr/>
        </p:nvSpPr>
        <p:spPr>
          <a:xfrm>
            <a:off x="7928168" y="3250366"/>
            <a:ext cx="3280346"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Similar rates</a:t>
            </a:r>
            <a:r>
              <a:rPr lang="en-US" dirty="0">
                <a:cs typeface="Calibri"/>
              </a:rPr>
              <a:t> of drug use and selling across racial groups</a:t>
            </a:r>
            <a:endParaRPr lang="en-US" dirty="0"/>
          </a:p>
        </p:txBody>
      </p:sp>
      <p:sp>
        <p:nvSpPr>
          <p:cNvPr id="9" name="TextBox 8">
            <a:extLst>
              <a:ext uri="{FF2B5EF4-FFF2-40B4-BE49-F238E27FC236}">
                <a16:creationId xmlns:a16="http://schemas.microsoft.com/office/drawing/2014/main" id="{9F782B73-E9FA-4DF7-BE36-96D201D62A8D}"/>
              </a:ext>
            </a:extLst>
          </p:cNvPr>
          <p:cNvSpPr txBox="1"/>
          <p:nvPr/>
        </p:nvSpPr>
        <p:spPr>
          <a:xfrm>
            <a:off x="905127" y="4136337"/>
            <a:ext cx="3280346"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Increasing incarceration rates in US for &gt;30 years</a:t>
            </a:r>
          </a:p>
        </p:txBody>
      </p:sp>
      <p:sp>
        <p:nvSpPr>
          <p:cNvPr id="10" name="TextBox 9">
            <a:extLst>
              <a:ext uri="{FF2B5EF4-FFF2-40B4-BE49-F238E27FC236}">
                <a16:creationId xmlns:a16="http://schemas.microsoft.com/office/drawing/2014/main" id="{51D43CAA-BA17-467F-AA09-58863E04A482}"/>
              </a:ext>
            </a:extLst>
          </p:cNvPr>
          <p:cNvSpPr txBox="1"/>
          <p:nvPr/>
        </p:nvSpPr>
        <p:spPr>
          <a:xfrm>
            <a:off x="4390339" y="4136337"/>
            <a:ext cx="3280346"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Crime</a:t>
            </a:r>
            <a:r>
              <a:rPr lang="en-US" dirty="0">
                <a:cs typeface="Calibri"/>
              </a:rPr>
              <a:t> </a:t>
            </a:r>
            <a:r>
              <a:rPr lang="en-US" dirty="0"/>
              <a:t>rates </a:t>
            </a:r>
            <a:r>
              <a:rPr lang="en-US" dirty="0">
                <a:cs typeface="Calibri"/>
              </a:rPr>
              <a:t>have been increasing</a:t>
            </a:r>
            <a:endParaRPr lang="en-US" dirty="0"/>
          </a:p>
        </p:txBody>
      </p:sp>
      <p:sp>
        <p:nvSpPr>
          <p:cNvPr id="11" name="TextBox 10">
            <a:extLst>
              <a:ext uri="{FF2B5EF4-FFF2-40B4-BE49-F238E27FC236}">
                <a16:creationId xmlns:a16="http://schemas.microsoft.com/office/drawing/2014/main" id="{89B08C9F-552E-4773-8C34-C17A8B03E10F}"/>
              </a:ext>
            </a:extLst>
          </p:cNvPr>
          <p:cNvSpPr txBox="1"/>
          <p:nvPr/>
        </p:nvSpPr>
        <p:spPr>
          <a:xfrm>
            <a:off x="7913029" y="4136337"/>
            <a:ext cx="3280346"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No</a:t>
            </a:r>
            <a:r>
              <a:rPr lang="en-US" dirty="0">
                <a:cs typeface="Calibri"/>
              </a:rPr>
              <a:t> correlation between crime and incarceration rates</a:t>
            </a:r>
            <a:endParaRPr lang="en-US"/>
          </a:p>
        </p:txBody>
      </p:sp>
      <p:sp>
        <p:nvSpPr>
          <p:cNvPr id="12" name="TextBox 11">
            <a:extLst>
              <a:ext uri="{FF2B5EF4-FFF2-40B4-BE49-F238E27FC236}">
                <a16:creationId xmlns:a16="http://schemas.microsoft.com/office/drawing/2014/main" id="{85E7AAD5-46B5-4E0A-A542-21B7436A195F}"/>
              </a:ext>
            </a:extLst>
          </p:cNvPr>
          <p:cNvSpPr txBox="1"/>
          <p:nvPr/>
        </p:nvSpPr>
        <p:spPr>
          <a:xfrm>
            <a:off x="905127" y="5160666"/>
            <a:ext cx="3280346"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War</a:t>
            </a:r>
            <a:r>
              <a:rPr lang="en-US" dirty="0">
                <a:cs typeface="Calibri"/>
              </a:rPr>
              <a:t> on Drugs launched in 1982</a:t>
            </a:r>
            <a:endParaRPr lang="en-US" dirty="0"/>
          </a:p>
        </p:txBody>
      </p:sp>
      <p:sp>
        <p:nvSpPr>
          <p:cNvPr id="13" name="TextBox 12">
            <a:extLst>
              <a:ext uri="{FF2B5EF4-FFF2-40B4-BE49-F238E27FC236}">
                <a16:creationId xmlns:a16="http://schemas.microsoft.com/office/drawing/2014/main" id="{7F03176E-2207-4EDE-99ED-D2169C67EE17}"/>
              </a:ext>
            </a:extLst>
          </p:cNvPr>
          <p:cNvSpPr txBox="1"/>
          <p:nvPr/>
        </p:nvSpPr>
        <p:spPr>
          <a:xfrm>
            <a:off x="4390339" y="5060731"/>
            <a:ext cx="3280346"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War</a:t>
            </a:r>
            <a:r>
              <a:rPr lang="en-US" dirty="0">
                <a:cs typeface="Calibri"/>
              </a:rPr>
              <a:t> on Drugs was a response to the crack epidemic</a:t>
            </a:r>
            <a:endParaRPr lang="en-US" dirty="0"/>
          </a:p>
        </p:txBody>
      </p:sp>
      <p:sp>
        <p:nvSpPr>
          <p:cNvPr id="14" name="TextBox 13">
            <a:extLst>
              <a:ext uri="{FF2B5EF4-FFF2-40B4-BE49-F238E27FC236}">
                <a16:creationId xmlns:a16="http://schemas.microsoft.com/office/drawing/2014/main" id="{7EFE3D7C-D74B-46E2-9551-D08AA640875E}"/>
              </a:ext>
            </a:extLst>
          </p:cNvPr>
          <p:cNvSpPr txBox="1"/>
          <p:nvPr/>
        </p:nvSpPr>
        <p:spPr>
          <a:xfrm>
            <a:off x="7913029" y="5060731"/>
            <a:ext cx="3280346"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War</a:t>
            </a:r>
            <a:r>
              <a:rPr lang="en-US" dirty="0">
                <a:cs typeface="Calibri"/>
              </a:rPr>
              <a:t> on Drugs preceded the crack epidemic</a:t>
            </a:r>
            <a:endParaRPr lang="en-US" dirty="0"/>
          </a:p>
        </p:txBody>
      </p:sp>
      <p:pic>
        <p:nvPicPr>
          <p:cNvPr id="18" name="Picture 17"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2" name="Slide Number Placeholder 1">
            <a:extLst>
              <a:ext uri="{FF2B5EF4-FFF2-40B4-BE49-F238E27FC236}">
                <a16:creationId xmlns:a16="http://schemas.microsoft.com/office/drawing/2014/main" id="{535F4524-3CA9-9148-B1EB-40F60ABE5EE4}"/>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22</a:t>
            </a:fld>
            <a:endParaRPr lang="en-US">
              <a:solidFill>
                <a:prstClr val="black">
                  <a:lumMod val="65000"/>
                  <a:lumOff val="35000"/>
                </a:prstClr>
              </a:solidFill>
            </a:endParaRPr>
          </a:p>
        </p:txBody>
      </p:sp>
    </p:spTree>
    <p:extLst>
      <p:ext uri="{BB962C8B-B14F-4D97-AF65-F5344CB8AC3E}">
        <p14:creationId xmlns:p14="http://schemas.microsoft.com/office/powerpoint/2010/main" val="184292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9817" y="1569800"/>
            <a:ext cx="11160504" cy="4856102"/>
          </a:xfrm>
        </p:spPr>
        <p:txBody>
          <a:bodyPr vert="horz" lIns="91440" tIns="45720" rIns="91440" bIns="45720" rtlCol="0" anchor="t">
            <a:normAutofit lnSpcReduction="10000"/>
          </a:bodyPr>
          <a:lstStyle/>
          <a:p>
            <a:pPr marL="0" lvl="2" indent="0">
              <a:buNone/>
            </a:pPr>
            <a:r>
              <a:rPr lang="en-US" sz="2800" dirty="0">
                <a:latin typeface="Calibri Light"/>
                <a:cs typeface="Calibri Light"/>
              </a:rPr>
              <a:t>“The Nixon campaign in 1968, and the Nixon White House after that, had two enemies: the antiwar left and black people. You understand what I'm saying? </a:t>
            </a:r>
          </a:p>
          <a:p>
            <a:pPr marL="0" lvl="2" indent="0">
              <a:buNone/>
            </a:pPr>
            <a:endParaRPr lang="en-US" sz="2800" dirty="0">
              <a:latin typeface="Calibri Light"/>
              <a:cs typeface="Calibri Light"/>
            </a:endParaRPr>
          </a:p>
          <a:p>
            <a:pPr marL="0" lvl="2" indent="0">
              <a:buNone/>
            </a:pPr>
            <a:r>
              <a:rPr lang="en-US" sz="2800" dirty="0">
                <a:latin typeface="Calibri Light"/>
                <a:cs typeface="Calibri Light"/>
              </a:rPr>
              <a:t>We knew we couldn't make it illegal to be either against the war or black, but by getting the public to associate the hippies with marijuana and blacks with heroin. And then criminalizing both heavily, we could disrupt those communities. We could arrest their leaders, raid their homes, break up their meetings, and vilify them night after night on the evening news. </a:t>
            </a:r>
          </a:p>
          <a:p>
            <a:pPr marL="0" lvl="2" indent="0">
              <a:buNone/>
            </a:pPr>
            <a:endParaRPr lang="en-US" sz="2800" dirty="0">
              <a:latin typeface="Calibri Light"/>
              <a:cs typeface="Calibri Light"/>
            </a:endParaRPr>
          </a:p>
          <a:p>
            <a:pPr marL="0" lvl="2" indent="0">
              <a:buNone/>
            </a:pPr>
            <a:r>
              <a:rPr lang="en-US" sz="2800" dirty="0">
                <a:latin typeface="Calibri Light"/>
                <a:cs typeface="Calibri Light"/>
              </a:rPr>
              <a:t>Did we know we were lying about the drugs? Of course we did.”</a:t>
            </a:r>
          </a:p>
          <a:p>
            <a:pPr marL="0" lvl="2" indent="0" algn="r">
              <a:buNone/>
            </a:pPr>
            <a:r>
              <a:rPr lang="en-US" sz="2800" dirty="0">
                <a:latin typeface="Calibri Light"/>
                <a:cs typeface="Calibri Light"/>
              </a:rPr>
              <a:t>-John </a:t>
            </a:r>
            <a:r>
              <a:rPr lang="en-US" sz="2800" dirty="0" err="1">
                <a:latin typeface="Calibri Light"/>
                <a:cs typeface="Calibri Light"/>
              </a:rPr>
              <a:t>Ehrlichman</a:t>
            </a:r>
            <a:r>
              <a:rPr lang="en-US" sz="2800" dirty="0">
                <a:latin typeface="Calibri Light"/>
                <a:cs typeface="Calibri Light"/>
              </a:rPr>
              <a:t> (Nixon advisor)</a:t>
            </a:r>
          </a:p>
        </p:txBody>
      </p:sp>
      <p:sp>
        <p:nvSpPr>
          <p:cNvPr id="7" name="Title 1">
            <a:extLst>
              <a:ext uri="{FF2B5EF4-FFF2-40B4-BE49-F238E27FC236}">
                <a16:creationId xmlns:a16="http://schemas.microsoft.com/office/drawing/2014/main" id="{5AB95D3F-F460-40D9-ACC2-7132DE0BFDC1}"/>
              </a:ext>
            </a:extLst>
          </p:cNvPr>
          <p:cNvSpPr txBox="1">
            <a:spLocks/>
          </p:cNvSpPr>
          <p:nvPr/>
        </p:nvSpPr>
        <p:spPr>
          <a:xfrm>
            <a:off x="695231" y="200179"/>
            <a:ext cx="10972800" cy="1600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alibri Light"/>
                <a:cs typeface="Calibri Light"/>
              </a:rPr>
              <a:t>Mass Incarceration</a:t>
            </a:r>
          </a:p>
        </p:txBody>
      </p:sp>
      <p:pic>
        <p:nvPicPr>
          <p:cNvPr id="8" name="Picture 7"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2" name="Slide Number Placeholder 1">
            <a:extLst>
              <a:ext uri="{FF2B5EF4-FFF2-40B4-BE49-F238E27FC236}">
                <a16:creationId xmlns:a16="http://schemas.microsoft.com/office/drawing/2014/main" id="{5CF2A344-5D9F-9648-B364-F5BDF587E113}"/>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23</a:t>
            </a:fld>
            <a:endParaRPr lang="en-US">
              <a:solidFill>
                <a:prstClr val="black">
                  <a:lumMod val="65000"/>
                  <a:lumOff val="35000"/>
                </a:prstClr>
              </a:solidFill>
            </a:endParaRPr>
          </a:p>
        </p:txBody>
      </p:sp>
    </p:spTree>
    <p:extLst>
      <p:ext uri="{BB962C8B-B14F-4D97-AF65-F5344CB8AC3E}">
        <p14:creationId xmlns:p14="http://schemas.microsoft.com/office/powerpoint/2010/main" val="2553545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Light"/>
                <a:cs typeface="Calibri Light"/>
              </a:rPr>
              <a:t>Structural Vulnerability</a:t>
            </a:r>
          </a:p>
        </p:txBody>
      </p:sp>
      <p:sp>
        <p:nvSpPr>
          <p:cNvPr id="3" name="Content Placeholder 2"/>
          <p:cNvSpPr>
            <a:spLocks noGrp="1"/>
          </p:cNvSpPr>
          <p:nvPr>
            <p:ph idx="1"/>
          </p:nvPr>
        </p:nvSpPr>
        <p:spPr>
          <a:xfrm>
            <a:off x="837045" y="2992582"/>
            <a:ext cx="10377055" cy="3590782"/>
          </a:xfrm>
        </p:spPr>
        <p:txBody>
          <a:bodyPr vert="horz" lIns="91440" tIns="45720" rIns="91440" bIns="45720" rtlCol="0" anchor="t">
            <a:normAutofit/>
          </a:bodyPr>
          <a:lstStyle/>
          <a:p>
            <a:pPr marL="0" lvl="2" indent="0">
              <a:buNone/>
            </a:pPr>
            <a:r>
              <a:rPr lang="en-US" sz="2800" dirty="0">
                <a:solidFill>
                  <a:srgbClr val="000000"/>
                </a:solidFill>
                <a:latin typeface="Calibri Light"/>
                <a:cs typeface="Calibri Light"/>
              </a:rPr>
              <a:t>The risk that an individual experiences as a result of structural violence – including their location in multiple socioeconomic hierarchies. Structural vulnerability is not caused by, nor can it be repaired solely by, individual agency or behaviors. </a:t>
            </a:r>
            <a:endParaRPr lang="en-US" dirty="0"/>
          </a:p>
        </p:txBody>
      </p:sp>
      <p:pic>
        <p:nvPicPr>
          <p:cNvPr id="7" name="Picture 6"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77280"/>
            <a:ext cx="1395927" cy="721970"/>
          </a:xfrm>
          <a:prstGeom prst="rect">
            <a:avLst/>
          </a:prstGeom>
        </p:spPr>
      </p:pic>
      <p:sp>
        <p:nvSpPr>
          <p:cNvPr id="4" name="Slide Number Placeholder 3">
            <a:extLst>
              <a:ext uri="{FF2B5EF4-FFF2-40B4-BE49-F238E27FC236}">
                <a16:creationId xmlns:a16="http://schemas.microsoft.com/office/drawing/2014/main" id="{15A8A48A-9FB2-BF46-9F95-CA8E882FF09A}"/>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24</a:t>
            </a:fld>
            <a:endParaRPr lang="en-US">
              <a:solidFill>
                <a:prstClr val="black">
                  <a:lumMod val="65000"/>
                  <a:lumOff val="35000"/>
                </a:prstClr>
              </a:solidFill>
            </a:endParaRPr>
          </a:p>
        </p:txBody>
      </p:sp>
    </p:spTree>
    <p:extLst>
      <p:ext uri="{BB962C8B-B14F-4D97-AF65-F5344CB8AC3E}">
        <p14:creationId xmlns:p14="http://schemas.microsoft.com/office/powerpoint/2010/main" val="1421304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Light"/>
                <a:cs typeface="Calibri Light"/>
              </a:rPr>
              <a:t>Structural Vulnerability</a:t>
            </a:r>
          </a:p>
        </p:txBody>
      </p:sp>
      <p:sp>
        <p:nvSpPr>
          <p:cNvPr id="3" name="Content Placeholder 2"/>
          <p:cNvSpPr>
            <a:spLocks noGrp="1"/>
          </p:cNvSpPr>
          <p:nvPr>
            <p:ph idx="1"/>
          </p:nvPr>
        </p:nvSpPr>
        <p:spPr>
          <a:xfrm>
            <a:off x="838199" y="1752600"/>
            <a:ext cx="10512425" cy="3994150"/>
          </a:xfrm>
        </p:spPr>
        <p:txBody>
          <a:bodyPr vert="horz" lIns="91440" tIns="45720" rIns="91440" bIns="45720" rtlCol="0" anchor="t">
            <a:normAutofit/>
          </a:bodyPr>
          <a:lstStyle/>
          <a:p>
            <a:pPr marL="342900" lvl="2" indent="-342900"/>
            <a:r>
              <a:rPr lang="en-US" sz="2800" dirty="0">
                <a:latin typeface="Calibri Light"/>
                <a:cs typeface="Calibri Light"/>
              </a:rPr>
              <a:t>Framework for working and engaging with patients</a:t>
            </a:r>
          </a:p>
          <a:p>
            <a:pPr marL="342900" lvl="2" indent="-342900"/>
            <a:r>
              <a:rPr lang="en-US" sz="2800" dirty="0">
                <a:latin typeface="Calibri Light"/>
                <a:cs typeface="Calibri Light"/>
              </a:rPr>
              <a:t>Consider domains in which an individual is structurally vulnerable</a:t>
            </a:r>
          </a:p>
          <a:p>
            <a:pPr marL="800100" lvl="3" indent="-342900"/>
            <a:r>
              <a:rPr lang="en-US" sz="2800" dirty="0">
                <a:latin typeface="Calibri Light"/>
                <a:cs typeface="Calibri Light"/>
              </a:rPr>
              <a:t>Analogous to other health risk factors</a:t>
            </a:r>
          </a:p>
          <a:p>
            <a:r>
              <a:rPr lang="en-US" sz="2800" dirty="0">
                <a:latin typeface="Calibri Light"/>
                <a:cs typeface="Calibri Light"/>
              </a:rPr>
              <a:t>Uses can be both:</a:t>
            </a:r>
          </a:p>
          <a:p>
            <a:pPr lvl="1"/>
            <a:r>
              <a:rPr lang="en-US" sz="2800" dirty="0">
                <a:latin typeface="Calibri Light"/>
                <a:cs typeface="Calibri Light"/>
              </a:rPr>
              <a:t>Preventative medicine</a:t>
            </a:r>
          </a:p>
          <a:p>
            <a:pPr lvl="1"/>
            <a:r>
              <a:rPr lang="en-US" sz="2800" dirty="0">
                <a:latin typeface="Calibri Light"/>
                <a:cs typeface="Calibri Light"/>
              </a:rPr>
              <a:t>Efficient, tailored and holistic treatment and healing</a:t>
            </a:r>
          </a:p>
        </p:txBody>
      </p:sp>
      <p:pic>
        <p:nvPicPr>
          <p:cNvPr id="7" name="Picture 6" descr="SCWG_imag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4" name="Slide Number Placeholder 3">
            <a:extLst>
              <a:ext uri="{FF2B5EF4-FFF2-40B4-BE49-F238E27FC236}">
                <a16:creationId xmlns:a16="http://schemas.microsoft.com/office/drawing/2014/main" id="{0000DB4D-A618-BE42-9C03-7DA444C2162E}"/>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25</a:t>
            </a:fld>
            <a:endParaRPr lang="en-US">
              <a:solidFill>
                <a:prstClr val="black">
                  <a:lumMod val="65000"/>
                  <a:lumOff val="35000"/>
                </a:prstClr>
              </a:solidFill>
            </a:endParaRPr>
          </a:p>
        </p:txBody>
      </p:sp>
    </p:spTree>
    <p:extLst>
      <p:ext uri="{BB962C8B-B14F-4D97-AF65-F5344CB8AC3E}">
        <p14:creationId xmlns:p14="http://schemas.microsoft.com/office/powerpoint/2010/main" val="2381594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Light"/>
                <a:cs typeface="Calibri Light"/>
              </a:rPr>
              <a:t>Structural Vulnerability</a:t>
            </a:r>
          </a:p>
        </p:txBody>
      </p:sp>
      <p:sp>
        <p:nvSpPr>
          <p:cNvPr id="3" name="Content Placeholder 2"/>
          <p:cNvSpPr>
            <a:spLocks noGrp="1"/>
          </p:cNvSpPr>
          <p:nvPr>
            <p:ph idx="1"/>
          </p:nvPr>
        </p:nvSpPr>
        <p:spPr>
          <a:xfrm>
            <a:off x="838200" y="1752600"/>
            <a:ext cx="10496550" cy="4010025"/>
          </a:xfrm>
        </p:spPr>
        <p:txBody>
          <a:bodyPr vert="horz" lIns="91440" tIns="45720" rIns="91440" bIns="45720" rtlCol="0" anchor="t">
            <a:normAutofit/>
          </a:bodyPr>
          <a:lstStyle/>
          <a:p>
            <a:pPr marL="0" lvl="2" indent="0">
              <a:buNone/>
            </a:pPr>
            <a:r>
              <a:rPr lang="en-US" sz="2800" dirty="0">
                <a:latin typeface="Calibri Light"/>
                <a:cs typeface="Calibri Light"/>
              </a:rPr>
              <a:t>Intersectionality: </a:t>
            </a:r>
            <a:endParaRPr lang="en-US" sz="2800" dirty="0">
              <a:cs typeface="Calibri"/>
            </a:endParaRPr>
          </a:p>
          <a:p>
            <a:pPr marL="800100" lvl="3" indent="-342900"/>
            <a:r>
              <a:rPr lang="en-US" sz="2800" dirty="0">
                <a:latin typeface="Calibri Light"/>
                <a:cs typeface="Calibri Light"/>
              </a:rPr>
              <a:t>Term coined by </a:t>
            </a:r>
            <a:r>
              <a:rPr lang="en-US" sz="2800" dirty="0" err="1">
                <a:latin typeface="Calibri Light"/>
                <a:cs typeface="Calibri Light"/>
              </a:rPr>
              <a:t>Kimberlé</a:t>
            </a:r>
            <a:r>
              <a:rPr lang="en-US" sz="2800" dirty="0">
                <a:latin typeface="Calibri Light"/>
                <a:cs typeface="Calibri Light"/>
              </a:rPr>
              <a:t> Williams Crenshaw</a:t>
            </a:r>
          </a:p>
          <a:p>
            <a:pPr marL="800100" lvl="3" indent="-342900"/>
            <a:r>
              <a:rPr lang="en-US" sz="2800" dirty="0">
                <a:latin typeface="Calibri Light"/>
                <a:cs typeface="Calibri Light"/>
              </a:rPr>
              <a:t>“Holds that the classical conceptualizations of oppression within society—such as racism, sexism, classism, ableism, homophobia, transphobia, xenophobia and belief-based bigotry—do not act independently of each other. Instead, these forms of oppression interrelate, creating a system of oppression that reflects the ‘intersection’ of multiple forms of discrimination.”</a:t>
            </a:r>
          </a:p>
        </p:txBody>
      </p:sp>
      <p:pic>
        <p:nvPicPr>
          <p:cNvPr id="7" name="Picture 6"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4" name="Slide Number Placeholder 3">
            <a:extLst>
              <a:ext uri="{FF2B5EF4-FFF2-40B4-BE49-F238E27FC236}">
                <a16:creationId xmlns:a16="http://schemas.microsoft.com/office/drawing/2014/main" id="{45B7EEA9-1C3D-6348-AF79-0D86722E093C}"/>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26</a:t>
            </a:fld>
            <a:endParaRPr lang="en-US">
              <a:solidFill>
                <a:prstClr val="black">
                  <a:lumMod val="65000"/>
                  <a:lumOff val="35000"/>
                </a:prstClr>
              </a:solidFill>
            </a:endParaRPr>
          </a:p>
        </p:txBody>
      </p:sp>
    </p:spTree>
    <p:extLst>
      <p:ext uri="{BB962C8B-B14F-4D97-AF65-F5344CB8AC3E}">
        <p14:creationId xmlns:p14="http://schemas.microsoft.com/office/powerpoint/2010/main" val="238354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12240"/>
            <a:ext cx="10972800" cy="998034"/>
          </a:xfrm>
        </p:spPr>
        <p:txBody>
          <a:bodyPr/>
          <a:lstStyle/>
          <a:p>
            <a:pPr algn="ctr"/>
            <a:r>
              <a:rPr lang="en-US" dirty="0">
                <a:latin typeface="Calibri Light"/>
                <a:cs typeface="Calibri Light"/>
              </a:rPr>
              <a:t>Exercise</a:t>
            </a:r>
            <a:endParaRPr lang="en-US" dirty="0"/>
          </a:p>
        </p:txBody>
      </p:sp>
      <p:sp>
        <p:nvSpPr>
          <p:cNvPr id="3" name="Content Placeholder 2"/>
          <p:cNvSpPr>
            <a:spLocks noGrp="1"/>
          </p:cNvSpPr>
          <p:nvPr>
            <p:ph idx="1"/>
          </p:nvPr>
        </p:nvSpPr>
        <p:spPr>
          <a:xfrm>
            <a:off x="493488" y="2165887"/>
            <a:ext cx="10972800" cy="3310988"/>
          </a:xfrm>
        </p:spPr>
        <p:txBody>
          <a:bodyPr vert="horz" lIns="91440" tIns="45720" rIns="91440" bIns="45720" rtlCol="0" anchor="t">
            <a:normAutofit/>
          </a:bodyPr>
          <a:lstStyle/>
          <a:p>
            <a:pPr marL="457200" lvl="3" indent="0" algn="ctr">
              <a:buNone/>
            </a:pPr>
            <a:r>
              <a:rPr lang="en-US" sz="2800" dirty="0">
                <a:solidFill>
                  <a:srgbClr val="000000"/>
                </a:solidFill>
                <a:latin typeface="Calibri Light"/>
                <a:cs typeface="Calibri Light"/>
              </a:rPr>
              <a:t>Write about examples of structural violence leading to poor health for patients you have encountered or other people you have known. </a:t>
            </a:r>
          </a:p>
          <a:p>
            <a:pPr marL="457200" lvl="3" indent="0" algn="ctr">
              <a:buNone/>
            </a:pPr>
            <a:endParaRPr lang="en-US" sz="2800" dirty="0">
              <a:solidFill>
                <a:srgbClr val="000000"/>
              </a:solidFill>
              <a:latin typeface="Calibri Light"/>
              <a:cs typeface="Calibri Light"/>
            </a:endParaRPr>
          </a:p>
          <a:p>
            <a:pPr marL="457200" lvl="3" indent="0" algn="ctr">
              <a:buNone/>
            </a:pPr>
            <a:endParaRPr lang="en-US" sz="2800" dirty="0">
              <a:solidFill>
                <a:srgbClr val="000000"/>
              </a:solidFill>
              <a:latin typeface="Calibri Light"/>
              <a:cs typeface="Calibri Light"/>
            </a:endParaRPr>
          </a:p>
          <a:p>
            <a:pPr marL="457200" lvl="3" indent="0" algn="ctr">
              <a:buNone/>
            </a:pPr>
            <a:endParaRPr lang="en-US" sz="2800" dirty="0">
              <a:solidFill>
                <a:srgbClr val="000000"/>
              </a:solidFill>
              <a:latin typeface="Calibri Light"/>
              <a:cs typeface="Calibri Light"/>
            </a:endParaRPr>
          </a:p>
          <a:p>
            <a:pPr marL="457200" lvl="3" indent="0" algn="ctr">
              <a:buNone/>
            </a:pPr>
            <a:r>
              <a:rPr lang="en-US" sz="2800" dirty="0">
                <a:solidFill>
                  <a:srgbClr val="000000"/>
                </a:solidFill>
                <a:latin typeface="Calibri Light"/>
                <a:cs typeface="Calibri Light"/>
              </a:rPr>
              <a:t>What are the </a:t>
            </a:r>
            <a:r>
              <a:rPr lang="en-US" sz="2800" b="1" dirty="0">
                <a:solidFill>
                  <a:srgbClr val="000000"/>
                </a:solidFill>
                <a:latin typeface="Calibri Light"/>
                <a:cs typeface="Calibri Light"/>
              </a:rPr>
              <a:t>structures</a:t>
            </a:r>
            <a:r>
              <a:rPr lang="en-US" sz="2800" dirty="0">
                <a:solidFill>
                  <a:srgbClr val="000000"/>
                </a:solidFill>
                <a:latin typeface="Calibri Light"/>
                <a:cs typeface="Calibri Light"/>
              </a:rPr>
              <a:t> involved, and how are they </a:t>
            </a:r>
            <a:r>
              <a:rPr lang="en-US" sz="2800" b="1" dirty="0">
                <a:solidFill>
                  <a:srgbClr val="000000"/>
                </a:solidFill>
                <a:latin typeface="Calibri Light"/>
                <a:cs typeface="Calibri Light"/>
              </a:rPr>
              <a:t>violent </a:t>
            </a:r>
            <a:r>
              <a:rPr lang="en-US" sz="2800" dirty="0">
                <a:solidFill>
                  <a:srgbClr val="000000"/>
                </a:solidFill>
                <a:latin typeface="Calibri Light"/>
                <a:cs typeface="Calibri Light"/>
              </a:rPr>
              <a:t>(how do they harm people)?</a:t>
            </a:r>
          </a:p>
        </p:txBody>
      </p:sp>
      <p:pic>
        <p:nvPicPr>
          <p:cNvPr id="7" name="Picture 6"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4" name="Slide Number Placeholder 3">
            <a:extLst>
              <a:ext uri="{FF2B5EF4-FFF2-40B4-BE49-F238E27FC236}">
                <a16:creationId xmlns:a16="http://schemas.microsoft.com/office/drawing/2014/main" id="{0D6E568B-0F4F-F145-A5B7-B3FDBE5FA4EB}"/>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27</a:t>
            </a:fld>
            <a:endParaRPr lang="en-US">
              <a:solidFill>
                <a:prstClr val="black">
                  <a:lumMod val="65000"/>
                  <a:lumOff val="35000"/>
                </a:prstClr>
              </a:solidFill>
            </a:endParaRPr>
          </a:p>
        </p:txBody>
      </p:sp>
    </p:spTree>
    <p:extLst>
      <p:ext uri="{BB962C8B-B14F-4D97-AF65-F5344CB8AC3E}">
        <p14:creationId xmlns:p14="http://schemas.microsoft.com/office/powerpoint/2010/main" val="503994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p:nvPr/>
        </p:nvSpPr>
        <p:spPr>
          <a:xfrm>
            <a:off x="2210250" y="2828698"/>
            <a:ext cx="7771500" cy="2913900"/>
          </a:xfrm>
          <a:prstGeom prst="rect">
            <a:avLst/>
          </a:prstGeom>
          <a:noFill/>
          <a:ln>
            <a:noFill/>
          </a:ln>
        </p:spPr>
        <p:txBody>
          <a:bodyPr lIns="91425" tIns="91425" rIns="91425" bIns="91425" anchor="t" anchorCtr="0">
            <a:noAutofit/>
          </a:bodyPr>
          <a:lstStyle/>
          <a:p>
            <a:pPr algn="ctr"/>
            <a:r>
              <a:rPr lang="en-US" sz="4400" dirty="0">
                <a:latin typeface="Calibri Light"/>
                <a:ea typeface="Questrial"/>
                <a:cs typeface="Calibri Light"/>
                <a:sym typeface="Questrial"/>
              </a:rPr>
              <a:t>Naturalizing Inequality</a:t>
            </a:r>
            <a:endParaRPr lang="en-US" sz="4400" dirty="0">
              <a:latin typeface="Calibri Light"/>
              <a:ea typeface="Questrial"/>
              <a:cs typeface="Calibri Light"/>
            </a:endParaRPr>
          </a:p>
          <a:p>
            <a:pPr algn="ctr"/>
            <a:endParaRPr sz="4400" dirty="0">
              <a:latin typeface="Calibri Light"/>
              <a:ea typeface="Questrial"/>
              <a:cs typeface="Calibri Light"/>
            </a:endParaRPr>
          </a:p>
        </p:txBody>
      </p:sp>
      <p:pic>
        <p:nvPicPr>
          <p:cNvPr id="6" name="Picture 5"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2" name="Slide Number Placeholder 1">
            <a:extLst>
              <a:ext uri="{FF2B5EF4-FFF2-40B4-BE49-F238E27FC236}">
                <a16:creationId xmlns:a16="http://schemas.microsoft.com/office/drawing/2014/main" id="{BA1A6C5D-5664-AB48-9E10-7DA513A995E1}"/>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28</a:t>
            </a:fld>
            <a:endParaRPr lang="en-US">
              <a:solidFill>
                <a:prstClr val="black">
                  <a:lumMod val="65000"/>
                  <a:lumOff val="35000"/>
                </a:prstClr>
              </a:solidFill>
            </a:endParaRPr>
          </a:p>
        </p:txBody>
      </p:sp>
    </p:spTree>
    <p:extLst>
      <p:ext uri="{BB962C8B-B14F-4D97-AF65-F5344CB8AC3E}">
        <p14:creationId xmlns:p14="http://schemas.microsoft.com/office/powerpoint/2010/main" val="1178467411"/>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p:nvPr/>
        </p:nvSpPr>
        <p:spPr>
          <a:xfrm>
            <a:off x="606552" y="1485138"/>
            <a:ext cx="10707624" cy="3118104"/>
          </a:xfrm>
          <a:prstGeom prst="rect">
            <a:avLst/>
          </a:prstGeom>
          <a:noFill/>
          <a:ln>
            <a:noFill/>
          </a:ln>
        </p:spPr>
        <p:txBody>
          <a:bodyPr lIns="91425" tIns="91425" rIns="91425" bIns="91425" anchor="t" anchorCtr="0">
            <a:noAutofit/>
          </a:bodyPr>
          <a:lstStyle/>
          <a:p>
            <a:pPr algn="ctr"/>
            <a:r>
              <a:rPr lang="en-US" sz="4400" dirty="0">
                <a:latin typeface="Calibri Light"/>
                <a:ea typeface="Questrial"/>
                <a:cs typeface="Calibri Light"/>
                <a:sym typeface="Questrial"/>
              </a:rPr>
              <a:t>Why is there not more widespread</a:t>
            </a:r>
            <a:endParaRPr lang="en-US" sz="4400" dirty="0">
              <a:latin typeface="Calibri Light"/>
              <a:ea typeface="Questrial"/>
              <a:cs typeface="Calibri Light"/>
            </a:endParaRPr>
          </a:p>
          <a:p>
            <a:pPr algn="ctr"/>
            <a:r>
              <a:rPr lang="en-US" sz="4400" dirty="0">
                <a:latin typeface="Calibri Light"/>
                <a:ea typeface="Questrial"/>
                <a:cs typeface="Calibri Light"/>
                <a:sym typeface="Questrial"/>
              </a:rPr>
              <a:t>discussion of structural violence and structural vulnerability in our society, and more specifically, in health and health care?</a:t>
            </a:r>
            <a:endParaRPr lang="en-US" sz="4400" dirty="0">
              <a:latin typeface="Calibri Light"/>
              <a:ea typeface="Questrial"/>
              <a:cs typeface="Calibri Light"/>
            </a:endParaRPr>
          </a:p>
          <a:p>
            <a:pPr algn="ctr"/>
            <a:endParaRPr lang="en-US" sz="4400" dirty="0">
              <a:latin typeface="Calibri Light"/>
              <a:ea typeface="Questrial"/>
              <a:cs typeface="Calibri Light"/>
            </a:endParaRPr>
          </a:p>
          <a:p>
            <a:pPr algn="ctr"/>
            <a:endParaRPr sz="4400" dirty="0">
              <a:latin typeface="Calibri Light"/>
              <a:ea typeface="Questrial"/>
              <a:cs typeface="Calibri Light"/>
            </a:endParaRPr>
          </a:p>
        </p:txBody>
      </p:sp>
      <p:pic>
        <p:nvPicPr>
          <p:cNvPr id="6" name="Picture 5"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2" name="Slide Number Placeholder 1">
            <a:extLst>
              <a:ext uri="{FF2B5EF4-FFF2-40B4-BE49-F238E27FC236}">
                <a16:creationId xmlns:a16="http://schemas.microsoft.com/office/drawing/2014/main" id="{099D7279-02FD-5942-9B4D-34CCE29C896F}"/>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29</a:t>
            </a:fld>
            <a:endParaRPr lang="en-US">
              <a:solidFill>
                <a:prstClr val="black">
                  <a:lumMod val="65000"/>
                  <a:lumOff val="35000"/>
                </a:prstClr>
              </a:solidFill>
            </a:endParaRPr>
          </a:p>
        </p:txBody>
      </p:sp>
    </p:spTree>
    <p:extLst>
      <p:ext uri="{BB962C8B-B14F-4D97-AF65-F5344CB8AC3E}">
        <p14:creationId xmlns:p14="http://schemas.microsoft.com/office/powerpoint/2010/main" val="3463176926"/>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Learning Objectives</a:t>
            </a:r>
          </a:p>
        </p:txBody>
      </p:sp>
      <p:sp>
        <p:nvSpPr>
          <p:cNvPr id="5" name="Content Placeholder 4"/>
          <p:cNvSpPr>
            <a:spLocks noGrp="1"/>
          </p:cNvSpPr>
          <p:nvPr>
            <p:ph idx="1"/>
          </p:nvPr>
        </p:nvSpPr>
        <p:spPr/>
        <p:txBody>
          <a:bodyPr/>
          <a:lstStyle/>
          <a:p>
            <a:pPr lvl="0"/>
            <a:r>
              <a:rPr lang="en-US" dirty="0"/>
              <a:t>To identify examples of structures and understand the influence of these structures on health and the provision of care.</a:t>
            </a:r>
          </a:p>
          <a:p>
            <a:pPr lvl="0"/>
            <a:r>
              <a:rPr lang="en-US" dirty="0"/>
              <a:t>To define structural violence and structural vulnerability and identify examples of how they influence health.</a:t>
            </a:r>
          </a:p>
          <a:p>
            <a:r>
              <a:rPr lang="en-US" dirty="0"/>
              <a:t>To identify the processes through which inequality is naturalized and examine three implicit frameworks. </a:t>
            </a:r>
          </a:p>
        </p:txBody>
      </p:sp>
      <p:sp>
        <p:nvSpPr>
          <p:cNvPr id="4" name="Slide Number Placeholder 3">
            <a:extLst>
              <a:ext uri="{FF2B5EF4-FFF2-40B4-BE49-F238E27FC236}">
                <a16:creationId xmlns:a16="http://schemas.microsoft.com/office/drawing/2014/main" id="{6AC3E08E-402A-7C40-A078-62622F2C9766}"/>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3</a:t>
            </a:fld>
            <a:endParaRPr lang="en-US">
              <a:solidFill>
                <a:prstClr val="black">
                  <a:lumMod val="65000"/>
                  <a:lumOff val="35000"/>
                </a:prstClr>
              </a:solidFill>
            </a:endParaRPr>
          </a:p>
        </p:txBody>
      </p:sp>
      <p:pic>
        <p:nvPicPr>
          <p:cNvPr id="7" name="Picture 6" descr="SCWG_imag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Tree>
    <p:extLst>
      <p:ext uri="{BB962C8B-B14F-4D97-AF65-F5344CB8AC3E}">
        <p14:creationId xmlns:p14="http://schemas.microsoft.com/office/powerpoint/2010/main" val="3823840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707" y="342107"/>
            <a:ext cx="8229600" cy="1600199"/>
          </a:xfrm>
        </p:spPr>
        <p:txBody>
          <a:bodyPr/>
          <a:lstStyle/>
          <a:p>
            <a:r>
              <a:rPr lang="en-US" dirty="0">
                <a:latin typeface="Calibri Light"/>
                <a:cs typeface="Calibri Light"/>
              </a:rPr>
              <a:t>Naturalizing Inequality</a:t>
            </a:r>
          </a:p>
        </p:txBody>
      </p:sp>
      <p:sp>
        <p:nvSpPr>
          <p:cNvPr id="3" name="Content Placeholder 2"/>
          <p:cNvSpPr>
            <a:spLocks noGrp="1"/>
          </p:cNvSpPr>
          <p:nvPr>
            <p:ph idx="1"/>
          </p:nvPr>
        </p:nvSpPr>
        <p:spPr>
          <a:xfrm>
            <a:off x="774123" y="2134523"/>
            <a:ext cx="10718800" cy="3926841"/>
          </a:xfrm>
        </p:spPr>
        <p:txBody>
          <a:bodyPr vert="horz" lIns="91440" tIns="45720" rIns="91440" bIns="45720" rtlCol="0" anchor="t">
            <a:normAutofit/>
          </a:bodyPr>
          <a:lstStyle/>
          <a:p>
            <a:r>
              <a:rPr lang="en-US" dirty="0">
                <a:latin typeface="Calibri Light"/>
                <a:cs typeface="Calibri Light"/>
              </a:rPr>
              <a:t>The sometimes subtle, sometimes explicit, ways that structural violence is overlooked </a:t>
            </a:r>
          </a:p>
          <a:p>
            <a:endParaRPr lang="en-US" dirty="0">
              <a:latin typeface="Calibri Light"/>
              <a:cs typeface="Calibri Light"/>
            </a:endParaRPr>
          </a:p>
          <a:p>
            <a:r>
              <a:rPr lang="en-US" dirty="0">
                <a:latin typeface="Calibri Light"/>
                <a:cs typeface="Calibri Light"/>
              </a:rPr>
              <a:t>Often through claims of cultural difference, behavioral shortcomings, or racial categories…</a:t>
            </a:r>
          </a:p>
          <a:p>
            <a:pPr marL="0" indent="0">
              <a:buNone/>
            </a:pPr>
            <a:r>
              <a:rPr lang="en-US" dirty="0">
                <a:latin typeface="Calibri Light"/>
                <a:cs typeface="Calibri Light"/>
              </a:rPr>
              <a:t>	which distract from the structural causes of harm</a:t>
            </a:r>
          </a:p>
          <a:p>
            <a:pPr marL="0" indent="0">
              <a:buNone/>
            </a:pPr>
            <a:endParaRPr lang="en-US" dirty="0">
              <a:latin typeface="Calibri Light"/>
              <a:cs typeface="Calibri Light"/>
            </a:endParaRPr>
          </a:p>
          <a:p>
            <a:r>
              <a:rPr lang="en-US" dirty="0">
                <a:latin typeface="Calibri Light"/>
                <a:ea typeface="Questrial"/>
                <a:cs typeface="Calibri Light"/>
                <a:sym typeface="Questrial"/>
              </a:rPr>
              <a:t>Operates through “Implicit Frameworks”</a:t>
            </a:r>
            <a:endParaRPr lang="en-US" dirty="0">
              <a:latin typeface="Calibri Light"/>
              <a:cs typeface="Calibri Light"/>
            </a:endParaRPr>
          </a:p>
        </p:txBody>
      </p:sp>
      <p:pic>
        <p:nvPicPr>
          <p:cNvPr id="7" name="Picture 6"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4" name="Slide Number Placeholder 3">
            <a:extLst>
              <a:ext uri="{FF2B5EF4-FFF2-40B4-BE49-F238E27FC236}">
                <a16:creationId xmlns:a16="http://schemas.microsoft.com/office/drawing/2014/main" id="{D702EA7D-0A85-B341-96DF-B90E25B8E0CC}"/>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30</a:t>
            </a:fld>
            <a:endParaRPr lang="en-US">
              <a:solidFill>
                <a:prstClr val="black">
                  <a:lumMod val="65000"/>
                  <a:lumOff val="35000"/>
                </a:prstClr>
              </a:solidFill>
            </a:endParaRPr>
          </a:p>
        </p:txBody>
      </p:sp>
    </p:spTree>
    <p:extLst>
      <p:ext uri="{BB962C8B-B14F-4D97-AF65-F5344CB8AC3E}">
        <p14:creationId xmlns:p14="http://schemas.microsoft.com/office/powerpoint/2010/main" val="189648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Implicit Frameworks</a:t>
            </a:r>
          </a:p>
        </p:txBody>
      </p:sp>
      <p:sp>
        <p:nvSpPr>
          <p:cNvPr id="3" name="Content Placeholder 2"/>
          <p:cNvSpPr>
            <a:spLocks noGrp="1"/>
          </p:cNvSpPr>
          <p:nvPr>
            <p:ph idx="1"/>
          </p:nvPr>
        </p:nvSpPr>
        <p:spPr/>
        <p:txBody>
          <a:bodyPr vert="horz" lIns="91440" tIns="45720" rIns="91440" bIns="45720" rtlCol="0" anchor="t">
            <a:normAutofit lnSpcReduction="10000"/>
          </a:bodyPr>
          <a:lstStyle/>
          <a:p>
            <a:pPr marL="0" indent="0">
              <a:buNone/>
            </a:pPr>
            <a:r>
              <a:rPr lang="en-US" dirty="0">
                <a:latin typeface="Calibri Light"/>
                <a:cs typeface="Calibri Light"/>
              </a:rPr>
              <a:t>Taken-for-granted lenses through which health professionals and society generally frequently understand health and wellness, including individualizing, “cultural,” and biological/genetic frameworks. Implicit as in “implicit bias.”</a:t>
            </a:r>
          </a:p>
          <a:p>
            <a:pPr marL="0" indent="0">
              <a:buNone/>
            </a:pPr>
            <a:endParaRPr lang="en-US" dirty="0">
              <a:latin typeface="Calibri Light"/>
              <a:cs typeface="Calibri Light"/>
            </a:endParaRPr>
          </a:p>
          <a:p>
            <a:pPr marL="0" indent="0">
              <a:buNone/>
            </a:pPr>
            <a:r>
              <a:rPr lang="en-US" dirty="0">
                <a:latin typeface="Calibri Light"/>
                <a:cs typeface="Calibri Light"/>
              </a:rPr>
              <a:t>Examples of Implicit Frameworks:</a:t>
            </a:r>
          </a:p>
          <a:p>
            <a:pPr lvl="1"/>
            <a:r>
              <a:rPr lang="en-US" sz="2800" dirty="0">
                <a:latin typeface="Calibri Light"/>
                <a:cs typeface="Calibri Light"/>
              </a:rPr>
              <a:t>“Culture” (often vaguely defined and referenced to invoke stereotypes)</a:t>
            </a:r>
          </a:p>
          <a:p>
            <a:pPr lvl="1"/>
            <a:r>
              <a:rPr lang="en-US" sz="2800" dirty="0">
                <a:latin typeface="Calibri Light"/>
                <a:cs typeface="Calibri Light"/>
              </a:rPr>
              <a:t>Individual Behavior</a:t>
            </a:r>
          </a:p>
          <a:p>
            <a:pPr lvl="1"/>
            <a:r>
              <a:rPr lang="en-US" sz="2800" dirty="0">
                <a:latin typeface="Calibri Light"/>
                <a:cs typeface="Calibri Light"/>
              </a:rPr>
              <a:t>Biology and Genetics</a:t>
            </a:r>
          </a:p>
        </p:txBody>
      </p:sp>
      <p:pic>
        <p:nvPicPr>
          <p:cNvPr id="7" name="Picture 6"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4" name="Slide Number Placeholder 3">
            <a:extLst>
              <a:ext uri="{FF2B5EF4-FFF2-40B4-BE49-F238E27FC236}">
                <a16:creationId xmlns:a16="http://schemas.microsoft.com/office/drawing/2014/main" id="{E0E405F5-69F5-5345-A682-18F33E40AA3F}"/>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31</a:t>
            </a:fld>
            <a:endParaRPr lang="en-US">
              <a:solidFill>
                <a:prstClr val="black">
                  <a:lumMod val="65000"/>
                  <a:lumOff val="35000"/>
                </a:prstClr>
              </a:solidFill>
            </a:endParaRPr>
          </a:p>
        </p:txBody>
      </p:sp>
    </p:spTree>
    <p:extLst>
      <p:ext uri="{BB962C8B-B14F-4D97-AF65-F5344CB8AC3E}">
        <p14:creationId xmlns:p14="http://schemas.microsoft.com/office/powerpoint/2010/main" val="16722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grpSp>
        <p:nvGrpSpPr>
          <p:cNvPr id="200" name="Shape 200"/>
          <p:cNvGrpSpPr/>
          <p:nvPr/>
        </p:nvGrpSpPr>
        <p:grpSpPr>
          <a:xfrm>
            <a:off x="6784868" y="3929573"/>
            <a:ext cx="3114416" cy="1242807"/>
            <a:chOff x="3858354" y="3791955"/>
            <a:chExt cx="3114416" cy="1242807"/>
          </a:xfrm>
        </p:grpSpPr>
        <p:sp>
          <p:nvSpPr>
            <p:cNvPr id="201" name="Shape 201"/>
            <p:cNvSpPr txBox="1"/>
            <p:nvPr/>
          </p:nvSpPr>
          <p:spPr>
            <a:xfrm>
              <a:off x="3898339" y="3791955"/>
              <a:ext cx="3074432" cy="707886"/>
            </a:xfrm>
            <a:prstGeom prst="rect">
              <a:avLst/>
            </a:prstGeom>
            <a:noFill/>
            <a:ln>
              <a:noFill/>
            </a:ln>
          </p:spPr>
          <p:txBody>
            <a:bodyPr lIns="91425" tIns="45700" rIns="91425" bIns="45700" anchor="t" anchorCtr="0">
              <a:noAutofit/>
            </a:bodyPr>
            <a:lstStyle/>
            <a:p>
              <a:pPr algn="ctr">
                <a:buSzPct val="25000"/>
              </a:pPr>
              <a:r>
                <a:rPr lang="en-US" sz="2000" b="1" dirty="0">
                  <a:solidFill>
                    <a:srgbClr val="FF0000"/>
                  </a:solidFill>
                  <a:latin typeface="Century Gothic" panose="020B0502020202020204" pitchFamily="34" charset="0"/>
                  <a:ea typeface="Questrial"/>
                  <a:cs typeface="Questrial"/>
                  <a:sym typeface="Questrial"/>
                </a:rPr>
                <a:t>North American Free Trade Agreement (NAFTA)</a:t>
              </a:r>
            </a:p>
          </p:txBody>
        </p:sp>
        <p:cxnSp>
          <p:nvCxnSpPr>
            <p:cNvPr id="202" name="Shape 202"/>
            <p:cNvCxnSpPr/>
            <p:nvPr/>
          </p:nvCxnSpPr>
          <p:spPr>
            <a:xfrm flipH="1">
              <a:off x="3858354" y="4684378"/>
              <a:ext cx="834908" cy="350385"/>
            </a:xfrm>
            <a:prstGeom prst="straightConnector1">
              <a:avLst/>
            </a:prstGeom>
            <a:noFill/>
            <a:ln w="28575" cap="flat" cmpd="sng">
              <a:solidFill>
                <a:srgbClr val="FF0000"/>
              </a:solidFill>
              <a:prstDash val="solid"/>
              <a:round/>
              <a:headEnd type="none" w="med" len="med"/>
              <a:tailEnd type="stealth" w="lg" len="lg"/>
            </a:ln>
          </p:spPr>
        </p:cxnSp>
      </p:grpSp>
      <p:sp>
        <p:nvSpPr>
          <p:cNvPr id="203" name="Shape 203"/>
          <p:cNvSpPr txBox="1"/>
          <p:nvPr/>
        </p:nvSpPr>
        <p:spPr>
          <a:xfrm>
            <a:off x="12995777" y="4821994"/>
            <a:ext cx="184666" cy="369332"/>
          </a:xfrm>
          <a:prstGeom prst="rect">
            <a:avLst/>
          </a:prstGeom>
          <a:noFill/>
          <a:ln>
            <a:noFill/>
          </a:ln>
        </p:spPr>
        <p:txBody>
          <a:bodyPr lIns="91425" tIns="45700" rIns="91425" bIns="45700" anchor="t" anchorCtr="0">
            <a:noAutofit/>
          </a:bodyPr>
          <a:lstStyle/>
          <a:p>
            <a:endParaRPr>
              <a:solidFill>
                <a:schemeClr val="dk1"/>
              </a:solidFill>
              <a:latin typeface="Century Gothic" panose="020B0502020202020204" pitchFamily="34" charset="0"/>
              <a:ea typeface="Times New Roman"/>
              <a:cs typeface="Times New Roman"/>
              <a:sym typeface="Times New Roman"/>
            </a:endParaRPr>
          </a:p>
        </p:txBody>
      </p:sp>
      <p:grpSp>
        <p:nvGrpSpPr>
          <p:cNvPr id="209" name="Shape 209"/>
          <p:cNvGrpSpPr/>
          <p:nvPr/>
        </p:nvGrpSpPr>
        <p:grpSpPr>
          <a:xfrm>
            <a:off x="5832008" y="1400440"/>
            <a:ext cx="3087425" cy="1514786"/>
            <a:chOff x="4301013" y="1400440"/>
            <a:chExt cx="3087425" cy="1514786"/>
          </a:xfrm>
        </p:grpSpPr>
        <p:cxnSp>
          <p:nvCxnSpPr>
            <p:cNvPr id="210" name="Shape 210"/>
            <p:cNvCxnSpPr/>
            <p:nvPr/>
          </p:nvCxnSpPr>
          <p:spPr>
            <a:xfrm>
              <a:off x="6276466" y="2088682"/>
              <a:ext cx="726147" cy="826544"/>
            </a:xfrm>
            <a:prstGeom prst="straightConnector1">
              <a:avLst/>
            </a:prstGeom>
            <a:noFill/>
            <a:ln w="28575" cap="flat" cmpd="sng">
              <a:solidFill>
                <a:srgbClr val="FF0000"/>
              </a:solidFill>
              <a:prstDash val="solid"/>
              <a:round/>
              <a:headEnd type="none" w="med" len="med"/>
              <a:tailEnd type="stealth" w="lg" len="lg"/>
            </a:ln>
          </p:spPr>
        </p:cxnSp>
        <p:sp>
          <p:nvSpPr>
            <p:cNvPr id="211" name="Shape 211"/>
            <p:cNvSpPr txBox="1"/>
            <p:nvPr/>
          </p:nvSpPr>
          <p:spPr>
            <a:xfrm>
              <a:off x="4301013" y="1400440"/>
              <a:ext cx="3087425" cy="1015662"/>
            </a:xfrm>
            <a:prstGeom prst="rect">
              <a:avLst/>
            </a:prstGeom>
            <a:noFill/>
            <a:ln>
              <a:noFill/>
            </a:ln>
          </p:spPr>
          <p:txBody>
            <a:bodyPr lIns="91425" tIns="45700" rIns="91425" bIns="45700" anchor="t" anchorCtr="0">
              <a:noAutofit/>
            </a:bodyPr>
            <a:lstStyle/>
            <a:p>
              <a:pPr>
                <a:buSzPct val="25000"/>
              </a:pPr>
              <a:r>
                <a:rPr lang="en-US" sz="2000" b="1" dirty="0">
                  <a:solidFill>
                    <a:srgbClr val="FF0000"/>
                  </a:solidFill>
                  <a:latin typeface="Century Gothic" panose="020B0502020202020204" pitchFamily="34" charset="0"/>
                  <a:ea typeface="Questrial"/>
                  <a:cs typeface="Questrial"/>
                  <a:sym typeface="Questrial"/>
                </a:rPr>
                <a:t>City &amp; federal policies contributing to gentrification &amp; displacement</a:t>
              </a:r>
            </a:p>
          </p:txBody>
        </p:sp>
      </p:grpSp>
      <p:grpSp>
        <p:nvGrpSpPr>
          <p:cNvPr id="212" name="Shape 212"/>
          <p:cNvGrpSpPr/>
          <p:nvPr/>
        </p:nvGrpSpPr>
        <p:grpSpPr>
          <a:xfrm>
            <a:off x="3710434" y="3563547"/>
            <a:ext cx="3074432" cy="1153399"/>
            <a:chOff x="3943813" y="3351903"/>
            <a:chExt cx="3074432" cy="1153399"/>
          </a:xfrm>
        </p:grpSpPr>
        <p:sp>
          <p:nvSpPr>
            <p:cNvPr id="213" name="Shape 213"/>
            <p:cNvSpPr txBox="1"/>
            <p:nvPr/>
          </p:nvSpPr>
          <p:spPr>
            <a:xfrm>
              <a:off x="3943813" y="4105193"/>
              <a:ext cx="3074432" cy="400109"/>
            </a:xfrm>
            <a:prstGeom prst="rect">
              <a:avLst/>
            </a:prstGeom>
            <a:noFill/>
            <a:ln>
              <a:noFill/>
            </a:ln>
          </p:spPr>
          <p:txBody>
            <a:bodyPr lIns="91425" tIns="45700" rIns="91425" bIns="45700" anchor="t" anchorCtr="0">
              <a:noAutofit/>
            </a:bodyPr>
            <a:lstStyle/>
            <a:p>
              <a:pPr algn="ctr">
                <a:buSzPct val="25000"/>
              </a:pPr>
              <a:r>
                <a:rPr lang="en-US" sz="2000" b="1" dirty="0">
                  <a:solidFill>
                    <a:srgbClr val="FF0000"/>
                  </a:solidFill>
                  <a:latin typeface="Century Gothic" panose="020B0502020202020204" pitchFamily="34" charset="0"/>
                  <a:ea typeface="Questrial"/>
                  <a:cs typeface="Questrial"/>
                  <a:sym typeface="Questrial"/>
                </a:rPr>
                <a:t>US healthcare system (no access to care)</a:t>
              </a:r>
            </a:p>
          </p:txBody>
        </p:sp>
        <p:cxnSp>
          <p:nvCxnSpPr>
            <p:cNvPr id="214" name="Shape 214"/>
            <p:cNvCxnSpPr/>
            <p:nvPr/>
          </p:nvCxnSpPr>
          <p:spPr>
            <a:xfrm rot="10800000" flipH="1">
              <a:off x="5588787" y="3351903"/>
              <a:ext cx="401273" cy="840163"/>
            </a:xfrm>
            <a:prstGeom prst="straightConnector1">
              <a:avLst/>
            </a:prstGeom>
            <a:noFill/>
            <a:ln w="28575" cap="flat" cmpd="sng">
              <a:solidFill>
                <a:srgbClr val="FF0000"/>
              </a:solidFill>
              <a:prstDash val="solid"/>
              <a:round/>
              <a:headEnd type="none" w="med" len="med"/>
              <a:tailEnd type="stealth" w="lg" len="lg"/>
            </a:ln>
          </p:spPr>
        </p:cxnSp>
      </p:grpSp>
      <p:grpSp>
        <p:nvGrpSpPr>
          <p:cNvPr id="215" name="Shape 215"/>
          <p:cNvGrpSpPr/>
          <p:nvPr/>
        </p:nvGrpSpPr>
        <p:grpSpPr>
          <a:xfrm>
            <a:off x="4486313" y="633908"/>
            <a:ext cx="3101319" cy="707886"/>
            <a:chOff x="2955315" y="633908"/>
            <a:chExt cx="3101319" cy="707886"/>
          </a:xfrm>
        </p:grpSpPr>
        <p:sp>
          <p:nvSpPr>
            <p:cNvPr id="216" name="Shape 216"/>
            <p:cNvSpPr txBox="1"/>
            <p:nvPr/>
          </p:nvSpPr>
          <p:spPr>
            <a:xfrm>
              <a:off x="3631194" y="633908"/>
              <a:ext cx="2425440"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Begins Drinking More Heavily </a:t>
              </a:r>
            </a:p>
          </p:txBody>
        </p:sp>
        <p:cxnSp>
          <p:nvCxnSpPr>
            <p:cNvPr id="217" name="Shape 217"/>
            <p:cNvCxnSpPr/>
            <p:nvPr/>
          </p:nvCxnSpPr>
          <p:spPr>
            <a:xfrm flipH="1">
              <a:off x="2955315" y="978820"/>
              <a:ext cx="623051" cy="18582"/>
            </a:xfrm>
            <a:prstGeom prst="straightConnector1">
              <a:avLst/>
            </a:prstGeom>
            <a:noFill/>
            <a:ln w="28575" cap="flat" cmpd="sng">
              <a:solidFill>
                <a:schemeClr val="accent1"/>
              </a:solidFill>
              <a:prstDash val="solid"/>
              <a:round/>
              <a:headEnd type="none" w="med" len="med"/>
              <a:tailEnd type="stealth" w="lg" len="lg"/>
            </a:ln>
          </p:spPr>
        </p:cxnSp>
      </p:grpSp>
      <p:grpSp>
        <p:nvGrpSpPr>
          <p:cNvPr id="218" name="Shape 218"/>
          <p:cNvGrpSpPr/>
          <p:nvPr/>
        </p:nvGrpSpPr>
        <p:grpSpPr>
          <a:xfrm>
            <a:off x="6998069" y="2921512"/>
            <a:ext cx="2969176" cy="707886"/>
            <a:chOff x="4973314" y="2885010"/>
            <a:chExt cx="3913964" cy="707886"/>
          </a:xfrm>
        </p:grpSpPr>
        <p:sp>
          <p:nvSpPr>
            <p:cNvPr id="219" name="Shape 219"/>
            <p:cNvSpPr txBox="1"/>
            <p:nvPr/>
          </p:nvSpPr>
          <p:spPr>
            <a:xfrm>
              <a:off x="5792846" y="2885010"/>
              <a:ext cx="3094431"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Can’t Pay Rent, Moves to Street</a:t>
              </a:r>
            </a:p>
          </p:txBody>
        </p:sp>
        <p:cxnSp>
          <p:nvCxnSpPr>
            <p:cNvPr id="220" name="Shape 220"/>
            <p:cNvCxnSpPr/>
            <p:nvPr/>
          </p:nvCxnSpPr>
          <p:spPr>
            <a:xfrm>
              <a:off x="4973314" y="3241224"/>
              <a:ext cx="819532" cy="0"/>
            </a:xfrm>
            <a:prstGeom prst="straightConnector1">
              <a:avLst/>
            </a:prstGeom>
            <a:noFill/>
            <a:ln w="28575" cap="flat" cmpd="sng">
              <a:solidFill>
                <a:schemeClr val="accent1"/>
              </a:solidFill>
              <a:prstDash val="solid"/>
              <a:round/>
              <a:headEnd type="none" w="med" len="med"/>
              <a:tailEnd type="stealth" w="lg" len="lg"/>
            </a:ln>
          </p:spPr>
        </p:cxnSp>
      </p:grpSp>
      <p:grpSp>
        <p:nvGrpSpPr>
          <p:cNvPr id="221" name="Shape 221"/>
          <p:cNvGrpSpPr/>
          <p:nvPr/>
        </p:nvGrpSpPr>
        <p:grpSpPr>
          <a:xfrm>
            <a:off x="4586458" y="2921512"/>
            <a:ext cx="2281635" cy="707886"/>
            <a:chOff x="3055460" y="2885010"/>
            <a:chExt cx="2281635" cy="707886"/>
          </a:xfrm>
        </p:grpSpPr>
        <p:cxnSp>
          <p:nvCxnSpPr>
            <p:cNvPr id="222" name="Shape 222"/>
            <p:cNvCxnSpPr/>
            <p:nvPr/>
          </p:nvCxnSpPr>
          <p:spPr>
            <a:xfrm>
              <a:off x="3055460" y="3235456"/>
              <a:ext cx="474680" cy="2648"/>
            </a:xfrm>
            <a:prstGeom prst="straightConnector1">
              <a:avLst/>
            </a:prstGeom>
            <a:noFill/>
            <a:ln w="28575" cap="flat" cmpd="sng">
              <a:solidFill>
                <a:schemeClr val="accent1"/>
              </a:solidFill>
              <a:prstDash val="solid"/>
              <a:round/>
              <a:headEnd type="none" w="med" len="med"/>
              <a:tailEnd type="stealth" w="lg" len="lg"/>
            </a:ln>
          </p:spPr>
        </p:cxnSp>
        <p:sp>
          <p:nvSpPr>
            <p:cNvPr id="223" name="Shape 223"/>
            <p:cNvSpPr txBox="1"/>
            <p:nvPr/>
          </p:nvSpPr>
          <p:spPr>
            <a:xfrm>
              <a:off x="3542082" y="2885010"/>
              <a:ext cx="1795014"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Injury,</a:t>
              </a:r>
            </a:p>
            <a:p>
              <a:pPr algn="ctr">
                <a:buSzPct val="25000"/>
              </a:pPr>
              <a:r>
                <a:rPr lang="en-US" sz="2000" b="1" dirty="0">
                  <a:solidFill>
                    <a:schemeClr val="dk1"/>
                  </a:solidFill>
                  <a:latin typeface="Century Gothic" panose="020B0502020202020204" pitchFamily="34" charset="0"/>
                  <a:ea typeface="Questrial"/>
                  <a:cs typeface="Questrial"/>
                  <a:sym typeface="Questrial"/>
                </a:rPr>
                <a:t> Can’t Work</a:t>
              </a:r>
            </a:p>
          </p:txBody>
        </p:sp>
      </p:grpSp>
      <p:grpSp>
        <p:nvGrpSpPr>
          <p:cNvPr id="224" name="Shape 224"/>
          <p:cNvGrpSpPr/>
          <p:nvPr/>
        </p:nvGrpSpPr>
        <p:grpSpPr>
          <a:xfrm>
            <a:off x="2329498" y="2921513"/>
            <a:ext cx="2156813" cy="2155496"/>
            <a:chOff x="798500" y="2885010"/>
            <a:chExt cx="2156813" cy="1740005"/>
          </a:xfrm>
        </p:grpSpPr>
        <p:sp>
          <p:nvSpPr>
            <p:cNvPr id="225" name="Shape 225"/>
            <p:cNvSpPr txBox="1"/>
            <p:nvPr/>
          </p:nvSpPr>
          <p:spPr>
            <a:xfrm>
              <a:off x="798500" y="2885010"/>
              <a:ext cx="2156813"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Begins Working as Day Laborer</a:t>
              </a:r>
            </a:p>
          </p:txBody>
        </p:sp>
        <p:cxnSp>
          <p:nvCxnSpPr>
            <p:cNvPr id="226" name="Shape 226"/>
            <p:cNvCxnSpPr/>
            <p:nvPr/>
          </p:nvCxnSpPr>
          <p:spPr>
            <a:xfrm rot="10800000">
              <a:off x="1893301" y="3592898"/>
              <a:ext cx="0" cy="1032117"/>
            </a:xfrm>
            <a:prstGeom prst="straightConnector1">
              <a:avLst/>
            </a:prstGeom>
            <a:noFill/>
            <a:ln w="28575" cap="flat" cmpd="sng">
              <a:solidFill>
                <a:schemeClr val="accent1"/>
              </a:solidFill>
              <a:prstDash val="solid"/>
              <a:round/>
              <a:headEnd type="none" w="med" len="med"/>
              <a:tailEnd type="stealth" w="lg" len="lg"/>
            </a:ln>
          </p:spPr>
        </p:cxnSp>
      </p:grpSp>
      <p:grpSp>
        <p:nvGrpSpPr>
          <p:cNvPr id="227" name="Shape 227"/>
          <p:cNvGrpSpPr/>
          <p:nvPr/>
        </p:nvGrpSpPr>
        <p:grpSpPr>
          <a:xfrm>
            <a:off x="1715145" y="5254101"/>
            <a:ext cx="3115645" cy="400109"/>
            <a:chOff x="201392" y="4803035"/>
            <a:chExt cx="3115645" cy="400109"/>
          </a:xfrm>
        </p:grpSpPr>
        <p:sp>
          <p:nvSpPr>
            <p:cNvPr id="228" name="Shape 228"/>
            <p:cNvSpPr txBox="1"/>
            <p:nvPr/>
          </p:nvSpPr>
          <p:spPr>
            <a:xfrm>
              <a:off x="201392" y="4803035"/>
              <a:ext cx="2868404" cy="400109"/>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Moves to San Francisco</a:t>
              </a:r>
            </a:p>
          </p:txBody>
        </p:sp>
        <p:cxnSp>
          <p:nvCxnSpPr>
            <p:cNvPr id="229" name="Shape 229"/>
            <p:cNvCxnSpPr/>
            <p:nvPr/>
          </p:nvCxnSpPr>
          <p:spPr>
            <a:xfrm rot="10800000">
              <a:off x="2639079" y="5077951"/>
              <a:ext cx="677958" cy="0"/>
            </a:xfrm>
            <a:prstGeom prst="straightConnector1">
              <a:avLst/>
            </a:prstGeom>
            <a:noFill/>
            <a:ln w="28575" cap="flat" cmpd="sng">
              <a:solidFill>
                <a:schemeClr val="accent1"/>
              </a:solidFill>
              <a:prstDash val="solid"/>
              <a:round/>
              <a:headEnd type="none" w="med" len="med"/>
              <a:tailEnd type="stealth" w="lg" len="lg"/>
            </a:ln>
          </p:spPr>
        </p:cxnSp>
      </p:grpSp>
      <p:grpSp>
        <p:nvGrpSpPr>
          <p:cNvPr id="230" name="Shape 230"/>
          <p:cNvGrpSpPr/>
          <p:nvPr/>
        </p:nvGrpSpPr>
        <p:grpSpPr>
          <a:xfrm>
            <a:off x="4891470" y="5158926"/>
            <a:ext cx="3274320" cy="1015663"/>
            <a:chOff x="3770157" y="4716553"/>
            <a:chExt cx="3274320" cy="401941"/>
          </a:xfrm>
        </p:grpSpPr>
        <p:sp>
          <p:nvSpPr>
            <p:cNvPr id="231" name="Shape 231"/>
            <p:cNvSpPr txBox="1"/>
            <p:nvPr/>
          </p:nvSpPr>
          <p:spPr>
            <a:xfrm>
              <a:off x="3770157" y="4716553"/>
              <a:ext cx="2666912" cy="401941"/>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Influx of Cheap US Corn; Can’t Make a Living</a:t>
              </a:r>
            </a:p>
          </p:txBody>
        </p:sp>
        <p:cxnSp>
          <p:nvCxnSpPr>
            <p:cNvPr id="232" name="Shape 232"/>
            <p:cNvCxnSpPr/>
            <p:nvPr/>
          </p:nvCxnSpPr>
          <p:spPr>
            <a:xfrm rot="10800000">
              <a:off x="6437070" y="4851398"/>
              <a:ext cx="607408" cy="0"/>
            </a:xfrm>
            <a:prstGeom prst="straightConnector1">
              <a:avLst/>
            </a:prstGeom>
            <a:noFill/>
            <a:ln w="28575" cap="flat" cmpd="sng">
              <a:solidFill>
                <a:schemeClr val="accent1"/>
              </a:solidFill>
              <a:prstDash val="solid"/>
              <a:round/>
              <a:headEnd type="none" w="med" len="med"/>
              <a:tailEnd type="stealth" w="lg" len="lg"/>
            </a:ln>
          </p:spPr>
        </p:cxnSp>
      </p:grpSp>
      <p:sp>
        <p:nvSpPr>
          <p:cNvPr id="233" name="Shape 233"/>
          <p:cNvSpPr txBox="1"/>
          <p:nvPr/>
        </p:nvSpPr>
        <p:spPr>
          <a:xfrm>
            <a:off x="8027295" y="5191328"/>
            <a:ext cx="2401337"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4</a:t>
            </a:r>
            <a:r>
              <a:rPr lang="en-US" sz="2000" b="1" baseline="30000" dirty="0">
                <a:solidFill>
                  <a:schemeClr val="dk1"/>
                </a:solidFill>
                <a:latin typeface="Century Gothic" panose="020B0502020202020204" pitchFamily="34" charset="0"/>
                <a:ea typeface="Questrial"/>
                <a:cs typeface="Questrial"/>
                <a:sym typeface="Questrial"/>
              </a:rPr>
              <a:t>th</a:t>
            </a:r>
            <a:r>
              <a:rPr lang="en-US" sz="2000" b="1" dirty="0">
                <a:solidFill>
                  <a:schemeClr val="dk1"/>
                </a:solidFill>
                <a:latin typeface="Century Gothic" panose="020B0502020202020204" pitchFamily="34" charset="0"/>
                <a:ea typeface="Questrial"/>
                <a:cs typeface="Questrial"/>
                <a:sym typeface="Questrial"/>
              </a:rPr>
              <a:t> Generation Corn Farmer in Oaxaca</a:t>
            </a:r>
          </a:p>
        </p:txBody>
      </p:sp>
      <p:sp>
        <p:nvSpPr>
          <p:cNvPr id="234" name="Shape 234"/>
          <p:cNvSpPr txBox="1"/>
          <p:nvPr/>
        </p:nvSpPr>
        <p:spPr>
          <a:xfrm>
            <a:off x="1732390" y="470989"/>
            <a:ext cx="2911805" cy="1015662"/>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In Emergency Department After Found on the Street</a:t>
            </a:r>
          </a:p>
        </p:txBody>
      </p:sp>
      <p:grpSp>
        <p:nvGrpSpPr>
          <p:cNvPr id="235" name="Shape 235"/>
          <p:cNvGrpSpPr/>
          <p:nvPr/>
        </p:nvGrpSpPr>
        <p:grpSpPr>
          <a:xfrm>
            <a:off x="7367798" y="778767"/>
            <a:ext cx="2664212" cy="1989241"/>
            <a:chOff x="5836803" y="778766"/>
            <a:chExt cx="2664212" cy="1989241"/>
          </a:xfrm>
        </p:grpSpPr>
        <p:cxnSp>
          <p:nvCxnSpPr>
            <p:cNvPr id="236" name="Shape 236"/>
            <p:cNvCxnSpPr/>
            <p:nvPr/>
          </p:nvCxnSpPr>
          <p:spPr>
            <a:xfrm rot="10800000">
              <a:off x="5836803" y="997403"/>
              <a:ext cx="439663" cy="0"/>
            </a:xfrm>
            <a:prstGeom prst="straightConnector1">
              <a:avLst/>
            </a:prstGeom>
            <a:noFill/>
            <a:ln w="28575" cap="flat" cmpd="sng">
              <a:solidFill>
                <a:schemeClr val="accent1"/>
              </a:solidFill>
              <a:prstDash val="solid"/>
              <a:round/>
              <a:headEnd type="none" w="med" len="med"/>
              <a:tailEnd type="stealth" w="lg" len="lg"/>
            </a:ln>
          </p:spPr>
        </p:cxnSp>
        <p:grpSp>
          <p:nvGrpSpPr>
            <p:cNvPr id="237" name="Shape 237"/>
            <p:cNvGrpSpPr/>
            <p:nvPr/>
          </p:nvGrpSpPr>
          <p:grpSpPr>
            <a:xfrm>
              <a:off x="6250353" y="778766"/>
              <a:ext cx="2250661" cy="1989241"/>
              <a:chOff x="6250353" y="1367712"/>
              <a:chExt cx="2250661" cy="1989241"/>
            </a:xfrm>
          </p:grpSpPr>
          <p:cxnSp>
            <p:nvCxnSpPr>
              <p:cNvPr id="238" name="Shape 238"/>
              <p:cNvCxnSpPr/>
              <p:nvPr/>
            </p:nvCxnSpPr>
            <p:spPr>
              <a:xfrm rot="10800000">
                <a:off x="7375685" y="1930740"/>
                <a:ext cx="0" cy="1426212"/>
              </a:xfrm>
              <a:prstGeom prst="straightConnector1">
                <a:avLst/>
              </a:prstGeom>
              <a:noFill/>
              <a:ln w="28575" cap="flat" cmpd="sng">
                <a:solidFill>
                  <a:schemeClr val="accent1"/>
                </a:solidFill>
                <a:prstDash val="solid"/>
                <a:round/>
                <a:headEnd type="none" w="med" len="med"/>
                <a:tailEnd type="stealth" w="lg" len="lg"/>
              </a:ln>
            </p:spPr>
          </p:cxnSp>
          <p:sp>
            <p:nvSpPr>
              <p:cNvPr id="239" name="Shape 239"/>
              <p:cNvSpPr txBox="1"/>
              <p:nvPr/>
            </p:nvSpPr>
            <p:spPr>
              <a:xfrm>
                <a:off x="6250353" y="1367712"/>
                <a:ext cx="2250661" cy="400109"/>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Gets Assaulted</a:t>
                </a:r>
              </a:p>
            </p:txBody>
          </p:sp>
        </p:grpSp>
      </p:grpSp>
      <p:grpSp>
        <p:nvGrpSpPr>
          <p:cNvPr id="3" name="Group 2"/>
          <p:cNvGrpSpPr/>
          <p:nvPr/>
        </p:nvGrpSpPr>
        <p:grpSpPr>
          <a:xfrm>
            <a:off x="9921905" y="1647200"/>
            <a:ext cx="2302228" cy="3618478"/>
            <a:chOff x="9914906" y="2563703"/>
            <a:chExt cx="2302228" cy="2690399"/>
          </a:xfrm>
        </p:grpSpPr>
        <p:sp>
          <p:nvSpPr>
            <p:cNvPr id="2" name="Rectangle 1"/>
            <p:cNvSpPr/>
            <p:nvPr/>
          </p:nvSpPr>
          <p:spPr>
            <a:xfrm>
              <a:off x="9914906" y="2563703"/>
              <a:ext cx="2302228" cy="2431435"/>
            </a:xfrm>
            <a:prstGeom prst="rect">
              <a:avLst/>
            </a:prstGeom>
          </p:spPr>
          <p:txBody>
            <a:bodyPr wrap="square">
              <a:spAutoFit/>
            </a:bodyPr>
            <a:lstStyle/>
            <a:p>
              <a:pPr algn="ctr">
                <a:buSzPct val="25000"/>
              </a:pPr>
              <a:r>
                <a:rPr lang="en-US" sz="1900" b="1" dirty="0">
                  <a:solidFill>
                    <a:srgbClr val="FF0000"/>
                  </a:solidFill>
                  <a:latin typeface="Century Gothic" panose="020B0502020202020204" pitchFamily="34" charset="0"/>
                  <a:ea typeface="Questrial"/>
                  <a:cs typeface="Questrial"/>
                  <a:sym typeface="Questrial"/>
                </a:rPr>
                <a:t>Legacy of colonialism; Systematic marginalization &amp; violence against indigenous communities in </a:t>
              </a:r>
            </a:p>
            <a:p>
              <a:pPr algn="ctr">
                <a:buSzPct val="25000"/>
              </a:pPr>
              <a:r>
                <a:rPr lang="en-US" sz="1900" b="1" dirty="0">
                  <a:solidFill>
                    <a:srgbClr val="FF0000"/>
                  </a:solidFill>
                  <a:latin typeface="Century Gothic" panose="020B0502020202020204" pitchFamily="34" charset="0"/>
                  <a:ea typeface="Questrial"/>
                  <a:cs typeface="Questrial"/>
                  <a:sym typeface="Questrial"/>
                </a:rPr>
                <a:t>S. Mexico</a:t>
              </a:r>
            </a:p>
          </p:txBody>
        </p:sp>
        <p:cxnSp>
          <p:nvCxnSpPr>
            <p:cNvPr id="43" name="Shape 202"/>
            <p:cNvCxnSpPr/>
            <p:nvPr/>
          </p:nvCxnSpPr>
          <p:spPr>
            <a:xfrm flipH="1">
              <a:off x="10025014" y="4481712"/>
              <a:ext cx="638200" cy="772390"/>
            </a:xfrm>
            <a:prstGeom prst="straightConnector1">
              <a:avLst/>
            </a:prstGeom>
            <a:noFill/>
            <a:ln w="28575" cap="flat" cmpd="sng">
              <a:solidFill>
                <a:srgbClr val="FF0000"/>
              </a:solidFill>
              <a:prstDash val="solid"/>
              <a:round/>
              <a:headEnd type="none" w="med" len="med"/>
              <a:tailEnd type="stealth" w="lg" len="lg"/>
            </a:ln>
          </p:spPr>
        </p:cxnSp>
      </p:grpSp>
      <p:grpSp>
        <p:nvGrpSpPr>
          <p:cNvPr id="50" name="Shape 204"/>
          <p:cNvGrpSpPr/>
          <p:nvPr/>
        </p:nvGrpSpPr>
        <p:grpSpPr>
          <a:xfrm>
            <a:off x="396597" y="1647199"/>
            <a:ext cx="5151605" cy="1342879"/>
            <a:chOff x="950996" y="1958652"/>
            <a:chExt cx="5151605" cy="1342879"/>
          </a:xfrm>
        </p:grpSpPr>
        <p:grpSp>
          <p:nvGrpSpPr>
            <p:cNvPr id="51" name="Shape 205"/>
            <p:cNvGrpSpPr/>
            <p:nvPr/>
          </p:nvGrpSpPr>
          <p:grpSpPr>
            <a:xfrm>
              <a:off x="950996" y="1958652"/>
              <a:ext cx="5040607" cy="1342878"/>
              <a:chOff x="1896496" y="5395688"/>
              <a:chExt cx="4556397" cy="1342878"/>
            </a:xfrm>
          </p:grpSpPr>
          <p:sp>
            <p:nvSpPr>
              <p:cNvPr id="53" name="Shape 206"/>
              <p:cNvSpPr txBox="1"/>
              <p:nvPr/>
            </p:nvSpPr>
            <p:spPr>
              <a:xfrm>
                <a:off x="1896496" y="5395688"/>
                <a:ext cx="4556397" cy="707886"/>
              </a:xfrm>
              <a:prstGeom prst="rect">
                <a:avLst/>
              </a:prstGeom>
              <a:noFill/>
              <a:ln>
                <a:noFill/>
              </a:ln>
            </p:spPr>
            <p:txBody>
              <a:bodyPr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25000"/>
                </a:pPr>
                <a:r>
                  <a:rPr lang="en-US" sz="2000" b="1" dirty="0">
                    <a:solidFill>
                      <a:srgbClr val="FF0000"/>
                    </a:solidFill>
                    <a:latin typeface="Century Gothic" panose="020B0502020202020204" pitchFamily="34" charset="0"/>
                    <a:ea typeface="Questrial"/>
                    <a:cs typeface="Questrial"/>
                    <a:sym typeface="Questrial"/>
                  </a:rPr>
                  <a:t>Racism/ racialized low-wage labor markets; US immigration policy</a:t>
                </a:r>
              </a:p>
            </p:txBody>
          </p:sp>
          <p:cxnSp>
            <p:nvCxnSpPr>
              <p:cNvPr id="54" name="Shape 207"/>
              <p:cNvCxnSpPr/>
              <p:nvPr/>
            </p:nvCxnSpPr>
            <p:spPr>
              <a:xfrm>
                <a:off x="4740882" y="6126423"/>
                <a:ext cx="0" cy="612143"/>
              </a:xfrm>
              <a:prstGeom prst="straightConnector1">
                <a:avLst/>
              </a:prstGeom>
              <a:noFill/>
              <a:ln w="28575" cap="flat" cmpd="sng">
                <a:solidFill>
                  <a:srgbClr val="FF0000"/>
                </a:solidFill>
                <a:prstDash val="solid"/>
                <a:round/>
                <a:headEnd type="none" w="med" len="med"/>
                <a:tailEnd type="stealth" w="lg" len="lg"/>
              </a:ln>
            </p:spPr>
          </p:cxnSp>
        </p:grpSp>
        <p:cxnSp>
          <p:nvCxnSpPr>
            <p:cNvPr id="52" name="Shape 208"/>
            <p:cNvCxnSpPr/>
            <p:nvPr/>
          </p:nvCxnSpPr>
          <p:spPr>
            <a:xfrm>
              <a:off x="4097658" y="2689388"/>
              <a:ext cx="2004943" cy="612143"/>
            </a:xfrm>
            <a:prstGeom prst="straightConnector1">
              <a:avLst/>
            </a:prstGeom>
            <a:noFill/>
            <a:ln w="28575" cap="flat" cmpd="sng">
              <a:solidFill>
                <a:srgbClr val="FF0000"/>
              </a:solidFill>
              <a:prstDash val="solid"/>
              <a:round/>
              <a:headEnd type="none" w="med" len="med"/>
              <a:tailEnd type="stealth" w="lg" len="lg"/>
            </a:ln>
          </p:spPr>
        </p:cxnSp>
      </p:grpSp>
      <p:sp>
        <p:nvSpPr>
          <p:cNvPr id="46" name="Shape 201"/>
          <p:cNvSpPr txBox="1"/>
          <p:nvPr/>
        </p:nvSpPr>
        <p:spPr>
          <a:xfrm>
            <a:off x="3753814" y="1994625"/>
            <a:ext cx="3074432" cy="707886"/>
          </a:xfrm>
          <a:prstGeom prst="rect">
            <a:avLst/>
          </a:prstGeom>
          <a:noFill/>
          <a:ln>
            <a:noFill/>
          </a:ln>
        </p:spPr>
        <p:txBody>
          <a:bodyPr lIns="91425" tIns="45700" rIns="91425" bIns="45700" anchor="t" anchorCtr="0">
            <a:noAutofit/>
          </a:bodyPr>
          <a:lstStyle/>
          <a:p>
            <a:pPr algn="ctr">
              <a:buSzPct val="25000"/>
            </a:pPr>
            <a:r>
              <a:rPr lang="en-US" sz="3600" b="1" dirty="0">
                <a:solidFill>
                  <a:schemeClr val="accent3"/>
                </a:solidFill>
                <a:latin typeface="Century Gothic" panose="020B0502020202020204" pitchFamily="34" charset="0"/>
                <a:ea typeface="Questrial"/>
                <a:cs typeface="Questrial"/>
                <a:sym typeface="Questrial"/>
              </a:rPr>
              <a:t>“Culture”</a:t>
            </a:r>
          </a:p>
        </p:txBody>
      </p:sp>
      <p:cxnSp>
        <p:nvCxnSpPr>
          <p:cNvPr id="47" name="Shape 202"/>
          <p:cNvCxnSpPr/>
          <p:nvPr/>
        </p:nvCxnSpPr>
        <p:spPr>
          <a:xfrm flipV="1">
            <a:off x="5398957" y="1300207"/>
            <a:ext cx="278072" cy="744349"/>
          </a:xfrm>
          <a:prstGeom prst="straightConnector1">
            <a:avLst/>
          </a:prstGeom>
          <a:noFill/>
          <a:ln w="38100" cap="flat" cmpd="sng">
            <a:solidFill>
              <a:schemeClr val="accent3"/>
            </a:solidFill>
            <a:prstDash val="solid"/>
            <a:round/>
            <a:headEnd type="none" w="med" len="med"/>
            <a:tailEnd type="stealth" w="lg" len="lg"/>
          </a:ln>
        </p:spPr>
      </p:cxnSp>
      <p:grpSp>
        <p:nvGrpSpPr>
          <p:cNvPr id="4" name="Group 3">
            <a:extLst>
              <a:ext uri="{FF2B5EF4-FFF2-40B4-BE49-F238E27FC236}">
                <a16:creationId xmlns:a16="http://schemas.microsoft.com/office/drawing/2014/main" id="{E523768E-867E-E749-BCF6-998FC4566425}"/>
              </a:ext>
            </a:extLst>
          </p:cNvPr>
          <p:cNvGrpSpPr/>
          <p:nvPr/>
        </p:nvGrpSpPr>
        <p:grpSpPr>
          <a:xfrm>
            <a:off x="3666402" y="2564384"/>
            <a:ext cx="4152723" cy="2529246"/>
            <a:chOff x="3669501" y="2610459"/>
            <a:chExt cx="4152723" cy="2529246"/>
          </a:xfrm>
        </p:grpSpPr>
        <p:cxnSp>
          <p:nvCxnSpPr>
            <p:cNvPr id="55" name="Shape 202"/>
            <p:cNvCxnSpPr>
              <a:stCxn id="46" idx="2"/>
            </p:cNvCxnSpPr>
            <p:nvPr/>
          </p:nvCxnSpPr>
          <p:spPr>
            <a:xfrm flipH="1">
              <a:off x="3669501" y="2610459"/>
              <a:ext cx="1638008" cy="2529246"/>
            </a:xfrm>
            <a:prstGeom prst="straightConnector1">
              <a:avLst/>
            </a:prstGeom>
            <a:noFill/>
            <a:ln w="38100" cap="flat" cmpd="sng">
              <a:solidFill>
                <a:schemeClr val="accent3"/>
              </a:solidFill>
              <a:prstDash val="solid"/>
              <a:round/>
              <a:headEnd type="none" w="med" len="med"/>
              <a:tailEnd type="stealth" w="lg" len="lg"/>
            </a:ln>
          </p:spPr>
        </p:cxnSp>
        <p:cxnSp>
          <p:nvCxnSpPr>
            <p:cNvPr id="56" name="Shape 202"/>
            <p:cNvCxnSpPr/>
            <p:nvPr/>
          </p:nvCxnSpPr>
          <p:spPr>
            <a:xfrm>
              <a:off x="5314867" y="2632243"/>
              <a:ext cx="661520" cy="362592"/>
            </a:xfrm>
            <a:prstGeom prst="straightConnector1">
              <a:avLst/>
            </a:prstGeom>
            <a:noFill/>
            <a:ln w="38100" cap="flat" cmpd="sng">
              <a:solidFill>
                <a:schemeClr val="accent3"/>
              </a:solidFill>
              <a:prstDash val="solid"/>
              <a:round/>
              <a:headEnd type="none" w="med" len="med"/>
              <a:tailEnd type="stealth" w="lg" len="lg"/>
            </a:ln>
          </p:spPr>
        </p:cxnSp>
        <p:cxnSp>
          <p:nvCxnSpPr>
            <p:cNvPr id="61" name="Shape 202"/>
            <p:cNvCxnSpPr>
              <a:stCxn id="46" idx="2"/>
            </p:cNvCxnSpPr>
            <p:nvPr/>
          </p:nvCxnSpPr>
          <p:spPr>
            <a:xfrm>
              <a:off x="5307509" y="2610459"/>
              <a:ext cx="2514715" cy="386276"/>
            </a:xfrm>
            <a:prstGeom prst="straightConnector1">
              <a:avLst/>
            </a:prstGeom>
            <a:noFill/>
            <a:ln w="38100" cap="flat" cmpd="sng">
              <a:solidFill>
                <a:schemeClr val="accent3"/>
              </a:solidFill>
              <a:prstDash val="solid"/>
              <a:round/>
              <a:headEnd type="none" w="med" len="med"/>
              <a:tailEnd type="stealth" w="lg" len="lg"/>
            </a:ln>
          </p:spPr>
        </p:cxnSp>
        <p:cxnSp>
          <p:nvCxnSpPr>
            <p:cNvPr id="64" name="Shape 202"/>
            <p:cNvCxnSpPr>
              <a:stCxn id="46" idx="2"/>
            </p:cNvCxnSpPr>
            <p:nvPr/>
          </p:nvCxnSpPr>
          <p:spPr>
            <a:xfrm>
              <a:off x="5307509" y="2610459"/>
              <a:ext cx="14716" cy="2488815"/>
            </a:xfrm>
            <a:prstGeom prst="straightConnector1">
              <a:avLst/>
            </a:prstGeom>
            <a:noFill/>
            <a:ln w="38100" cap="flat" cmpd="sng">
              <a:solidFill>
                <a:schemeClr val="accent3"/>
              </a:solidFill>
              <a:prstDash val="solid"/>
              <a:round/>
              <a:headEnd type="none" w="med" len="med"/>
              <a:tailEnd type="stealth" w="lg" len="lg"/>
            </a:ln>
          </p:spPr>
        </p:cxnSp>
        <p:cxnSp>
          <p:nvCxnSpPr>
            <p:cNvPr id="69" name="Shape 202"/>
            <p:cNvCxnSpPr>
              <a:stCxn id="46" idx="2"/>
            </p:cNvCxnSpPr>
            <p:nvPr/>
          </p:nvCxnSpPr>
          <p:spPr>
            <a:xfrm flipH="1">
              <a:off x="4400942" y="2610459"/>
              <a:ext cx="906567" cy="346858"/>
            </a:xfrm>
            <a:prstGeom prst="straightConnector1">
              <a:avLst/>
            </a:prstGeom>
            <a:noFill/>
            <a:ln w="38100" cap="flat" cmpd="sng">
              <a:solidFill>
                <a:schemeClr val="accent3"/>
              </a:solidFill>
              <a:prstDash val="solid"/>
              <a:round/>
              <a:headEnd type="none" w="med" len="med"/>
              <a:tailEnd type="stealth" w="lg" len="lg"/>
            </a:ln>
          </p:spPr>
        </p:cxnSp>
      </p:grpSp>
      <p:sp>
        <p:nvSpPr>
          <p:cNvPr id="57" name="Content Placeholder 4">
            <a:extLst>
              <a:ext uri="{FF2B5EF4-FFF2-40B4-BE49-F238E27FC236}">
                <a16:creationId xmlns:a16="http://schemas.microsoft.com/office/drawing/2014/main" id="{085BB85A-619E-A441-9ABB-686F709F5DC3}"/>
              </a:ext>
            </a:extLst>
          </p:cNvPr>
          <p:cNvSpPr txBox="1">
            <a:spLocks/>
          </p:cNvSpPr>
          <p:nvPr/>
        </p:nvSpPr>
        <p:spPr>
          <a:xfrm>
            <a:off x="-1045293" y="-67422"/>
            <a:ext cx="4026917" cy="655579"/>
          </a:xfrm>
          <a:prstGeom prst="rect">
            <a:avLst/>
          </a:prstGeom>
        </p:spPr>
        <p:txBody>
          <a:bodyPr vert="horz" lIns="91440" tIns="45720" rIns="91440" bIns="45720" rtlCol="0" anchor="ctr">
            <a:normAutofit lnSpcReduction="10000"/>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lgn="ctr">
              <a:buFont typeface="Wingdings" pitchFamily="2" charset="2"/>
              <a:buNone/>
            </a:pPr>
            <a:endParaRPr lang="en-US" dirty="0"/>
          </a:p>
          <a:p>
            <a:pPr marL="0" indent="0" algn="ctr">
              <a:buFont typeface="Wingdings" pitchFamily="2" charset="2"/>
              <a:buNone/>
            </a:pPr>
            <a:r>
              <a:rPr lang="en-US" sz="1600" dirty="0">
                <a:latin typeface="Century Gothic" panose="020B0502020202020204" pitchFamily="34" charset="0"/>
              </a:rPr>
              <a:t>Slide by J. Neff</a:t>
            </a:r>
          </a:p>
          <a:p>
            <a:endParaRPr lang="en-US" sz="1600" dirty="0"/>
          </a:p>
        </p:txBody>
      </p:sp>
      <p:pic>
        <p:nvPicPr>
          <p:cNvPr id="58" name="Picture 57"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5" name="Slide Number Placeholder 4">
            <a:extLst>
              <a:ext uri="{FF2B5EF4-FFF2-40B4-BE49-F238E27FC236}">
                <a16:creationId xmlns:a16="http://schemas.microsoft.com/office/drawing/2014/main" id="{E7DBEBAC-0B24-4B43-A998-20CCABB1A62E}"/>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32</a:t>
            </a:fld>
            <a:endParaRPr lang="en-US">
              <a:solidFill>
                <a:prstClr val="black">
                  <a:lumMod val="65000"/>
                  <a:lumOff val="35000"/>
                </a:prstClr>
              </a:solidFill>
            </a:endParaRPr>
          </a:p>
        </p:txBody>
      </p:sp>
    </p:spTree>
    <p:extLst>
      <p:ext uri="{BB962C8B-B14F-4D97-AF65-F5344CB8AC3E}">
        <p14:creationId xmlns:p14="http://schemas.microsoft.com/office/powerpoint/2010/main" val="281584780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0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0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3" name="Shape 203"/>
          <p:cNvSpPr txBox="1"/>
          <p:nvPr/>
        </p:nvSpPr>
        <p:spPr>
          <a:xfrm>
            <a:off x="12804053" y="4821994"/>
            <a:ext cx="184666" cy="369332"/>
          </a:xfrm>
          <a:prstGeom prst="rect">
            <a:avLst/>
          </a:prstGeom>
          <a:noFill/>
          <a:ln>
            <a:noFill/>
          </a:ln>
        </p:spPr>
        <p:txBody>
          <a:bodyPr lIns="91425" tIns="45700" rIns="91425" bIns="45700" anchor="t" anchorCtr="0">
            <a:noAutofit/>
          </a:bodyPr>
          <a:lstStyle/>
          <a:p>
            <a:endParaRPr>
              <a:solidFill>
                <a:schemeClr val="dk1"/>
              </a:solidFill>
              <a:latin typeface="Century Gothic" panose="020B0502020202020204" pitchFamily="34" charset="0"/>
              <a:ea typeface="Times New Roman"/>
              <a:cs typeface="Times New Roman"/>
              <a:sym typeface="Times New Roman"/>
            </a:endParaRPr>
          </a:p>
        </p:txBody>
      </p:sp>
      <p:grpSp>
        <p:nvGrpSpPr>
          <p:cNvPr id="215" name="Shape 215"/>
          <p:cNvGrpSpPr/>
          <p:nvPr/>
        </p:nvGrpSpPr>
        <p:grpSpPr>
          <a:xfrm>
            <a:off x="4479316" y="633908"/>
            <a:ext cx="3101319" cy="707886"/>
            <a:chOff x="2955315" y="633908"/>
            <a:chExt cx="3101319" cy="707886"/>
          </a:xfrm>
        </p:grpSpPr>
        <p:sp>
          <p:nvSpPr>
            <p:cNvPr id="216" name="Shape 216"/>
            <p:cNvSpPr txBox="1"/>
            <p:nvPr/>
          </p:nvSpPr>
          <p:spPr>
            <a:xfrm>
              <a:off x="3631194" y="633908"/>
              <a:ext cx="2425440"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Begins Drinking More Heavily </a:t>
              </a:r>
            </a:p>
          </p:txBody>
        </p:sp>
        <p:cxnSp>
          <p:nvCxnSpPr>
            <p:cNvPr id="217" name="Shape 217"/>
            <p:cNvCxnSpPr/>
            <p:nvPr/>
          </p:nvCxnSpPr>
          <p:spPr>
            <a:xfrm flipH="1">
              <a:off x="2955315" y="978820"/>
              <a:ext cx="623051" cy="18582"/>
            </a:xfrm>
            <a:prstGeom prst="straightConnector1">
              <a:avLst/>
            </a:prstGeom>
            <a:noFill/>
            <a:ln w="28575" cap="flat" cmpd="sng">
              <a:solidFill>
                <a:schemeClr val="accent1"/>
              </a:solidFill>
              <a:prstDash val="solid"/>
              <a:round/>
              <a:headEnd type="none" w="med" len="med"/>
              <a:tailEnd type="stealth" w="lg" len="lg"/>
            </a:ln>
          </p:spPr>
        </p:cxnSp>
      </p:grpSp>
      <p:grpSp>
        <p:nvGrpSpPr>
          <p:cNvPr id="218" name="Shape 218"/>
          <p:cNvGrpSpPr/>
          <p:nvPr/>
        </p:nvGrpSpPr>
        <p:grpSpPr>
          <a:xfrm>
            <a:off x="6991071" y="2921512"/>
            <a:ext cx="2969176" cy="707886"/>
            <a:chOff x="4973314" y="2885010"/>
            <a:chExt cx="3913964" cy="707886"/>
          </a:xfrm>
        </p:grpSpPr>
        <p:sp>
          <p:nvSpPr>
            <p:cNvPr id="219" name="Shape 219"/>
            <p:cNvSpPr txBox="1"/>
            <p:nvPr/>
          </p:nvSpPr>
          <p:spPr>
            <a:xfrm>
              <a:off x="5792846" y="2885010"/>
              <a:ext cx="3094431"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Can’t Pay Rent, Moves to Street</a:t>
              </a:r>
            </a:p>
          </p:txBody>
        </p:sp>
        <p:cxnSp>
          <p:nvCxnSpPr>
            <p:cNvPr id="220" name="Shape 220"/>
            <p:cNvCxnSpPr/>
            <p:nvPr/>
          </p:nvCxnSpPr>
          <p:spPr>
            <a:xfrm>
              <a:off x="4973314" y="3241224"/>
              <a:ext cx="819532" cy="0"/>
            </a:xfrm>
            <a:prstGeom prst="straightConnector1">
              <a:avLst/>
            </a:prstGeom>
            <a:noFill/>
            <a:ln w="28575" cap="flat" cmpd="sng">
              <a:solidFill>
                <a:schemeClr val="accent1"/>
              </a:solidFill>
              <a:prstDash val="solid"/>
              <a:round/>
              <a:headEnd type="none" w="med" len="med"/>
              <a:tailEnd type="stealth" w="lg" len="lg"/>
            </a:ln>
          </p:spPr>
        </p:cxnSp>
      </p:grpSp>
      <p:grpSp>
        <p:nvGrpSpPr>
          <p:cNvPr id="221" name="Shape 221"/>
          <p:cNvGrpSpPr/>
          <p:nvPr/>
        </p:nvGrpSpPr>
        <p:grpSpPr>
          <a:xfrm>
            <a:off x="4579461" y="2921512"/>
            <a:ext cx="2281635" cy="707886"/>
            <a:chOff x="3055460" y="2885010"/>
            <a:chExt cx="2281635" cy="707886"/>
          </a:xfrm>
        </p:grpSpPr>
        <p:cxnSp>
          <p:nvCxnSpPr>
            <p:cNvPr id="222" name="Shape 222"/>
            <p:cNvCxnSpPr/>
            <p:nvPr/>
          </p:nvCxnSpPr>
          <p:spPr>
            <a:xfrm>
              <a:off x="3055460" y="3235456"/>
              <a:ext cx="474680" cy="2648"/>
            </a:xfrm>
            <a:prstGeom prst="straightConnector1">
              <a:avLst/>
            </a:prstGeom>
            <a:noFill/>
            <a:ln w="28575" cap="flat" cmpd="sng">
              <a:solidFill>
                <a:schemeClr val="accent1"/>
              </a:solidFill>
              <a:prstDash val="solid"/>
              <a:round/>
              <a:headEnd type="none" w="med" len="med"/>
              <a:tailEnd type="stealth" w="lg" len="lg"/>
            </a:ln>
          </p:spPr>
        </p:cxnSp>
        <p:sp>
          <p:nvSpPr>
            <p:cNvPr id="223" name="Shape 223"/>
            <p:cNvSpPr txBox="1"/>
            <p:nvPr/>
          </p:nvSpPr>
          <p:spPr>
            <a:xfrm>
              <a:off x="3542082" y="2885010"/>
              <a:ext cx="1795014"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Injury,</a:t>
              </a:r>
            </a:p>
            <a:p>
              <a:pPr algn="ctr">
                <a:buSzPct val="25000"/>
              </a:pPr>
              <a:r>
                <a:rPr lang="en-US" sz="2000" b="1" dirty="0">
                  <a:solidFill>
                    <a:schemeClr val="dk1"/>
                  </a:solidFill>
                  <a:latin typeface="Century Gothic" panose="020B0502020202020204" pitchFamily="34" charset="0"/>
                  <a:ea typeface="Questrial"/>
                  <a:cs typeface="Questrial"/>
                  <a:sym typeface="Questrial"/>
                </a:rPr>
                <a:t> Can’t Work</a:t>
              </a:r>
            </a:p>
          </p:txBody>
        </p:sp>
      </p:grpSp>
      <p:grpSp>
        <p:nvGrpSpPr>
          <p:cNvPr id="224" name="Shape 224"/>
          <p:cNvGrpSpPr/>
          <p:nvPr/>
        </p:nvGrpSpPr>
        <p:grpSpPr>
          <a:xfrm>
            <a:off x="2322501" y="2921513"/>
            <a:ext cx="2156813" cy="2155496"/>
            <a:chOff x="798500" y="2885010"/>
            <a:chExt cx="2156813" cy="1740005"/>
          </a:xfrm>
        </p:grpSpPr>
        <p:sp>
          <p:nvSpPr>
            <p:cNvPr id="225" name="Shape 225"/>
            <p:cNvSpPr txBox="1"/>
            <p:nvPr/>
          </p:nvSpPr>
          <p:spPr>
            <a:xfrm>
              <a:off x="798500" y="2885010"/>
              <a:ext cx="2156813"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Begins Working as Day Laborer</a:t>
              </a:r>
            </a:p>
          </p:txBody>
        </p:sp>
        <p:cxnSp>
          <p:nvCxnSpPr>
            <p:cNvPr id="226" name="Shape 226"/>
            <p:cNvCxnSpPr/>
            <p:nvPr/>
          </p:nvCxnSpPr>
          <p:spPr>
            <a:xfrm rot="10800000">
              <a:off x="1893301" y="3592898"/>
              <a:ext cx="0" cy="1032117"/>
            </a:xfrm>
            <a:prstGeom prst="straightConnector1">
              <a:avLst/>
            </a:prstGeom>
            <a:noFill/>
            <a:ln w="28575" cap="flat" cmpd="sng">
              <a:solidFill>
                <a:schemeClr val="accent1"/>
              </a:solidFill>
              <a:prstDash val="solid"/>
              <a:round/>
              <a:headEnd type="none" w="med" len="med"/>
              <a:tailEnd type="stealth" w="lg" len="lg"/>
            </a:ln>
          </p:spPr>
        </p:cxnSp>
      </p:grpSp>
      <p:grpSp>
        <p:nvGrpSpPr>
          <p:cNvPr id="227" name="Shape 227"/>
          <p:cNvGrpSpPr/>
          <p:nvPr/>
        </p:nvGrpSpPr>
        <p:grpSpPr>
          <a:xfrm>
            <a:off x="1708148" y="5254102"/>
            <a:ext cx="3115645" cy="400109"/>
            <a:chOff x="201392" y="4803035"/>
            <a:chExt cx="3115645" cy="400109"/>
          </a:xfrm>
        </p:grpSpPr>
        <p:sp>
          <p:nvSpPr>
            <p:cNvPr id="228" name="Shape 228"/>
            <p:cNvSpPr txBox="1"/>
            <p:nvPr/>
          </p:nvSpPr>
          <p:spPr>
            <a:xfrm>
              <a:off x="201392" y="4803035"/>
              <a:ext cx="2868404" cy="400109"/>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Moves to San Francisco</a:t>
              </a:r>
            </a:p>
          </p:txBody>
        </p:sp>
        <p:cxnSp>
          <p:nvCxnSpPr>
            <p:cNvPr id="229" name="Shape 229"/>
            <p:cNvCxnSpPr/>
            <p:nvPr/>
          </p:nvCxnSpPr>
          <p:spPr>
            <a:xfrm rot="10800000">
              <a:off x="2639079" y="5077951"/>
              <a:ext cx="677958" cy="0"/>
            </a:xfrm>
            <a:prstGeom prst="straightConnector1">
              <a:avLst/>
            </a:prstGeom>
            <a:noFill/>
            <a:ln w="28575" cap="flat" cmpd="sng">
              <a:solidFill>
                <a:schemeClr val="accent1"/>
              </a:solidFill>
              <a:prstDash val="solid"/>
              <a:round/>
              <a:headEnd type="none" w="med" len="med"/>
              <a:tailEnd type="stealth" w="lg" len="lg"/>
            </a:ln>
          </p:spPr>
        </p:cxnSp>
      </p:grpSp>
      <p:grpSp>
        <p:nvGrpSpPr>
          <p:cNvPr id="230" name="Shape 230"/>
          <p:cNvGrpSpPr/>
          <p:nvPr/>
        </p:nvGrpSpPr>
        <p:grpSpPr>
          <a:xfrm>
            <a:off x="4884475" y="5158927"/>
            <a:ext cx="3274320" cy="1015663"/>
            <a:chOff x="3770157" y="4716553"/>
            <a:chExt cx="3274320" cy="401941"/>
          </a:xfrm>
        </p:grpSpPr>
        <p:sp>
          <p:nvSpPr>
            <p:cNvPr id="231" name="Shape 231"/>
            <p:cNvSpPr txBox="1"/>
            <p:nvPr/>
          </p:nvSpPr>
          <p:spPr>
            <a:xfrm>
              <a:off x="3770157" y="4716553"/>
              <a:ext cx="2666912" cy="401941"/>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Influx of Cheap US Corn; Can’t Make a Living</a:t>
              </a:r>
            </a:p>
          </p:txBody>
        </p:sp>
        <p:cxnSp>
          <p:nvCxnSpPr>
            <p:cNvPr id="232" name="Shape 232"/>
            <p:cNvCxnSpPr/>
            <p:nvPr/>
          </p:nvCxnSpPr>
          <p:spPr>
            <a:xfrm rot="10800000">
              <a:off x="6437070" y="4851398"/>
              <a:ext cx="607408" cy="0"/>
            </a:xfrm>
            <a:prstGeom prst="straightConnector1">
              <a:avLst/>
            </a:prstGeom>
            <a:noFill/>
            <a:ln w="28575" cap="flat" cmpd="sng">
              <a:solidFill>
                <a:schemeClr val="accent1"/>
              </a:solidFill>
              <a:prstDash val="solid"/>
              <a:round/>
              <a:headEnd type="none" w="med" len="med"/>
              <a:tailEnd type="stealth" w="lg" len="lg"/>
            </a:ln>
          </p:spPr>
        </p:cxnSp>
      </p:grpSp>
      <p:sp>
        <p:nvSpPr>
          <p:cNvPr id="233" name="Shape 233"/>
          <p:cNvSpPr txBox="1"/>
          <p:nvPr/>
        </p:nvSpPr>
        <p:spPr>
          <a:xfrm>
            <a:off x="8020299" y="5191326"/>
            <a:ext cx="2401337"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4</a:t>
            </a:r>
            <a:r>
              <a:rPr lang="en-US" sz="2000" b="1" baseline="30000" dirty="0">
                <a:solidFill>
                  <a:schemeClr val="dk1"/>
                </a:solidFill>
                <a:latin typeface="Century Gothic" panose="020B0502020202020204" pitchFamily="34" charset="0"/>
                <a:ea typeface="Questrial"/>
                <a:cs typeface="Questrial"/>
                <a:sym typeface="Questrial"/>
              </a:rPr>
              <a:t>th</a:t>
            </a:r>
            <a:r>
              <a:rPr lang="en-US" sz="2000" b="1" dirty="0">
                <a:solidFill>
                  <a:schemeClr val="dk1"/>
                </a:solidFill>
                <a:latin typeface="Century Gothic" panose="020B0502020202020204" pitchFamily="34" charset="0"/>
                <a:ea typeface="Questrial"/>
                <a:cs typeface="Questrial"/>
                <a:sym typeface="Questrial"/>
              </a:rPr>
              <a:t> Generation Corn Farmer in Oaxaca</a:t>
            </a:r>
          </a:p>
        </p:txBody>
      </p:sp>
      <p:sp>
        <p:nvSpPr>
          <p:cNvPr id="234" name="Shape 234"/>
          <p:cNvSpPr txBox="1"/>
          <p:nvPr/>
        </p:nvSpPr>
        <p:spPr>
          <a:xfrm>
            <a:off x="1725393" y="470989"/>
            <a:ext cx="2911805" cy="1015662"/>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In Emergency Department After Found on the Street</a:t>
            </a:r>
          </a:p>
        </p:txBody>
      </p:sp>
      <p:grpSp>
        <p:nvGrpSpPr>
          <p:cNvPr id="235" name="Shape 235"/>
          <p:cNvGrpSpPr/>
          <p:nvPr/>
        </p:nvGrpSpPr>
        <p:grpSpPr>
          <a:xfrm>
            <a:off x="7360803" y="778767"/>
            <a:ext cx="2664212" cy="1989241"/>
            <a:chOff x="5836803" y="778766"/>
            <a:chExt cx="2664212" cy="1989241"/>
          </a:xfrm>
        </p:grpSpPr>
        <p:cxnSp>
          <p:nvCxnSpPr>
            <p:cNvPr id="236" name="Shape 236"/>
            <p:cNvCxnSpPr/>
            <p:nvPr/>
          </p:nvCxnSpPr>
          <p:spPr>
            <a:xfrm rot="10800000">
              <a:off x="5836803" y="997403"/>
              <a:ext cx="439663" cy="0"/>
            </a:xfrm>
            <a:prstGeom prst="straightConnector1">
              <a:avLst/>
            </a:prstGeom>
            <a:noFill/>
            <a:ln w="28575" cap="flat" cmpd="sng">
              <a:solidFill>
                <a:schemeClr val="accent1"/>
              </a:solidFill>
              <a:prstDash val="solid"/>
              <a:round/>
              <a:headEnd type="none" w="med" len="med"/>
              <a:tailEnd type="stealth" w="lg" len="lg"/>
            </a:ln>
          </p:spPr>
        </p:cxnSp>
        <p:grpSp>
          <p:nvGrpSpPr>
            <p:cNvPr id="237" name="Shape 237"/>
            <p:cNvGrpSpPr/>
            <p:nvPr/>
          </p:nvGrpSpPr>
          <p:grpSpPr>
            <a:xfrm>
              <a:off x="6250353" y="778766"/>
              <a:ext cx="2250661" cy="1989241"/>
              <a:chOff x="6250353" y="1367712"/>
              <a:chExt cx="2250661" cy="1989241"/>
            </a:xfrm>
          </p:grpSpPr>
          <p:cxnSp>
            <p:nvCxnSpPr>
              <p:cNvPr id="238" name="Shape 238"/>
              <p:cNvCxnSpPr/>
              <p:nvPr/>
            </p:nvCxnSpPr>
            <p:spPr>
              <a:xfrm rot="10800000">
                <a:off x="7375685" y="1930740"/>
                <a:ext cx="0" cy="1426212"/>
              </a:xfrm>
              <a:prstGeom prst="straightConnector1">
                <a:avLst/>
              </a:prstGeom>
              <a:noFill/>
              <a:ln w="28575" cap="flat" cmpd="sng">
                <a:solidFill>
                  <a:schemeClr val="accent1"/>
                </a:solidFill>
                <a:prstDash val="solid"/>
                <a:round/>
                <a:headEnd type="none" w="med" len="med"/>
                <a:tailEnd type="stealth" w="lg" len="lg"/>
              </a:ln>
            </p:spPr>
          </p:cxnSp>
          <p:sp>
            <p:nvSpPr>
              <p:cNvPr id="239" name="Shape 239"/>
              <p:cNvSpPr txBox="1"/>
              <p:nvPr/>
            </p:nvSpPr>
            <p:spPr>
              <a:xfrm>
                <a:off x="6250353" y="1367712"/>
                <a:ext cx="2250661" cy="400109"/>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Gets Assaulted</a:t>
                </a:r>
              </a:p>
            </p:txBody>
          </p:sp>
        </p:grpSp>
      </p:grpSp>
      <p:grpSp>
        <p:nvGrpSpPr>
          <p:cNvPr id="29" name="Group 28"/>
          <p:cNvGrpSpPr/>
          <p:nvPr/>
        </p:nvGrpSpPr>
        <p:grpSpPr>
          <a:xfrm>
            <a:off x="2055415" y="1300208"/>
            <a:ext cx="6731096" cy="1321350"/>
            <a:chOff x="2055415" y="1300208"/>
            <a:chExt cx="6731096" cy="1321350"/>
          </a:xfrm>
        </p:grpSpPr>
        <p:sp>
          <p:nvSpPr>
            <p:cNvPr id="46" name="Shape 201"/>
            <p:cNvSpPr txBox="1"/>
            <p:nvPr/>
          </p:nvSpPr>
          <p:spPr>
            <a:xfrm>
              <a:off x="2055415" y="1913672"/>
              <a:ext cx="6731096" cy="707886"/>
            </a:xfrm>
            <a:prstGeom prst="rect">
              <a:avLst/>
            </a:prstGeom>
            <a:noFill/>
            <a:ln>
              <a:noFill/>
            </a:ln>
          </p:spPr>
          <p:txBody>
            <a:bodyPr lIns="91425" tIns="45700" rIns="91425" bIns="45700" anchor="t" anchorCtr="0">
              <a:noAutofit/>
            </a:bodyPr>
            <a:lstStyle/>
            <a:p>
              <a:pPr algn="ctr">
                <a:buSzPct val="25000"/>
              </a:pPr>
              <a:r>
                <a:rPr lang="en-US" sz="3600" b="1" dirty="0">
                  <a:solidFill>
                    <a:schemeClr val="accent4"/>
                  </a:solidFill>
                  <a:latin typeface="Century Gothic" panose="020B0502020202020204" pitchFamily="34" charset="0"/>
                  <a:ea typeface="Questrial"/>
                  <a:cs typeface="Questrial"/>
                  <a:sym typeface="Questrial"/>
                </a:rPr>
                <a:t>Individual Behavior/Choices </a:t>
              </a:r>
            </a:p>
          </p:txBody>
        </p:sp>
        <p:cxnSp>
          <p:nvCxnSpPr>
            <p:cNvPr id="47" name="Shape 202"/>
            <p:cNvCxnSpPr/>
            <p:nvPr/>
          </p:nvCxnSpPr>
          <p:spPr>
            <a:xfrm flipV="1">
              <a:off x="5246060" y="1300208"/>
              <a:ext cx="423975" cy="675193"/>
            </a:xfrm>
            <a:prstGeom prst="straightConnector1">
              <a:avLst/>
            </a:prstGeom>
            <a:noFill/>
            <a:ln w="76200" cap="flat" cmpd="sng">
              <a:solidFill>
                <a:schemeClr val="accent4"/>
              </a:solidFill>
              <a:prstDash val="solid"/>
              <a:round/>
              <a:headEnd type="none" w="med" len="med"/>
              <a:tailEnd type="stealth" w="lg" len="lg"/>
            </a:ln>
          </p:spPr>
        </p:cxnSp>
      </p:grpSp>
      <p:grpSp>
        <p:nvGrpSpPr>
          <p:cNvPr id="28" name="Group 27"/>
          <p:cNvGrpSpPr/>
          <p:nvPr/>
        </p:nvGrpSpPr>
        <p:grpSpPr>
          <a:xfrm>
            <a:off x="3721112" y="1198839"/>
            <a:ext cx="4459456" cy="4074470"/>
            <a:chOff x="3721112" y="1198839"/>
            <a:chExt cx="4459456" cy="4074470"/>
          </a:xfrm>
        </p:grpSpPr>
        <p:grpSp>
          <p:nvGrpSpPr>
            <p:cNvPr id="18" name="Group 17"/>
            <p:cNvGrpSpPr/>
            <p:nvPr/>
          </p:nvGrpSpPr>
          <p:grpSpPr>
            <a:xfrm>
              <a:off x="3721112" y="2561086"/>
              <a:ext cx="4053241" cy="2712223"/>
              <a:chOff x="3806332" y="2547543"/>
              <a:chExt cx="4053241" cy="2712223"/>
            </a:xfrm>
          </p:grpSpPr>
          <p:cxnSp>
            <p:nvCxnSpPr>
              <p:cNvPr id="55" name="Shape 202"/>
              <p:cNvCxnSpPr/>
              <p:nvPr/>
            </p:nvCxnSpPr>
            <p:spPr>
              <a:xfrm flipH="1">
                <a:off x="3806332" y="2547543"/>
                <a:ext cx="1449750" cy="2712223"/>
              </a:xfrm>
              <a:prstGeom prst="straightConnector1">
                <a:avLst/>
              </a:prstGeom>
              <a:noFill/>
              <a:ln w="38100" cap="flat" cmpd="sng">
                <a:solidFill>
                  <a:schemeClr val="accent4"/>
                </a:solidFill>
                <a:prstDash val="solid"/>
                <a:round/>
                <a:headEnd type="none" w="med" len="med"/>
                <a:tailEnd type="stealth" w="lg" len="lg"/>
              </a:ln>
            </p:spPr>
          </p:cxnSp>
          <p:cxnSp>
            <p:nvCxnSpPr>
              <p:cNvPr id="56" name="Shape 202"/>
              <p:cNvCxnSpPr/>
              <p:nvPr/>
            </p:nvCxnSpPr>
            <p:spPr>
              <a:xfrm>
                <a:off x="5246341" y="2564875"/>
                <a:ext cx="661520" cy="362592"/>
              </a:xfrm>
              <a:prstGeom prst="straightConnector1">
                <a:avLst/>
              </a:prstGeom>
              <a:noFill/>
              <a:ln w="38100" cap="flat" cmpd="sng">
                <a:solidFill>
                  <a:schemeClr val="accent4"/>
                </a:solidFill>
                <a:prstDash val="solid"/>
                <a:round/>
                <a:headEnd type="none" w="med" len="med"/>
                <a:tailEnd type="stealth" w="lg" len="lg"/>
              </a:ln>
            </p:spPr>
          </p:cxnSp>
          <p:cxnSp>
            <p:nvCxnSpPr>
              <p:cNvPr id="61" name="Shape 202"/>
              <p:cNvCxnSpPr/>
              <p:nvPr/>
            </p:nvCxnSpPr>
            <p:spPr>
              <a:xfrm>
                <a:off x="5256082" y="2547543"/>
                <a:ext cx="2603491" cy="523344"/>
              </a:xfrm>
              <a:prstGeom prst="straightConnector1">
                <a:avLst/>
              </a:prstGeom>
              <a:noFill/>
              <a:ln w="38100" cap="flat" cmpd="sng">
                <a:solidFill>
                  <a:schemeClr val="accent4"/>
                </a:solidFill>
                <a:prstDash val="solid"/>
                <a:round/>
                <a:headEnd type="none" w="med" len="med"/>
                <a:tailEnd type="stealth" w="lg" len="lg"/>
              </a:ln>
            </p:spPr>
          </p:cxnSp>
          <p:cxnSp>
            <p:nvCxnSpPr>
              <p:cNvPr id="64" name="Shape 202"/>
              <p:cNvCxnSpPr/>
              <p:nvPr/>
            </p:nvCxnSpPr>
            <p:spPr>
              <a:xfrm>
                <a:off x="5256082" y="2547543"/>
                <a:ext cx="150397" cy="2597841"/>
              </a:xfrm>
              <a:prstGeom prst="straightConnector1">
                <a:avLst/>
              </a:prstGeom>
              <a:noFill/>
              <a:ln w="38100" cap="flat" cmpd="sng">
                <a:solidFill>
                  <a:schemeClr val="accent4"/>
                </a:solidFill>
                <a:prstDash val="solid"/>
                <a:round/>
                <a:headEnd type="none" w="med" len="med"/>
                <a:tailEnd type="stealth" w="lg" len="lg"/>
              </a:ln>
            </p:spPr>
          </p:cxnSp>
          <p:cxnSp>
            <p:nvCxnSpPr>
              <p:cNvPr id="69" name="Shape 202"/>
              <p:cNvCxnSpPr/>
              <p:nvPr/>
            </p:nvCxnSpPr>
            <p:spPr>
              <a:xfrm flipH="1">
                <a:off x="4341534" y="2547543"/>
                <a:ext cx="914548" cy="379924"/>
              </a:xfrm>
              <a:prstGeom prst="straightConnector1">
                <a:avLst/>
              </a:prstGeom>
              <a:noFill/>
              <a:ln w="38100" cap="flat" cmpd="sng">
                <a:solidFill>
                  <a:schemeClr val="accent4"/>
                </a:solidFill>
                <a:prstDash val="solid"/>
                <a:round/>
                <a:headEnd type="none" w="med" len="med"/>
                <a:tailEnd type="stealth" w="lg" len="lg"/>
              </a:ln>
            </p:spPr>
          </p:cxnSp>
        </p:grpSp>
        <p:cxnSp>
          <p:nvCxnSpPr>
            <p:cNvPr id="73" name="Shape 202"/>
            <p:cNvCxnSpPr/>
            <p:nvPr/>
          </p:nvCxnSpPr>
          <p:spPr>
            <a:xfrm flipV="1">
              <a:off x="5267832" y="1198839"/>
              <a:ext cx="2912736" cy="780166"/>
            </a:xfrm>
            <a:prstGeom prst="straightConnector1">
              <a:avLst/>
            </a:prstGeom>
            <a:noFill/>
            <a:ln w="38100" cap="flat" cmpd="sng">
              <a:solidFill>
                <a:schemeClr val="accent4"/>
              </a:solidFill>
              <a:prstDash val="solid"/>
              <a:round/>
              <a:headEnd type="none" w="med" len="med"/>
              <a:tailEnd type="stealth" w="lg" len="lg"/>
            </a:ln>
          </p:spPr>
        </p:cxnSp>
      </p:grpSp>
      <p:sp>
        <p:nvSpPr>
          <p:cNvPr id="39" name="Content Placeholder 4">
            <a:extLst>
              <a:ext uri="{FF2B5EF4-FFF2-40B4-BE49-F238E27FC236}">
                <a16:creationId xmlns:a16="http://schemas.microsoft.com/office/drawing/2014/main" id="{A79093CE-A618-B745-BE7D-D8D6E45D12C9}"/>
              </a:ext>
            </a:extLst>
          </p:cNvPr>
          <p:cNvSpPr txBox="1">
            <a:spLocks/>
          </p:cNvSpPr>
          <p:nvPr/>
        </p:nvSpPr>
        <p:spPr>
          <a:xfrm>
            <a:off x="-1045293" y="-67422"/>
            <a:ext cx="4026917" cy="655579"/>
          </a:xfrm>
          <a:prstGeom prst="rect">
            <a:avLst/>
          </a:prstGeom>
        </p:spPr>
        <p:txBody>
          <a:bodyPr vert="horz" lIns="91440" tIns="45720" rIns="91440" bIns="45720" rtlCol="0" anchor="ctr">
            <a:normAutofit lnSpcReduction="10000"/>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lgn="ctr">
              <a:buFont typeface="Wingdings" pitchFamily="2" charset="2"/>
              <a:buNone/>
            </a:pPr>
            <a:endParaRPr lang="en-US" dirty="0"/>
          </a:p>
          <a:p>
            <a:pPr marL="0" indent="0" algn="ctr">
              <a:buFont typeface="Wingdings" pitchFamily="2" charset="2"/>
              <a:buNone/>
            </a:pPr>
            <a:r>
              <a:rPr lang="en-US" sz="1600" dirty="0">
                <a:latin typeface="Century Gothic" panose="020B0502020202020204" pitchFamily="34" charset="0"/>
              </a:rPr>
              <a:t>Slide by J. Neff</a:t>
            </a:r>
          </a:p>
          <a:p>
            <a:endParaRPr lang="en-US" sz="1600" dirty="0"/>
          </a:p>
        </p:txBody>
      </p:sp>
      <p:pic>
        <p:nvPicPr>
          <p:cNvPr id="43" name="Picture 42"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77280"/>
            <a:ext cx="1395927" cy="721970"/>
          </a:xfrm>
          <a:prstGeom prst="rect">
            <a:avLst/>
          </a:prstGeom>
        </p:spPr>
      </p:pic>
      <p:sp>
        <p:nvSpPr>
          <p:cNvPr id="2" name="Slide Number Placeholder 1">
            <a:extLst>
              <a:ext uri="{FF2B5EF4-FFF2-40B4-BE49-F238E27FC236}">
                <a16:creationId xmlns:a16="http://schemas.microsoft.com/office/drawing/2014/main" id="{5E8A6AEA-5058-4246-A9D6-B4C8883A3158}"/>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33</a:t>
            </a:fld>
            <a:endParaRPr lang="en-US">
              <a:solidFill>
                <a:prstClr val="black">
                  <a:lumMod val="65000"/>
                  <a:lumOff val="35000"/>
                </a:prstClr>
              </a:solidFill>
            </a:endParaRPr>
          </a:p>
        </p:txBody>
      </p:sp>
    </p:spTree>
    <p:extLst>
      <p:ext uri="{BB962C8B-B14F-4D97-AF65-F5344CB8AC3E}">
        <p14:creationId xmlns:p14="http://schemas.microsoft.com/office/powerpoint/2010/main" val="42769125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3" name="Shape 203"/>
          <p:cNvSpPr txBox="1"/>
          <p:nvPr/>
        </p:nvSpPr>
        <p:spPr>
          <a:xfrm>
            <a:off x="12804053" y="4821994"/>
            <a:ext cx="184666" cy="369332"/>
          </a:xfrm>
          <a:prstGeom prst="rect">
            <a:avLst/>
          </a:prstGeom>
          <a:noFill/>
          <a:ln>
            <a:noFill/>
          </a:ln>
        </p:spPr>
        <p:txBody>
          <a:bodyPr lIns="91425" tIns="45700" rIns="91425" bIns="45700" anchor="t" anchorCtr="0">
            <a:noAutofit/>
          </a:bodyPr>
          <a:lstStyle/>
          <a:p>
            <a:endParaRPr>
              <a:solidFill>
                <a:schemeClr val="dk1"/>
              </a:solidFill>
              <a:latin typeface="Century Gothic" panose="020B0502020202020204" pitchFamily="34" charset="0"/>
              <a:ea typeface="Times New Roman"/>
              <a:cs typeface="Times New Roman"/>
              <a:sym typeface="Times New Roman"/>
            </a:endParaRPr>
          </a:p>
        </p:txBody>
      </p:sp>
      <p:grpSp>
        <p:nvGrpSpPr>
          <p:cNvPr id="215" name="Shape 215"/>
          <p:cNvGrpSpPr/>
          <p:nvPr/>
        </p:nvGrpSpPr>
        <p:grpSpPr>
          <a:xfrm>
            <a:off x="4479316" y="633908"/>
            <a:ext cx="3101319" cy="707886"/>
            <a:chOff x="2955315" y="633908"/>
            <a:chExt cx="3101319" cy="707886"/>
          </a:xfrm>
        </p:grpSpPr>
        <p:sp>
          <p:nvSpPr>
            <p:cNvPr id="216" name="Shape 216"/>
            <p:cNvSpPr txBox="1"/>
            <p:nvPr/>
          </p:nvSpPr>
          <p:spPr>
            <a:xfrm>
              <a:off x="3631194" y="633908"/>
              <a:ext cx="2425440"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Begins Drinking More Heavily </a:t>
              </a:r>
            </a:p>
          </p:txBody>
        </p:sp>
        <p:cxnSp>
          <p:nvCxnSpPr>
            <p:cNvPr id="217" name="Shape 217"/>
            <p:cNvCxnSpPr/>
            <p:nvPr/>
          </p:nvCxnSpPr>
          <p:spPr>
            <a:xfrm flipH="1">
              <a:off x="2955315" y="978820"/>
              <a:ext cx="623051" cy="18582"/>
            </a:xfrm>
            <a:prstGeom prst="straightConnector1">
              <a:avLst/>
            </a:prstGeom>
            <a:noFill/>
            <a:ln w="28575" cap="flat" cmpd="sng">
              <a:solidFill>
                <a:schemeClr val="accent1"/>
              </a:solidFill>
              <a:prstDash val="solid"/>
              <a:round/>
              <a:headEnd type="none" w="med" len="med"/>
              <a:tailEnd type="stealth" w="lg" len="lg"/>
            </a:ln>
          </p:spPr>
        </p:cxnSp>
      </p:grpSp>
      <p:grpSp>
        <p:nvGrpSpPr>
          <p:cNvPr id="218" name="Shape 218"/>
          <p:cNvGrpSpPr/>
          <p:nvPr/>
        </p:nvGrpSpPr>
        <p:grpSpPr>
          <a:xfrm>
            <a:off x="6991071" y="2921512"/>
            <a:ext cx="2969176" cy="707886"/>
            <a:chOff x="4973314" y="2885010"/>
            <a:chExt cx="3913964" cy="707886"/>
          </a:xfrm>
        </p:grpSpPr>
        <p:sp>
          <p:nvSpPr>
            <p:cNvPr id="219" name="Shape 219"/>
            <p:cNvSpPr txBox="1"/>
            <p:nvPr/>
          </p:nvSpPr>
          <p:spPr>
            <a:xfrm>
              <a:off x="5792846" y="2885010"/>
              <a:ext cx="3094431"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Can’t Pay Rent, Moves to Street</a:t>
              </a:r>
            </a:p>
          </p:txBody>
        </p:sp>
        <p:cxnSp>
          <p:nvCxnSpPr>
            <p:cNvPr id="220" name="Shape 220"/>
            <p:cNvCxnSpPr/>
            <p:nvPr/>
          </p:nvCxnSpPr>
          <p:spPr>
            <a:xfrm>
              <a:off x="4973314" y="3241224"/>
              <a:ext cx="819532" cy="0"/>
            </a:xfrm>
            <a:prstGeom prst="straightConnector1">
              <a:avLst/>
            </a:prstGeom>
            <a:noFill/>
            <a:ln w="28575" cap="flat" cmpd="sng">
              <a:solidFill>
                <a:schemeClr val="accent1"/>
              </a:solidFill>
              <a:prstDash val="solid"/>
              <a:round/>
              <a:headEnd type="none" w="med" len="med"/>
              <a:tailEnd type="stealth" w="lg" len="lg"/>
            </a:ln>
          </p:spPr>
        </p:cxnSp>
      </p:grpSp>
      <p:grpSp>
        <p:nvGrpSpPr>
          <p:cNvPr id="221" name="Shape 221"/>
          <p:cNvGrpSpPr/>
          <p:nvPr/>
        </p:nvGrpSpPr>
        <p:grpSpPr>
          <a:xfrm>
            <a:off x="4579461" y="2921512"/>
            <a:ext cx="2281635" cy="707886"/>
            <a:chOff x="3055460" y="2885010"/>
            <a:chExt cx="2281635" cy="707886"/>
          </a:xfrm>
        </p:grpSpPr>
        <p:cxnSp>
          <p:nvCxnSpPr>
            <p:cNvPr id="222" name="Shape 222"/>
            <p:cNvCxnSpPr/>
            <p:nvPr/>
          </p:nvCxnSpPr>
          <p:spPr>
            <a:xfrm>
              <a:off x="3055460" y="3235456"/>
              <a:ext cx="474680" cy="2648"/>
            </a:xfrm>
            <a:prstGeom prst="straightConnector1">
              <a:avLst/>
            </a:prstGeom>
            <a:noFill/>
            <a:ln w="28575" cap="flat" cmpd="sng">
              <a:solidFill>
                <a:schemeClr val="accent1"/>
              </a:solidFill>
              <a:prstDash val="solid"/>
              <a:round/>
              <a:headEnd type="none" w="med" len="med"/>
              <a:tailEnd type="stealth" w="lg" len="lg"/>
            </a:ln>
          </p:spPr>
        </p:cxnSp>
        <p:sp>
          <p:nvSpPr>
            <p:cNvPr id="223" name="Shape 223"/>
            <p:cNvSpPr txBox="1"/>
            <p:nvPr/>
          </p:nvSpPr>
          <p:spPr>
            <a:xfrm>
              <a:off x="3542082" y="2885010"/>
              <a:ext cx="1795014"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Injury,</a:t>
              </a:r>
            </a:p>
            <a:p>
              <a:pPr algn="ctr">
                <a:buSzPct val="25000"/>
              </a:pPr>
              <a:r>
                <a:rPr lang="en-US" sz="2000" b="1" dirty="0">
                  <a:solidFill>
                    <a:schemeClr val="dk1"/>
                  </a:solidFill>
                  <a:latin typeface="Century Gothic" panose="020B0502020202020204" pitchFamily="34" charset="0"/>
                  <a:ea typeface="Questrial"/>
                  <a:cs typeface="Questrial"/>
                  <a:sym typeface="Questrial"/>
                </a:rPr>
                <a:t> Can’t Work</a:t>
              </a:r>
            </a:p>
          </p:txBody>
        </p:sp>
      </p:grpSp>
      <p:grpSp>
        <p:nvGrpSpPr>
          <p:cNvPr id="224" name="Shape 224"/>
          <p:cNvGrpSpPr/>
          <p:nvPr/>
        </p:nvGrpSpPr>
        <p:grpSpPr>
          <a:xfrm>
            <a:off x="2322501" y="2921513"/>
            <a:ext cx="2156813" cy="2155496"/>
            <a:chOff x="798500" y="2885010"/>
            <a:chExt cx="2156813" cy="1740005"/>
          </a:xfrm>
        </p:grpSpPr>
        <p:sp>
          <p:nvSpPr>
            <p:cNvPr id="225" name="Shape 225"/>
            <p:cNvSpPr txBox="1"/>
            <p:nvPr/>
          </p:nvSpPr>
          <p:spPr>
            <a:xfrm>
              <a:off x="798500" y="2885010"/>
              <a:ext cx="2156813"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Begins Working as Day Laborer</a:t>
              </a:r>
            </a:p>
          </p:txBody>
        </p:sp>
        <p:cxnSp>
          <p:nvCxnSpPr>
            <p:cNvPr id="226" name="Shape 226"/>
            <p:cNvCxnSpPr/>
            <p:nvPr/>
          </p:nvCxnSpPr>
          <p:spPr>
            <a:xfrm rot="10800000">
              <a:off x="1893301" y="3592898"/>
              <a:ext cx="0" cy="1032117"/>
            </a:xfrm>
            <a:prstGeom prst="straightConnector1">
              <a:avLst/>
            </a:prstGeom>
            <a:noFill/>
            <a:ln w="28575" cap="flat" cmpd="sng">
              <a:solidFill>
                <a:schemeClr val="accent1"/>
              </a:solidFill>
              <a:prstDash val="solid"/>
              <a:round/>
              <a:headEnd type="none" w="med" len="med"/>
              <a:tailEnd type="stealth" w="lg" len="lg"/>
            </a:ln>
          </p:spPr>
        </p:cxnSp>
      </p:grpSp>
      <p:grpSp>
        <p:nvGrpSpPr>
          <p:cNvPr id="227" name="Shape 227"/>
          <p:cNvGrpSpPr/>
          <p:nvPr/>
        </p:nvGrpSpPr>
        <p:grpSpPr>
          <a:xfrm>
            <a:off x="1708148" y="5254102"/>
            <a:ext cx="3115645" cy="400109"/>
            <a:chOff x="201392" y="4803035"/>
            <a:chExt cx="3115645" cy="400109"/>
          </a:xfrm>
        </p:grpSpPr>
        <p:sp>
          <p:nvSpPr>
            <p:cNvPr id="228" name="Shape 228"/>
            <p:cNvSpPr txBox="1"/>
            <p:nvPr/>
          </p:nvSpPr>
          <p:spPr>
            <a:xfrm>
              <a:off x="201392" y="4803035"/>
              <a:ext cx="2868404" cy="400109"/>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Moves to San Francisco</a:t>
              </a:r>
            </a:p>
          </p:txBody>
        </p:sp>
        <p:cxnSp>
          <p:nvCxnSpPr>
            <p:cNvPr id="229" name="Shape 229"/>
            <p:cNvCxnSpPr/>
            <p:nvPr/>
          </p:nvCxnSpPr>
          <p:spPr>
            <a:xfrm rot="10800000">
              <a:off x="2639079" y="5077951"/>
              <a:ext cx="677958" cy="0"/>
            </a:xfrm>
            <a:prstGeom prst="straightConnector1">
              <a:avLst/>
            </a:prstGeom>
            <a:noFill/>
            <a:ln w="28575" cap="flat" cmpd="sng">
              <a:solidFill>
                <a:schemeClr val="accent1"/>
              </a:solidFill>
              <a:prstDash val="solid"/>
              <a:round/>
              <a:headEnd type="none" w="med" len="med"/>
              <a:tailEnd type="stealth" w="lg" len="lg"/>
            </a:ln>
          </p:spPr>
        </p:cxnSp>
      </p:grpSp>
      <p:grpSp>
        <p:nvGrpSpPr>
          <p:cNvPr id="230" name="Shape 230"/>
          <p:cNvGrpSpPr/>
          <p:nvPr/>
        </p:nvGrpSpPr>
        <p:grpSpPr>
          <a:xfrm>
            <a:off x="4884475" y="5158927"/>
            <a:ext cx="3274320" cy="1015663"/>
            <a:chOff x="3770157" y="4716553"/>
            <a:chExt cx="3274320" cy="401941"/>
          </a:xfrm>
        </p:grpSpPr>
        <p:sp>
          <p:nvSpPr>
            <p:cNvPr id="231" name="Shape 231"/>
            <p:cNvSpPr txBox="1"/>
            <p:nvPr/>
          </p:nvSpPr>
          <p:spPr>
            <a:xfrm>
              <a:off x="3770157" y="4716553"/>
              <a:ext cx="2666912" cy="401941"/>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Influx of Cheap US Corn; Can’t Make a Living</a:t>
              </a:r>
            </a:p>
          </p:txBody>
        </p:sp>
        <p:cxnSp>
          <p:nvCxnSpPr>
            <p:cNvPr id="232" name="Shape 232"/>
            <p:cNvCxnSpPr/>
            <p:nvPr/>
          </p:nvCxnSpPr>
          <p:spPr>
            <a:xfrm rot="10800000">
              <a:off x="6437070" y="4851398"/>
              <a:ext cx="607408" cy="0"/>
            </a:xfrm>
            <a:prstGeom prst="straightConnector1">
              <a:avLst/>
            </a:prstGeom>
            <a:noFill/>
            <a:ln w="28575" cap="flat" cmpd="sng">
              <a:solidFill>
                <a:schemeClr val="accent1"/>
              </a:solidFill>
              <a:prstDash val="solid"/>
              <a:round/>
              <a:headEnd type="none" w="med" len="med"/>
              <a:tailEnd type="stealth" w="lg" len="lg"/>
            </a:ln>
          </p:spPr>
        </p:cxnSp>
      </p:grpSp>
      <p:sp>
        <p:nvSpPr>
          <p:cNvPr id="233" name="Shape 233"/>
          <p:cNvSpPr txBox="1"/>
          <p:nvPr/>
        </p:nvSpPr>
        <p:spPr>
          <a:xfrm>
            <a:off x="8020299" y="5191326"/>
            <a:ext cx="2401337"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4</a:t>
            </a:r>
            <a:r>
              <a:rPr lang="en-US" sz="2000" b="1" baseline="30000" dirty="0">
                <a:solidFill>
                  <a:schemeClr val="dk1"/>
                </a:solidFill>
                <a:latin typeface="Century Gothic" panose="020B0502020202020204" pitchFamily="34" charset="0"/>
                <a:ea typeface="Questrial"/>
                <a:cs typeface="Questrial"/>
                <a:sym typeface="Questrial"/>
              </a:rPr>
              <a:t>th</a:t>
            </a:r>
            <a:r>
              <a:rPr lang="en-US" sz="2000" b="1" dirty="0">
                <a:solidFill>
                  <a:schemeClr val="dk1"/>
                </a:solidFill>
                <a:latin typeface="Century Gothic" panose="020B0502020202020204" pitchFamily="34" charset="0"/>
                <a:ea typeface="Questrial"/>
                <a:cs typeface="Questrial"/>
                <a:sym typeface="Questrial"/>
              </a:rPr>
              <a:t> Generation Corn Farmer in Oaxaca</a:t>
            </a:r>
          </a:p>
        </p:txBody>
      </p:sp>
      <p:sp>
        <p:nvSpPr>
          <p:cNvPr id="234" name="Shape 234"/>
          <p:cNvSpPr txBox="1"/>
          <p:nvPr/>
        </p:nvSpPr>
        <p:spPr>
          <a:xfrm>
            <a:off x="1725393" y="470989"/>
            <a:ext cx="2911805" cy="1015662"/>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In Emergency Department After Found on the Street</a:t>
            </a:r>
          </a:p>
        </p:txBody>
      </p:sp>
      <p:grpSp>
        <p:nvGrpSpPr>
          <p:cNvPr id="235" name="Shape 235"/>
          <p:cNvGrpSpPr/>
          <p:nvPr/>
        </p:nvGrpSpPr>
        <p:grpSpPr>
          <a:xfrm>
            <a:off x="7360803" y="778767"/>
            <a:ext cx="2664212" cy="1989241"/>
            <a:chOff x="5836803" y="778766"/>
            <a:chExt cx="2664212" cy="1989241"/>
          </a:xfrm>
        </p:grpSpPr>
        <p:cxnSp>
          <p:nvCxnSpPr>
            <p:cNvPr id="236" name="Shape 236"/>
            <p:cNvCxnSpPr/>
            <p:nvPr/>
          </p:nvCxnSpPr>
          <p:spPr>
            <a:xfrm rot="10800000">
              <a:off x="5836803" y="997403"/>
              <a:ext cx="439663" cy="0"/>
            </a:xfrm>
            <a:prstGeom prst="straightConnector1">
              <a:avLst/>
            </a:prstGeom>
            <a:noFill/>
            <a:ln w="28575" cap="flat" cmpd="sng">
              <a:solidFill>
                <a:schemeClr val="accent1"/>
              </a:solidFill>
              <a:prstDash val="solid"/>
              <a:round/>
              <a:headEnd type="none" w="med" len="med"/>
              <a:tailEnd type="stealth" w="lg" len="lg"/>
            </a:ln>
          </p:spPr>
        </p:cxnSp>
        <p:grpSp>
          <p:nvGrpSpPr>
            <p:cNvPr id="237" name="Shape 237"/>
            <p:cNvGrpSpPr/>
            <p:nvPr/>
          </p:nvGrpSpPr>
          <p:grpSpPr>
            <a:xfrm>
              <a:off x="6250353" y="778766"/>
              <a:ext cx="2250661" cy="1989241"/>
              <a:chOff x="6250353" y="1367712"/>
              <a:chExt cx="2250661" cy="1989241"/>
            </a:xfrm>
          </p:grpSpPr>
          <p:cxnSp>
            <p:nvCxnSpPr>
              <p:cNvPr id="238" name="Shape 238"/>
              <p:cNvCxnSpPr/>
              <p:nvPr/>
            </p:nvCxnSpPr>
            <p:spPr>
              <a:xfrm rot="10800000">
                <a:off x="7375685" y="1930740"/>
                <a:ext cx="0" cy="1426212"/>
              </a:xfrm>
              <a:prstGeom prst="straightConnector1">
                <a:avLst/>
              </a:prstGeom>
              <a:noFill/>
              <a:ln w="28575" cap="flat" cmpd="sng">
                <a:solidFill>
                  <a:schemeClr val="accent1"/>
                </a:solidFill>
                <a:prstDash val="solid"/>
                <a:round/>
                <a:headEnd type="none" w="med" len="med"/>
                <a:tailEnd type="stealth" w="lg" len="lg"/>
              </a:ln>
            </p:spPr>
          </p:cxnSp>
          <p:sp>
            <p:nvSpPr>
              <p:cNvPr id="239" name="Shape 239"/>
              <p:cNvSpPr txBox="1"/>
              <p:nvPr/>
            </p:nvSpPr>
            <p:spPr>
              <a:xfrm>
                <a:off x="6250353" y="1367712"/>
                <a:ext cx="2250661" cy="400109"/>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Gets Assaulted</a:t>
                </a:r>
              </a:p>
            </p:txBody>
          </p:sp>
        </p:grpSp>
      </p:grpSp>
      <p:sp>
        <p:nvSpPr>
          <p:cNvPr id="46" name="Shape 201"/>
          <p:cNvSpPr txBox="1"/>
          <p:nvPr/>
        </p:nvSpPr>
        <p:spPr>
          <a:xfrm>
            <a:off x="1909104" y="1936287"/>
            <a:ext cx="6731096" cy="707886"/>
          </a:xfrm>
          <a:prstGeom prst="rect">
            <a:avLst/>
          </a:prstGeom>
          <a:noFill/>
          <a:ln>
            <a:noFill/>
          </a:ln>
        </p:spPr>
        <p:txBody>
          <a:bodyPr lIns="91425" tIns="45700" rIns="91425" bIns="45700" anchor="t" anchorCtr="0">
            <a:noAutofit/>
          </a:bodyPr>
          <a:lstStyle/>
          <a:p>
            <a:pPr algn="ctr">
              <a:buSzPct val="25000"/>
            </a:pPr>
            <a:r>
              <a:rPr lang="en-US" sz="3600" b="1" dirty="0">
                <a:solidFill>
                  <a:schemeClr val="accent2"/>
                </a:solidFill>
                <a:latin typeface="Century Gothic" panose="020B0502020202020204" pitchFamily="34" charset="0"/>
                <a:ea typeface="Questrial"/>
                <a:cs typeface="Questrial"/>
                <a:sym typeface="Questrial"/>
              </a:rPr>
              <a:t>Biology/Genetics</a:t>
            </a:r>
          </a:p>
        </p:txBody>
      </p:sp>
      <p:cxnSp>
        <p:nvCxnSpPr>
          <p:cNvPr id="47" name="Shape 202"/>
          <p:cNvCxnSpPr/>
          <p:nvPr/>
        </p:nvCxnSpPr>
        <p:spPr>
          <a:xfrm flipV="1">
            <a:off x="5220712" y="1314424"/>
            <a:ext cx="229650" cy="637047"/>
          </a:xfrm>
          <a:prstGeom prst="straightConnector1">
            <a:avLst/>
          </a:prstGeom>
          <a:noFill/>
          <a:ln w="38100" cap="flat" cmpd="sng">
            <a:solidFill>
              <a:schemeClr val="accent2"/>
            </a:solidFill>
            <a:prstDash val="solid"/>
            <a:round/>
            <a:headEnd type="none" w="med" len="med"/>
            <a:tailEnd type="stealth" w="lg" len="lg"/>
          </a:ln>
        </p:spPr>
      </p:cxnSp>
      <p:grpSp>
        <p:nvGrpSpPr>
          <p:cNvPr id="18" name="Group 17"/>
          <p:cNvGrpSpPr/>
          <p:nvPr/>
        </p:nvGrpSpPr>
        <p:grpSpPr>
          <a:xfrm>
            <a:off x="4108884" y="2578258"/>
            <a:ext cx="1529147" cy="379924"/>
            <a:chOff x="4279158" y="2547543"/>
            <a:chExt cx="1529147" cy="379924"/>
          </a:xfrm>
        </p:grpSpPr>
        <p:cxnSp>
          <p:nvCxnSpPr>
            <p:cNvPr id="56" name="Shape 202"/>
            <p:cNvCxnSpPr/>
            <p:nvPr/>
          </p:nvCxnSpPr>
          <p:spPr>
            <a:xfrm>
              <a:off x="5181284" y="2547543"/>
              <a:ext cx="627021" cy="343467"/>
            </a:xfrm>
            <a:prstGeom prst="straightConnector1">
              <a:avLst/>
            </a:prstGeom>
            <a:noFill/>
            <a:ln w="38100" cap="flat" cmpd="sng">
              <a:solidFill>
                <a:schemeClr val="accent2"/>
              </a:solidFill>
              <a:prstDash val="solid"/>
              <a:round/>
              <a:headEnd type="none" w="med" len="med"/>
              <a:tailEnd type="stealth" w="lg" len="lg"/>
            </a:ln>
          </p:spPr>
        </p:cxnSp>
        <p:cxnSp>
          <p:nvCxnSpPr>
            <p:cNvPr id="69" name="Shape 202"/>
            <p:cNvCxnSpPr/>
            <p:nvPr/>
          </p:nvCxnSpPr>
          <p:spPr>
            <a:xfrm flipH="1">
              <a:off x="4279158" y="2547543"/>
              <a:ext cx="914548" cy="379924"/>
            </a:xfrm>
            <a:prstGeom prst="straightConnector1">
              <a:avLst/>
            </a:prstGeom>
            <a:noFill/>
            <a:ln w="38100" cap="flat" cmpd="sng">
              <a:solidFill>
                <a:schemeClr val="accent2"/>
              </a:solidFill>
              <a:prstDash val="solid"/>
              <a:round/>
              <a:headEnd type="none" w="med" len="med"/>
              <a:tailEnd type="stealth" w="lg" len="lg"/>
            </a:ln>
          </p:spPr>
        </p:cxnSp>
      </p:grpSp>
      <p:sp>
        <p:nvSpPr>
          <p:cNvPr id="34" name="Content Placeholder 4">
            <a:extLst>
              <a:ext uri="{FF2B5EF4-FFF2-40B4-BE49-F238E27FC236}">
                <a16:creationId xmlns:a16="http://schemas.microsoft.com/office/drawing/2014/main" id="{6405D528-52D1-BD4D-8A0B-2E3F65A65FEC}"/>
              </a:ext>
            </a:extLst>
          </p:cNvPr>
          <p:cNvSpPr txBox="1">
            <a:spLocks/>
          </p:cNvSpPr>
          <p:nvPr/>
        </p:nvSpPr>
        <p:spPr>
          <a:xfrm>
            <a:off x="-1045293" y="-67422"/>
            <a:ext cx="4026917" cy="655579"/>
          </a:xfrm>
          <a:prstGeom prst="rect">
            <a:avLst/>
          </a:prstGeom>
        </p:spPr>
        <p:txBody>
          <a:bodyPr vert="horz" lIns="91440" tIns="45720" rIns="91440" bIns="45720" rtlCol="0" anchor="ctr">
            <a:normAutofit lnSpcReduction="10000"/>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lgn="ctr">
              <a:buFont typeface="Wingdings" pitchFamily="2" charset="2"/>
              <a:buNone/>
            </a:pPr>
            <a:endParaRPr lang="en-US" dirty="0"/>
          </a:p>
          <a:p>
            <a:pPr marL="0" indent="0" algn="ctr">
              <a:buFont typeface="Wingdings" pitchFamily="2" charset="2"/>
              <a:buNone/>
            </a:pPr>
            <a:r>
              <a:rPr lang="en-US" sz="1600" dirty="0">
                <a:latin typeface="Century Gothic" panose="020B0502020202020204" pitchFamily="34" charset="0"/>
              </a:rPr>
              <a:t>Slide by J. Neff</a:t>
            </a:r>
          </a:p>
          <a:p>
            <a:endParaRPr lang="en-US" sz="1600" dirty="0"/>
          </a:p>
        </p:txBody>
      </p:sp>
      <p:pic>
        <p:nvPicPr>
          <p:cNvPr id="37" name="Picture 36"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2" name="Slide Number Placeholder 1">
            <a:extLst>
              <a:ext uri="{FF2B5EF4-FFF2-40B4-BE49-F238E27FC236}">
                <a16:creationId xmlns:a16="http://schemas.microsoft.com/office/drawing/2014/main" id="{7C4A42C9-A4B8-0D44-868F-726B46D7647B}"/>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34</a:t>
            </a:fld>
            <a:endParaRPr lang="en-US">
              <a:solidFill>
                <a:prstClr val="black">
                  <a:lumMod val="65000"/>
                  <a:lumOff val="35000"/>
                </a:prstClr>
              </a:solidFill>
            </a:endParaRPr>
          </a:p>
        </p:txBody>
      </p:sp>
    </p:spTree>
    <p:extLst>
      <p:ext uri="{BB962C8B-B14F-4D97-AF65-F5344CB8AC3E}">
        <p14:creationId xmlns:p14="http://schemas.microsoft.com/office/powerpoint/2010/main" val="364258044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grpSp>
        <p:nvGrpSpPr>
          <p:cNvPr id="200" name="Shape 200"/>
          <p:cNvGrpSpPr/>
          <p:nvPr/>
        </p:nvGrpSpPr>
        <p:grpSpPr>
          <a:xfrm>
            <a:off x="6777869" y="3929573"/>
            <a:ext cx="3114416" cy="1242807"/>
            <a:chOff x="3858354" y="3791955"/>
            <a:chExt cx="3114416" cy="1242807"/>
          </a:xfrm>
        </p:grpSpPr>
        <p:sp>
          <p:nvSpPr>
            <p:cNvPr id="201" name="Shape 201"/>
            <p:cNvSpPr txBox="1"/>
            <p:nvPr/>
          </p:nvSpPr>
          <p:spPr>
            <a:xfrm>
              <a:off x="3898339" y="3791955"/>
              <a:ext cx="3074432" cy="707886"/>
            </a:xfrm>
            <a:prstGeom prst="rect">
              <a:avLst/>
            </a:prstGeom>
            <a:noFill/>
            <a:ln>
              <a:noFill/>
            </a:ln>
          </p:spPr>
          <p:txBody>
            <a:bodyPr lIns="91425" tIns="45700" rIns="91425" bIns="45700" anchor="t" anchorCtr="0">
              <a:noAutofit/>
            </a:bodyPr>
            <a:lstStyle/>
            <a:p>
              <a:pPr algn="ctr">
                <a:buSzPct val="25000"/>
              </a:pPr>
              <a:r>
                <a:rPr lang="en-US" sz="2000" b="1" dirty="0">
                  <a:solidFill>
                    <a:srgbClr val="FF0000"/>
                  </a:solidFill>
                  <a:latin typeface="Century Gothic" panose="020B0502020202020204" pitchFamily="34" charset="0"/>
                  <a:ea typeface="Questrial"/>
                  <a:cs typeface="Questrial"/>
                  <a:sym typeface="Questrial"/>
                </a:rPr>
                <a:t>North American Free Trade Agreement (NAFTA)</a:t>
              </a:r>
            </a:p>
          </p:txBody>
        </p:sp>
        <p:cxnSp>
          <p:nvCxnSpPr>
            <p:cNvPr id="202" name="Shape 202"/>
            <p:cNvCxnSpPr/>
            <p:nvPr/>
          </p:nvCxnSpPr>
          <p:spPr>
            <a:xfrm flipH="1">
              <a:off x="3858354" y="4684378"/>
              <a:ext cx="834908" cy="350385"/>
            </a:xfrm>
            <a:prstGeom prst="straightConnector1">
              <a:avLst/>
            </a:prstGeom>
            <a:noFill/>
            <a:ln w="28575" cap="flat" cmpd="sng">
              <a:solidFill>
                <a:srgbClr val="FF0000"/>
              </a:solidFill>
              <a:prstDash val="solid"/>
              <a:round/>
              <a:headEnd type="none" w="med" len="med"/>
              <a:tailEnd type="stealth" w="lg" len="lg"/>
            </a:ln>
          </p:spPr>
        </p:cxnSp>
      </p:grpSp>
      <p:sp>
        <p:nvSpPr>
          <p:cNvPr id="203" name="Shape 203"/>
          <p:cNvSpPr txBox="1"/>
          <p:nvPr/>
        </p:nvSpPr>
        <p:spPr>
          <a:xfrm>
            <a:off x="12804053" y="4821994"/>
            <a:ext cx="184666" cy="369332"/>
          </a:xfrm>
          <a:prstGeom prst="rect">
            <a:avLst/>
          </a:prstGeom>
          <a:noFill/>
          <a:ln>
            <a:noFill/>
          </a:ln>
        </p:spPr>
        <p:txBody>
          <a:bodyPr lIns="91425" tIns="45700" rIns="91425" bIns="45700" anchor="t" anchorCtr="0">
            <a:noAutofit/>
          </a:bodyPr>
          <a:lstStyle/>
          <a:p>
            <a:endParaRPr>
              <a:solidFill>
                <a:schemeClr val="dk1"/>
              </a:solidFill>
              <a:latin typeface="Century Gothic" panose="020B0502020202020204" pitchFamily="34" charset="0"/>
              <a:ea typeface="Times New Roman"/>
              <a:cs typeface="Times New Roman"/>
              <a:sym typeface="Times New Roman"/>
            </a:endParaRPr>
          </a:p>
        </p:txBody>
      </p:sp>
      <p:grpSp>
        <p:nvGrpSpPr>
          <p:cNvPr id="209" name="Shape 209"/>
          <p:cNvGrpSpPr/>
          <p:nvPr/>
        </p:nvGrpSpPr>
        <p:grpSpPr>
          <a:xfrm>
            <a:off x="5825013" y="1400440"/>
            <a:ext cx="3087425" cy="1514786"/>
            <a:chOff x="4301013" y="1400440"/>
            <a:chExt cx="3087425" cy="1514786"/>
          </a:xfrm>
        </p:grpSpPr>
        <p:cxnSp>
          <p:nvCxnSpPr>
            <p:cNvPr id="210" name="Shape 210"/>
            <p:cNvCxnSpPr/>
            <p:nvPr/>
          </p:nvCxnSpPr>
          <p:spPr>
            <a:xfrm>
              <a:off x="6276466" y="2088682"/>
              <a:ext cx="726147" cy="826544"/>
            </a:xfrm>
            <a:prstGeom prst="straightConnector1">
              <a:avLst/>
            </a:prstGeom>
            <a:noFill/>
            <a:ln w="28575" cap="flat" cmpd="sng">
              <a:solidFill>
                <a:srgbClr val="FF0000"/>
              </a:solidFill>
              <a:prstDash val="solid"/>
              <a:round/>
              <a:headEnd type="none" w="med" len="med"/>
              <a:tailEnd type="stealth" w="lg" len="lg"/>
            </a:ln>
          </p:spPr>
        </p:cxnSp>
        <p:sp>
          <p:nvSpPr>
            <p:cNvPr id="211" name="Shape 211"/>
            <p:cNvSpPr txBox="1"/>
            <p:nvPr/>
          </p:nvSpPr>
          <p:spPr>
            <a:xfrm>
              <a:off x="4301013" y="1400440"/>
              <a:ext cx="3087425" cy="1015662"/>
            </a:xfrm>
            <a:prstGeom prst="rect">
              <a:avLst/>
            </a:prstGeom>
            <a:noFill/>
            <a:ln>
              <a:noFill/>
            </a:ln>
          </p:spPr>
          <p:txBody>
            <a:bodyPr lIns="91425" tIns="45700" rIns="91425" bIns="45700" anchor="t" anchorCtr="0">
              <a:noAutofit/>
            </a:bodyPr>
            <a:lstStyle/>
            <a:p>
              <a:pPr>
                <a:buSzPct val="25000"/>
              </a:pPr>
              <a:r>
                <a:rPr lang="en-US" sz="2000" b="1" dirty="0">
                  <a:solidFill>
                    <a:srgbClr val="FF0000"/>
                  </a:solidFill>
                  <a:latin typeface="Century Gothic" panose="020B0502020202020204" pitchFamily="34" charset="0"/>
                  <a:ea typeface="Questrial"/>
                  <a:cs typeface="Questrial"/>
                  <a:sym typeface="Questrial"/>
                </a:rPr>
                <a:t>City &amp; federal policies contributing to gentrification &amp; displacement</a:t>
              </a:r>
            </a:p>
          </p:txBody>
        </p:sp>
      </p:grpSp>
      <p:grpSp>
        <p:nvGrpSpPr>
          <p:cNvPr id="212" name="Shape 212"/>
          <p:cNvGrpSpPr/>
          <p:nvPr/>
        </p:nvGrpSpPr>
        <p:grpSpPr>
          <a:xfrm>
            <a:off x="3703437" y="3563547"/>
            <a:ext cx="3074432" cy="1153399"/>
            <a:chOff x="3943813" y="3351903"/>
            <a:chExt cx="3074432" cy="1153399"/>
          </a:xfrm>
        </p:grpSpPr>
        <p:sp>
          <p:nvSpPr>
            <p:cNvPr id="213" name="Shape 213"/>
            <p:cNvSpPr txBox="1"/>
            <p:nvPr/>
          </p:nvSpPr>
          <p:spPr>
            <a:xfrm>
              <a:off x="3943813" y="4105193"/>
              <a:ext cx="3074432" cy="400109"/>
            </a:xfrm>
            <a:prstGeom prst="rect">
              <a:avLst/>
            </a:prstGeom>
            <a:noFill/>
            <a:ln>
              <a:noFill/>
            </a:ln>
          </p:spPr>
          <p:txBody>
            <a:bodyPr lIns="91425" tIns="45700" rIns="91425" bIns="45700" anchor="t" anchorCtr="0">
              <a:noAutofit/>
            </a:bodyPr>
            <a:lstStyle/>
            <a:p>
              <a:pPr algn="ctr">
                <a:buSzPct val="25000"/>
              </a:pPr>
              <a:r>
                <a:rPr lang="en-US" sz="2000" b="1" dirty="0">
                  <a:solidFill>
                    <a:srgbClr val="FF0000"/>
                  </a:solidFill>
                  <a:latin typeface="Century Gothic" panose="020B0502020202020204" pitchFamily="34" charset="0"/>
                  <a:ea typeface="Questrial"/>
                  <a:cs typeface="Questrial"/>
                  <a:sym typeface="Questrial"/>
                </a:rPr>
                <a:t>US healthcare system (no access to care)</a:t>
              </a:r>
            </a:p>
          </p:txBody>
        </p:sp>
        <p:cxnSp>
          <p:nvCxnSpPr>
            <p:cNvPr id="214" name="Shape 214"/>
            <p:cNvCxnSpPr/>
            <p:nvPr/>
          </p:nvCxnSpPr>
          <p:spPr>
            <a:xfrm rot="10800000" flipH="1">
              <a:off x="5588787" y="3351903"/>
              <a:ext cx="401273" cy="840163"/>
            </a:xfrm>
            <a:prstGeom prst="straightConnector1">
              <a:avLst/>
            </a:prstGeom>
            <a:noFill/>
            <a:ln w="28575" cap="flat" cmpd="sng">
              <a:solidFill>
                <a:srgbClr val="FF0000"/>
              </a:solidFill>
              <a:prstDash val="solid"/>
              <a:round/>
              <a:headEnd type="none" w="med" len="med"/>
              <a:tailEnd type="stealth" w="lg" len="lg"/>
            </a:ln>
          </p:spPr>
        </p:cxnSp>
      </p:grpSp>
      <p:grpSp>
        <p:nvGrpSpPr>
          <p:cNvPr id="215" name="Shape 215"/>
          <p:cNvGrpSpPr/>
          <p:nvPr/>
        </p:nvGrpSpPr>
        <p:grpSpPr>
          <a:xfrm>
            <a:off x="4479316" y="633908"/>
            <a:ext cx="3101319" cy="707886"/>
            <a:chOff x="2955315" y="633908"/>
            <a:chExt cx="3101319" cy="707886"/>
          </a:xfrm>
        </p:grpSpPr>
        <p:sp>
          <p:nvSpPr>
            <p:cNvPr id="216" name="Shape 216"/>
            <p:cNvSpPr txBox="1"/>
            <p:nvPr/>
          </p:nvSpPr>
          <p:spPr>
            <a:xfrm>
              <a:off x="3631194" y="633908"/>
              <a:ext cx="2425440"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Begins Drinking More Heavily </a:t>
              </a:r>
            </a:p>
          </p:txBody>
        </p:sp>
        <p:cxnSp>
          <p:nvCxnSpPr>
            <p:cNvPr id="217" name="Shape 217"/>
            <p:cNvCxnSpPr/>
            <p:nvPr/>
          </p:nvCxnSpPr>
          <p:spPr>
            <a:xfrm flipH="1">
              <a:off x="2955315" y="978820"/>
              <a:ext cx="623051" cy="18582"/>
            </a:xfrm>
            <a:prstGeom prst="straightConnector1">
              <a:avLst/>
            </a:prstGeom>
            <a:noFill/>
            <a:ln w="28575" cap="flat" cmpd="sng">
              <a:solidFill>
                <a:schemeClr val="accent1"/>
              </a:solidFill>
              <a:prstDash val="solid"/>
              <a:round/>
              <a:headEnd type="none" w="med" len="med"/>
              <a:tailEnd type="stealth" w="lg" len="lg"/>
            </a:ln>
          </p:spPr>
        </p:cxnSp>
      </p:grpSp>
      <p:grpSp>
        <p:nvGrpSpPr>
          <p:cNvPr id="218" name="Shape 218"/>
          <p:cNvGrpSpPr/>
          <p:nvPr/>
        </p:nvGrpSpPr>
        <p:grpSpPr>
          <a:xfrm>
            <a:off x="6991071" y="2921512"/>
            <a:ext cx="2969176" cy="707886"/>
            <a:chOff x="4973314" y="2885010"/>
            <a:chExt cx="3913964" cy="707886"/>
          </a:xfrm>
        </p:grpSpPr>
        <p:sp>
          <p:nvSpPr>
            <p:cNvPr id="219" name="Shape 219"/>
            <p:cNvSpPr txBox="1"/>
            <p:nvPr/>
          </p:nvSpPr>
          <p:spPr>
            <a:xfrm>
              <a:off x="5792846" y="2885010"/>
              <a:ext cx="3094431"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Can’t Pay Rent, Moves to Street</a:t>
              </a:r>
            </a:p>
          </p:txBody>
        </p:sp>
        <p:cxnSp>
          <p:nvCxnSpPr>
            <p:cNvPr id="220" name="Shape 220"/>
            <p:cNvCxnSpPr/>
            <p:nvPr/>
          </p:nvCxnSpPr>
          <p:spPr>
            <a:xfrm>
              <a:off x="4973314" y="3241224"/>
              <a:ext cx="819532" cy="0"/>
            </a:xfrm>
            <a:prstGeom prst="straightConnector1">
              <a:avLst/>
            </a:prstGeom>
            <a:noFill/>
            <a:ln w="28575" cap="flat" cmpd="sng">
              <a:solidFill>
                <a:schemeClr val="accent1"/>
              </a:solidFill>
              <a:prstDash val="solid"/>
              <a:round/>
              <a:headEnd type="none" w="med" len="med"/>
              <a:tailEnd type="stealth" w="lg" len="lg"/>
            </a:ln>
          </p:spPr>
        </p:cxnSp>
      </p:grpSp>
      <p:grpSp>
        <p:nvGrpSpPr>
          <p:cNvPr id="221" name="Shape 221"/>
          <p:cNvGrpSpPr/>
          <p:nvPr/>
        </p:nvGrpSpPr>
        <p:grpSpPr>
          <a:xfrm>
            <a:off x="4579461" y="2921512"/>
            <a:ext cx="2281635" cy="707886"/>
            <a:chOff x="3055460" y="2885010"/>
            <a:chExt cx="2281635" cy="707886"/>
          </a:xfrm>
        </p:grpSpPr>
        <p:cxnSp>
          <p:nvCxnSpPr>
            <p:cNvPr id="222" name="Shape 222"/>
            <p:cNvCxnSpPr/>
            <p:nvPr/>
          </p:nvCxnSpPr>
          <p:spPr>
            <a:xfrm>
              <a:off x="3055460" y="3235456"/>
              <a:ext cx="474680" cy="2648"/>
            </a:xfrm>
            <a:prstGeom prst="straightConnector1">
              <a:avLst/>
            </a:prstGeom>
            <a:noFill/>
            <a:ln w="28575" cap="flat" cmpd="sng">
              <a:solidFill>
                <a:schemeClr val="accent1"/>
              </a:solidFill>
              <a:prstDash val="solid"/>
              <a:round/>
              <a:headEnd type="none" w="med" len="med"/>
              <a:tailEnd type="stealth" w="lg" len="lg"/>
            </a:ln>
          </p:spPr>
        </p:cxnSp>
        <p:sp>
          <p:nvSpPr>
            <p:cNvPr id="223" name="Shape 223"/>
            <p:cNvSpPr txBox="1"/>
            <p:nvPr/>
          </p:nvSpPr>
          <p:spPr>
            <a:xfrm>
              <a:off x="3542082" y="2885010"/>
              <a:ext cx="1795014"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Injury,</a:t>
              </a:r>
            </a:p>
            <a:p>
              <a:pPr algn="ctr">
                <a:buSzPct val="25000"/>
              </a:pPr>
              <a:r>
                <a:rPr lang="en-US" sz="2000" b="1" dirty="0">
                  <a:solidFill>
                    <a:schemeClr val="dk1"/>
                  </a:solidFill>
                  <a:latin typeface="Century Gothic" panose="020B0502020202020204" pitchFamily="34" charset="0"/>
                  <a:ea typeface="Questrial"/>
                  <a:cs typeface="Questrial"/>
                  <a:sym typeface="Questrial"/>
                </a:rPr>
                <a:t> Can’t Work</a:t>
              </a:r>
            </a:p>
          </p:txBody>
        </p:sp>
      </p:grpSp>
      <p:grpSp>
        <p:nvGrpSpPr>
          <p:cNvPr id="224" name="Shape 224"/>
          <p:cNvGrpSpPr/>
          <p:nvPr/>
        </p:nvGrpSpPr>
        <p:grpSpPr>
          <a:xfrm>
            <a:off x="2322501" y="2921513"/>
            <a:ext cx="2156813" cy="2155496"/>
            <a:chOff x="798500" y="2885010"/>
            <a:chExt cx="2156813" cy="1740005"/>
          </a:xfrm>
        </p:grpSpPr>
        <p:sp>
          <p:nvSpPr>
            <p:cNvPr id="225" name="Shape 225"/>
            <p:cNvSpPr txBox="1"/>
            <p:nvPr/>
          </p:nvSpPr>
          <p:spPr>
            <a:xfrm>
              <a:off x="798500" y="2885010"/>
              <a:ext cx="2156813"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Begins Working as Day Laborer</a:t>
              </a:r>
            </a:p>
          </p:txBody>
        </p:sp>
        <p:cxnSp>
          <p:nvCxnSpPr>
            <p:cNvPr id="226" name="Shape 226"/>
            <p:cNvCxnSpPr/>
            <p:nvPr/>
          </p:nvCxnSpPr>
          <p:spPr>
            <a:xfrm rot="10800000">
              <a:off x="1893301" y="3592898"/>
              <a:ext cx="0" cy="1032117"/>
            </a:xfrm>
            <a:prstGeom prst="straightConnector1">
              <a:avLst/>
            </a:prstGeom>
            <a:noFill/>
            <a:ln w="28575" cap="flat" cmpd="sng">
              <a:solidFill>
                <a:schemeClr val="accent1"/>
              </a:solidFill>
              <a:prstDash val="solid"/>
              <a:round/>
              <a:headEnd type="none" w="med" len="med"/>
              <a:tailEnd type="stealth" w="lg" len="lg"/>
            </a:ln>
          </p:spPr>
        </p:cxnSp>
      </p:grpSp>
      <p:grpSp>
        <p:nvGrpSpPr>
          <p:cNvPr id="227" name="Shape 227"/>
          <p:cNvGrpSpPr/>
          <p:nvPr/>
        </p:nvGrpSpPr>
        <p:grpSpPr>
          <a:xfrm>
            <a:off x="1708148" y="5254102"/>
            <a:ext cx="3115645" cy="400109"/>
            <a:chOff x="201392" y="4803035"/>
            <a:chExt cx="3115645" cy="400109"/>
          </a:xfrm>
        </p:grpSpPr>
        <p:sp>
          <p:nvSpPr>
            <p:cNvPr id="228" name="Shape 228"/>
            <p:cNvSpPr txBox="1"/>
            <p:nvPr/>
          </p:nvSpPr>
          <p:spPr>
            <a:xfrm>
              <a:off x="201392" y="4803035"/>
              <a:ext cx="2868404" cy="400109"/>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Moves to San Francisco</a:t>
              </a:r>
            </a:p>
          </p:txBody>
        </p:sp>
        <p:cxnSp>
          <p:nvCxnSpPr>
            <p:cNvPr id="229" name="Shape 229"/>
            <p:cNvCxnSpPr/>
            <p:nvPr/>
          </p:nvCxnSpPr>
          <p:spPr>
            <a:xfrm rot="10800000">
              <a:off x="2639079" y="5077951"/>
              <a:ext cx="677958" cy="0"/>
            </a:xfrm>
            <a:prstGeom prst="straightConnector1">
              <a:avLst/>
            </a:prstGeom>
            <a:noFill/>
            <a:ln w="28575" cap="flat" cmpd="sng">
              <a:solidFill>
                <a:schemeClr val="accent1"/>
              </a:solidFill>
              <a:prstDash val="solid"/>
              <a:round/>
              <a:headEnd type="none" w="med" len="med"/>
              <a:tailEnd type="stealth" w="lg" len="lg"/>
            </a:ln>
          </p:spPr>
        </p:cxnSp>
      </p:grpSp>
      <p:grpSp>
        <p:nvGrpSpPr>
          <p:cNvPr id="230" name="Shape 230"/>
          <p:cNvGrpSpPr/>
          <p:nvPr/>
        </p:nvGrpSpPr>
        <p:grpSpPr>
          <a:xfrm>
            <a:off x="4884475" y="5158927"/>
            <a:ext cx="3274320" cy="1015663"/>
            <a:chOff x="3770157" y="4716553"/>
            <a:chExt cx="3274320" cy="401941"/>
          </a:xfrm>
        </p:grpSpPr>
        <p:sp>
          <p:nvSpPr>
            <p:cNvPr id="231" name="Shape 231"/>
            <p:cNvSpPr txBox="1"/>
            <p:nvPr/>
          </p:nvSpPr>
          <p:spPr>
            <a:xfrm>
              <a:off x="3770157" y="4716553"/>
              <a:ext cx="2666912" cy="401941"/>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Influx of Cheap US Corn; Can’t Make a Living</a:t>
              </a:r>
            </a:p>
          </p:txBody>
        </p:sp>
        <p:cxnSp>
          <p:nvCxnSpPr>
            <p:cNvPr id="232" name="Shape 232"/>
            <p:cNvCxnSpPr/>
            <p:nvPr/>
          </p:nvCxnSpPr>
          <p:spPr>
            <a:xfrm rot="10800000">
              <a:off x="6437070" y="4851398"/>
              <a:ext cx="607408" cy="0"/>
            </a:xfrm>
            <a:prstGeom prst="straightConnector1">
              <a:avLst/>
            </a:prstGeom>
            <a:noFill/>
            <a:ln w="28575" cap="flat" cmpd="sng">
              <a:solidFill>
                <a:schemeClr val="accent1"/>
              </a:solidFill>
              <a:prstDash val="solid"/>
              <a:round/>
              <a:headEnd type="none" w="med" len="med"/>
              <a:tailEnd type="stealth" w="lg" len="lg"/>
            </a:ln>
          </p:spPr>
        </p:cxnSp>
      </p:grpSp>
      <p:sp>
        <p:nvSpPr>
          <p:cNvPr id="233" name="Shape 233"/>
          <p:cNvSpPr txBox="1"/>
          <p:nvPr/>
        </p:nvSpPr>
        <p:spPr>
          <a:xfrm>
            <a:off x="8020299" y="5191326"/>
            <a:ext cx="2401337" cy="707886"/>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4</a:t>
            </a:r>
            <a:r>
              <a:rPr lang="en-US" sz="2000" b="1" baseline="30000" dirty="0">
                <a:solidFill>
                  <a:schemeClr val="dk1"/>
                </a:solidFill>
                <a:latin typeface="Century Gothic" panose="020B0502020202020204" pitchFamily="34" charset="0"/>
                <a:ea typeface="Questrial"/>
                <a:cs typeface="Questrial"/>
                <a:sym typeface="Questrial"/>
              </a:rPr>
              <a:t>th</a:t>
            </a:r>
            <a:r>
              <a:rPr lang="en-US" sz="2000" b="1" dirty="0">
                <a:solidFill>
                  <a:schemeClr val="dk1"/>
                </a:solidFill>
                <a:latin typeface="Century Gothic" panose="020B0502020202020204" pitchFamily="34" charset="0"/>
                <a:ea typeface="Questrial"/>
                <a:cs typeface="Questrial"/>
                <a:sym typeface="Questrial"/>
              </a:rPr>
              <a:t> Generation Corn Farmer in Oaxaca</a:t>
            </a:r>
          </a:p>
        </p:txBody>
      </p:sp>
      <p:sp>
        <p:nvSpPr>
          <p:cNvPr id="234" name="Shape 234"/>
          <p:cNvSpPr txBox="1"/>
          <p:nvPr/>
        </p:nvSpPr>
        <p:spPr>
          <a:xfrm>
            <a:off x="1725393" y="470989"/>
            <a:ext cx="2911805" cy="1015662"/>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In Emergency Department After Found on the Street</a:t>
            </a:r>
          </a:p>
        </p:txBody>
      </p:sp>
      <p:grpSp>
        <p:nvGrpSpPr>
          <p:cNvPr id="235" name="Shape 235"/>
          <p:cNvGrpSpPr/>
          <p:nvPr/>
        </p:nvGrpSpPr>
        <p:grpSpPr>
          <a:xfrm>
            <a:off x="7360803" y="778767"/>
            <a:ext cx="2664212" cy="1989241"/>
            <a:chOff x="5836803" y="778766"/>
            <a:chExt cx="2664212" cy="1989241"/>
          </a:xfrm>
        </p:grpSpPr>
        <p:cxnSp>
          <p:nvCxnSpPr>
            <p:cNvPr id="236" name="Shape 236"/>
            <p:cNvCxnSpPr/>
            <p:nvPr/>
          </p:nvCxnSpPr>
          <p:spPr>
            <a:xfrm rot="10800000">
              <a:off x="5836803" y="997403"/>
              <a:ext cx="439663" cy="0"/>
            </a:xfrm>
            <a:prstGeom prst="straightConnector1">
              <a:avLst/>
            </a:prstGeom>
            <a:noFill/>
            <a:ln w="28575" cap="flat" cmpd="sng">
              <a:solidFill>
                <a:schemeClr val="accent1"/>
              </a:solidFill>
              <a:prstDash val="solid"/>
              <a:round/>
              <a:headEnd type="none" w="med" len="med"/>
              <a:tailEnd type="stealth" w="lg" len="lg"/>
            </a:ln>
          </p:spPr>
        </p:cxnSp>
        <p:grpSp>
          <p:nvGrpSpPr>
            <p:cNvPr id="237" name="Shape 237"/>
            <p:cNvGrpSpPr/>
            <p:nvPr/>
          </p:nvGrpSpPr>
          <p:grpSpPr>
            <a:xfrm>
              <a:off x="6250353" y="778766"/>
              <a:ext cx="2250661" cy="1989241"/>
              <a:chOff x="6250353" y="1367712"/>
              <a:chExt cx="2250661" cy="1989241"/>
            </a:xfrm>
          </p:grpSpPr>
          <p:cxnSp>
            <p:nvCxnSpPr>
              <p:cNvPr id="238" name="Shape 238"/>
              <p:cNvCxnSpPr/>
              <p:nvPr/>
            </p:nvCxnSpPr>
            <p:spPr>
              <a:xfrm rot="10800000">
                <a:off x="7375685" y="1930740"/>
                <a:ext cx="0" cy="1426212"/>
              </a:xfrm>
              <a:prstGeom prst="straightConnector1">
                <a:avLst/>
              </a:prstGeom>
              <a:noFill/>
              <a:ln w="28575" cap="flat" cmpd="sng">
                <a:solidFill>
                  <a:schemeClr val="accent1"/>
                </a:solidFill>
                <a:prstDash val="solid"/>
                <a:round/>
                <a:headEnd type="none" w="med" len="med"/>
                <a:tailEnd type="stealth" w="lg" len="lg"/>
              </a:ln>
            </p:spPr>
          </p:cxnSp>
          <p:sp>
            <p:nvSpPr>
              <p:cNvPr id="239" name="Shape 239"/>
              <p:cNvSpPr txBox="1"/>
              <p:nvPr/>
            </p:nvSpPr>
            <p:spPr>
              <a:xfrm>
                <a:off x="6250353" y="1367712"/>
                <a:ext cx="2250661" cy="400109"/>
              </a:xfrm>
              <a:prstGeom prst="rect">
                <a:avLst/>
              </a:prstGeom>
              <a:noFill/>
              <a:ln>
                <a:noFill/>
              </a:ln>
            </p:spPr>
            <p:txBody>
              <a:bodyPr lIns="91425" tIns="45700" rIns="91425" bIns="45700" anchor="t" anchorCtr="0">
                <a:noAutofit/>
              </a:bodyPr>
              <a:lstStyle/>
              <a:p>
                <a:pPr algn="ctr">
                  <a:buSzPct val="25000"/>
                </a:pPr>
                <a:r>
                  <a:rPr lang="en-US" sz="2000" b="1" dirty="0">
                    <a:solidFill>
                      <a:schemeClr val="dk1"/>
                    </a:solidFill>
                    <a:latin typeface="Century Gothic" panose="020B0502020202020204" pitchFamily="34" charset="0"/>
                    <a:ea typeface="Questrial"/>
                    <a:cs typeface="Questrial"/>
                    <a:sym typeface="Questrial"/>
                  </a:rPr>
                  <a:t>Gets Assaulted</a:t>
                </a:r>
              </a:p>
            </p:txBody>
          </p:sp>
        </p:grpSp>
      </p:grpSp>
      <p:grpSp>
        <p:nvGrpSpPr>
          <p:cNvPr id="3" name="Group 2"/>
          <p:cNvGrpSpPr/>
          <p:nvPr/>
        </p:nvGrpSpPr>
        <p:grpSpPr>
          <a:xfrm>
            <a:off x="9854274" y="1978927"/>
            <a:ext cx="2302228" cy="3286750"/>
            <a:chOff x="9854274" y="1967352"/>
            <a:chExt cx="2302228" cy="3286750"/>
          </a:xfrm>
        </p:grpSpPr>
        <p:sp>
          <p:nvSpPr>
            <p:cNvPr id="2" name="Rectangle 1"/>
            <p:cNvSpPr/>
            <p:nvPr/>
          </p:nvSpPr>
          <p:spPr>
            <a:xfrm>
              <a:off x="9854274" y="1967352"/>
              <a:ext cx="2302228" cy="2431435"/>
            </a:xfrm>
            <a:prstGeom prst="rect">
              <a:avLst/>
            </a:prstGeom>
          </p:spPr>
          <p:txBody>
            <a:bodyPr wrap="square">
              <a:spAutoFit/>
            </a:bodyPr>
            <a:lstStyle/>
            <a:p>
              <a:pPr algn="ctr">
                <a:buSzPct val="25000"/>
              </a:pPr>
              <a:r>
                <a:rPr lang="en-US" sz="1900" b="1" dirty="0">
                  <a:solidFill>
                    <a:srgbClr val="FF0000"/>
                  </a:solidFill>
                  <a:latin typeface="Century Gothic" panose="020B0502020202020204" pitchFamily="34" charset="0"/>
                  <a:ea typeface="Questrial"/>
                  <a:cs typeface="Questrial"/>
                  <a:sym typeface="Questrial"/>
                </a:rPr>
                <a:t>Legacy of colonialism; Systematic marginalization &amp; violence against indigenous communities in </a:t>
              </a:r>
            </a:p>
            <a:p>
              <a:pPr algn="ctr">
                <a:buSzPct val="25000"/>
              </a:pPr>
              <a:r>
                <a:rPr lang="en-US" sz="1900" b="1" dirty="0">
                  <a:solidFill>
                    <a:srgbClr val="FF0000"/>
                  </a:solidFill>
                  <a:latin typeface="Century Gothic" panose="020B0502020202020204" pitchFamily="34" charset="0"/>
                  <a:ea typeface="Questrial"/>
                  <a:cs typeface="Questrial"/>
                  <a:sym typeface="Questrial"/>
                </a:rPr>
                <a:t>S. Mexico</a:t>
              </a:r>
            </a:p>
          </p:txBody>
        </p:sp>
        <p:cxnSp>
          <p:nvCxnSpPr>
            <p:cNvPr id="43" name="Shape 202"/>
            <p:cNvCxnSpPr/>
            <p:nvPr/>
          </p:nvCxnSpPr>
          <p:spPr>
            <a:xfrm flipH="1">
              <a:off x="10025014" y="4481712"/>
              <a:ext cx="638200" cy="772390"/>
            </a:xfrm>
            <a:prstGeom prst="straightConnector1">
              <a:avLst/>
            </a:prstGeom>
            <a:noFill/>
            <a:ln w="28575" cap="flat" cmpd="sng">
              <a:solidFill>
                <a:srgbClr val="FF0000"/>
              </a:solidFill>
              <a:prstDash val="solid"/>
              <a:round/>
              <a:headEnd type="none" w="med" len="med"/>
              <a:tailEnd type="stealth" w="lg" len="lg"/>
            </a:ln>
          </p:spPr>
        </p:cxnSp>
      </p:grpSp>
      <p:grpSp>
        <p:nvGrpSpPr>
          <p:cNvPr id="50" name="Shape 204"/>
          <p:cNvGrpSpPr/>
          <p:nvPr/>
        </p:nvGrpSpPr>
        <p:grpSpPr>
          <a:xfrm>
            <a:off x="389600" y="1647199"/>
            <a:ext cx="5151605" cy="1342879"/>
            <a:chOff x="950996" y="1958652"/>
            <a:chExt cx="5151605" cy="1342879"/>
          </a:xfrm>
        </p:grpSpPr>
        <p:grpSp>
          <p:nvGrpSpPr>
            <p:cNvPr id="51" name="Shape 205"/>
            <p:cNvGrpSpPr/>
            <p:nvPr/>
          </p:nvGrpSpPr>
          <p:grpSpPr>
            <a:xfrm>
              <a:off x="950996" y="1958652"/>
              <a:ext cx="5040607" cy="1342878"/>
              <a:chOff x="1896496" y="5395688"/>
              <a:chExt cx="4556397" cy="1342878"/>
            </a:xfrm>
          </p:grpSpPr>
          <p:sp>
            <p:nvSpPr>
              <p:cNvPr id="53" name="Shape 206"/>
              <p:cNvSpPr txBox="1"/>
              <p:nvPr/>
            </p:nvSpPr>
            <p:spPr>
              <a:xfrm>
                <a:off x="1896496" y="5395688"/>
                <a:ext cx="4556397" cy="707886"/>
              </a:xfrm>
              <a:prstGeom prst="rect">
                <a:avLst/>
              </a:prstGeom>
              <a:noFill/>
              <a:ln>
                <a:noFill/>
              </a:ln>
            </p:spPr>
            <p:txBody>
              <a:bodyPr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25000"/>
                </a:pPr>
                <a:r>
                  <a:rPr lang="en-US" sz="2000" b="1" dirty="0">
                    <a:solidFill>
                      <a:srgbClr val="FF0000"/>
                    </a:solidFill>
                    <a:latin typeface="Century Gothic" panose="020B0502020202020204" pitchFamily="34" charset="0"/>
                    <a:ea typeface="Questrial"/>
                    <a:cs typeface="Questrial"/>
                    <a:sym typeface="Questrial"/>
                  </a:rPr>
                  <a:t>Racism/ racialized low-wage labor markets; US immigration policy</a:t>
                </a:r>
              </a:p>
            </p:txBody>
          </p:sp>
          <p:cxnSp>
            <p:nvCxnSpPr>
              <p:cNvPr id="54" name="Shape 207"/>
              <p:cNvCxnSpPr/>
              <p:nvPr/>
            </p:nvCxnSpPr>
            <p:spPr>
              <a:xfrm>
                <a:off x="4740882" y="6126423"/>
                <a:ext cx="0" cy="612143"/>
              </a:xfrm>
              <a:prstGeom prst="straightConnector1">
                <a:avLst/>
              </a:prstGeom>
              <a:noFill/>
              <a:ln w="28575" cap="flat" cmpd="sng">
                <a:solidFill>
                  <a:srgbClr val="FF0000"/>
                </a:solidFill>
                <a:prstDash val="solid"/>
                <a:round/>
                <a:headEnd type="none" w="med" len="med"/>
                <a:tailEnd type="stealth" w="lg" len="lg"/>
              </a:ln>
            </p:spPr>
          </p:cxnSp>
        </p:grpSp>
        <p:cxnSp>
          <p:nvCxnSpPr>
            <p:cNvPr id="52" name="Shape 208"/>
            <p:cNvCxnSpPr/>
            <p:nvPr/>
          </p:nvCxnSpPr>
          <p:spPr>
            <a:xfrm>
              <a:off x="4097658" y="2689388"/>
              <a:ext cx="2004943" cy="612143"/>
            </a:xfrm>
            <a:prstGeom prst="straightConnector1">
              <a:avLst/>
            </a:prstGeom>
            <a:noFill/>
            <a:ln w="28575" cap="flat" cmpd="sng">
              <a:solidFill>
                <a:srgbClr val="FF0000"/>
              </a:solidFill>
              <a:prstDash val="solid"/>
              <a:round/>
              <a:headEnd type="none" w="med" len="med"/>
              <a:tailEnd type="stealth" w="lg" len="lg"/>
            </a:ln>
          </p:spPr>
        </p:cxnSp>
      </p:grpSp>
      <p:sp>
        <p:nvSpPr>
          <p:cNvPr id="45" name="Content Placeholder 4"/>
          <p:cNvSpPr txBox="1">
            <a:spLocks/>
          </p:cNvSpPr>
          <p:nvPr/>
        </p:nvSpPr>
        <p:spPr>
          <a:xfrm>
            <a:off x="-1045293" y="-67422"/>
            <a:ext cx="4026917" cy="655579"/>
          </a:xfrm>
          <a:prstGeom prst="rect">
            <a:avLst/>
          </a:prstGeom>
        </p:spPr>
        <p:txBody>
          <a:bodyPr vert="horz" lIns="91440" tIns="45720" rIns="91440" bIns="45720" rtlCol="0" anchor="ctr">
            <a:normAutofit lnSpcReduction="10000"/>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lgn="ctr">
              <a:buFont typeface="Wingdings" pitchFamily="2" charset="2"/>
              <a:buNone/>
            </a:pPr>
            <a:endParaRPr lang="en-US" dirty="0"/>
          </a:p>
          <a:p>
            <a:pPr marL="0" indent="0" algn="ctr">
              <a:buFont typeface="Wingdings" pitchFamily="2" charset="2"/>
              <a:buNone/>
            </a:pPr>
            <a:r>
              <a:rPr lang="en-US" sz="1600" dirty="0">
                <a:latin typeface="Century Gothic" panose="020B0502020202020204" pitchFamily="34" charset="0"/>
              </a:rPr>
              <a:t>Slide by J. Neff</a:t>
            </a:r>
          </a:p>
          <a:p>
            <a:endParaRPr lang="en-US" sz="1600" dirty="0"/>
          </a:p>
        </p:txBody>
      </p:sp>
      <p:pic>
        <p:nvPicPr>
          <p:cNvPr id="49" name="Picture 48"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4" name="Slide Number Placeholder 3">
            <a:extLst>
              <a:ext uri="{FF2B5EF4-FFF2-40B4-BE49-F238E27FC236}">
                <a16:creationId xmlns:a16="http://schemas.microsoft.com/office/drawing/2014/main" id="{37DE081E-0423-4548-9B35-6B44AC984AD8}"/>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35</a:t>
            </a:fld>
            <a:endParaRPr lang="en-US">
              <a:solidFill>
                <a:prstClr val="black">
                  <a:lumMod val="65000"/>
                  <a:lumOff val="35000"/>
                </a:prstClr>
              </a:solidFill>
            </a:endParaRPr>
          </a:p>
        </p:txBody>
      </p:sp>
    </p:spTree>
    <p:extLst>
      <p:ext uri="{BB962C8B-B14F-4D97-AF65-F5344CB8AC3E}">
        <p14:creationId xmlns:p14="http://schemas.microsoft.com/office/powerpoint/2010/main" val="68015050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Naturalizing Inequality Exercise</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dirty="0">
                <a:latin typeface="Calibri Light"/>
                <a:cs typeface="Calibri Light"/>
              </a:rPr>
              <a:t>Spend the next 5 minutes reading through both passages on page X of the workbook. As you read through each passage, underline the parts where you see inequality or injustice naturalized through implicit frameworks:</a:t>
            </a:r>
            <a:endParaRPr lang="en-US" dirty="0"/>
          </a:p>
          <a:p>
            <a:pPr lvl="1"/>
            <a:r>
              <a:rPr lang="en-US" sz="2800" dirty="0">
                <a:latin typeface="Calibri Light"/>
                <a:cs typeface="Calibri Light"/>
              </a:rPr>
              <a:t>“</a:t>
            </a:r>
            <a:r>
              <a:rPr lang="en-US" sz="2800" dirty="0">
                <a:effectLst/>
                <a:latin typeface="Calibri Light"/>
                <a:cs typeface="Calibri Light"/>
              </a:rPr>
              <a:t>Cultural”</a:t>
            </a:r>
            <a:endParaRPr lang="en-US" sz="2800" dirty="0">
              <a:latin typeface="Calibri Light"/>
              <a:cs typeface="Calibri Light"/>
            </a:endParaRPr>
          </a:p>
          <a:p>
            <a:pPr lvl="1"/>
            <a:r>
              <a:rPr lang="en-US" sz="2800" dirty="0">
                <a:latin typeface="Calibri Light"/>
                <a:cs typeface="Calibri Light"/>
              </a:rPr>
              <a:t>Individual behaviors or choices</a:t>
            </a:r>
          </a:p>
          <a:p>
            <a:pPr lvl="1"/>
            <a:r>
              <a:rPr lang="en-US" sz="2800" dirty="0">
                <a:effectLst/>
                <a:latin typeface="Calibri Light"/>
                <a:cs typeface="Calibri Light"/>
              </a:rPr>
              <a:t>Biology or Genetics</a:t>
            </a:r>
            <a:endParaRPr lang="en-US" sz="2800" dirty="0">
              <a:latin typeface="Calibri Light"/>
              <a:cs typeface="Calibri Light"/>
            </a:endParaRPr>
          </a:p>
        </p:txBody>
      </p:sp>
      <p:pic>
        <p:nvPicPr>
          <p:cNvPr id="7" name="Picture 6" descr="SCWG_imag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500" y="5977280"/>
            <a:ext cx="1395927" cy="721970"/>
          </a:xfrm>
          <a:prstGeom prst="rect">
            <a:avLst/>
          </a:prstGeom>
        </p:spPr>
      </p:pic>
      <p:sp>
        <p:nvSpPr>
          <p:cNvPr id="4" name="Slide Number Placeholder 3">
            <a:extLst>
              <a:ext uri="{FF2B5EF4-FFF2-40B4-BE49-F238E27FC236}">
                <a16:creationId xmlns:a16="http://schemas.microsoft.com/office/drawing/2014/main" id="{0C55D7CF-6E9D-FB46-9452-4DA7FF6B6E73}"/>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36</a:t>
            </a:fld>
            <a:endParaRPr lang="en-US">
              <a:solidFill>
                <a:prstClr val="black">
                  <a:lumMod val="65000"/>
                  <a:lumOff val="35000"/>
                </a:prstClr>
              </a:solidFill>
            </a:endParaRPr>
          </a:p>
        </p:txBody>
      </p:sp>
    </p:spTree>
    <p:extLst>
      <p:ext uri="{BB962C8B-B14F-4D97-AF65-F5344CB8AC3E}">
        <p14:creationId xmlns:p14="http://schemas.microsoft.com/office/powerpoint/2010/main" val="1648655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066" y="1392199"/>
            <a:ext cx="11549745" cy="5486400"/>
          </a:xfrm>
        </p:spPr>
        <p:txBody>
          <a:bodyPr vert="horz" lIns="91440" tIns="45720" rIns="91440" bIns="45720" rtlCol="0" anchor="t">
            <a:noAutofit/>
          </a:bodyPr>
          <a:lstStyle/>
          <a:p>
            <a:pPr marL="457200" lvl="3" indent="0" algn="just">
              <a:buNone/>
            </a:pPr>
            <a:r>
              <a:rPr lang="en-US" sz="2400" dirty="0">
                <a:solidFill>
                  <a:srgbClr val="000000"/>
                </a:solidFill>
                <a:latin typeface="Calibri Light"/>
                <a:cs typeface="Calibri Light"/>
              </a:rPr>
              <a:t>#1: When asked why very few </a:t>
            </a:r>
            <a:r>
              <a:rPr lang="en-US" sz="2400" dirty="0" err="1">
                <a:solidFill>
                  <a:srgbClr val="000000"/>
                </a:solidFill>
                <a:latin typeface="Calibri Light"/>
                <a:cs typeface="Calibri Light"/>
              </a:rPr>
              <a:t>Triqui</a:t>
            </a:r>
            <a:r>
              <a:rPr lang="en-US" sz="2400" dirty="0">
                <a:solidFill>
                  <a:srgbClr val="000000"/>
                </a:solidFill>
                <a:latin typeface="Calibri Light"/>
                <a:cs typeface="Calibri Light"/>
              </a:rPr>
              <a:t> people were harvesting apples, the field job known to pay the most, the Tanaka Farm’s apple crop supervisor explained in detail that “they are too short to reach the apples, and, besides, they don’t like ladders anyway.” He continued that </a:t>
            </a:r>
            <a:r>
              <a:rPr lang="en-US" sz="2400" dirty="0" err="1">
                <a:solidFill>
                  <a:srgbClr val="000000"/>
                </a:solidFill>
                <a:latin typeface="Calibri Light"/>
                <a:cs typeface="Calibri Light"/>
              </a:rPr>
              <a:t>Triqui</a:t>
            </a:r>
            <a:r>
              <a:rPr lang="en-US" sz="2400" dirty="0">
                <a:solidFill>
                  <a:srgbClr val="000000"/>
                </a:solidFill>
                <a:latin typeface="Calibri Light"/>
                <a:cs typeface="Calibri Light"/>
              </a:rPr>
              <a:t> people are perfect for picking berries because they are “lower to the ground.” When asked why </a:t>
            </a:r>
            <a:r>
              <a:rPr lang="en-US" sz="2400" dirty="0" err="1">
                <a:solidFill>
                  <a:srgbClr val="000000"/>
                </a:solidFill>
                <a:latin typeface="Calibri Light"/>
                <a:cs typeface="Calibri Light"/>
              </a:rPr>
              <a:t>Triqui</a:t>
            </a:r>
            <a:r>
              <a:rPr lang="en-US" sz="2400" dirty="0">
                <a:solidFill>
                  <a:srgbClr val="000000"/>
                </a:solidFill>
                <a:latin typeface="Calibri Light"/>
                <a:cs typeface="Calibri Light"/>
              </a:rPr>
              <a:t> people have only berry-picking jobs, a mestiza Mexican social worker in Washington state explained that “a los </a:t>
            </a:r>
            <a:r>
              <a:rPr lang="en-US" sz="2400" dirty="0" err="1">
                <a:solidFill>
                  <a:srgbClr val="000000"/>
                </a:solidFill>
                <a:latin typeface="Calibri Light"/>
                <a:cs typeface="Calibri Light"/>
              </a:rPr>
              <a:t>Oaxaquenos</a:t>
            </a:r>
            <a:r>
              <a:rPr lang="en-US" sz="2400" dirty="0">
                <a:solidFill>
                  <a:srgbClr val="000000"/>
                </a:solidFill>
                <a:latin typeface="Calibri Light"/>
                <a:cs typeface="Calibri Light"/>
              </a:rPr>
              <a:t> les </a:t>
            </a:r>
            <a:r>
              <a:rPr lang="en-US" sz="2400" dirty="0" err="1">
                <a:solidFill>
                  <a:srgbClr val="000000"/>
                </a:solidFill>
                <a:latin typeface="Calibri Light"/>
                <a:cs typeface="Calibri Light"/>
              </a:rPr>
              <a:t>gusta</a:t>
            </a:r>
            <a:r>
              <a:rPr lang="en-US" sz="2400" dirty="0">
                <a:solidFill>
                  <a:srgbClr val="000000"/>
                </a:solidFill>
                <a:latin typeface="Calibri Light"/>
                <a:cs typeface="Calibri Light"/>
              </a:rPr>
              <a:t> </a:t>
            </a:r>
            <a:r>
              <a:rPr lang="en-US" sz="2400" dirty="0" err="1">
                <a:solidFill>
                  <a:srgbClr val="000000"/>
                </a:solidFill>
                <a:latin typeface="Calibri Light"/>
                <a:cs typeface="Calibri Light"/>
              </a:rPr>
              <a:t>trabajar</a:t>
            </a:r>
            <a:r>
              <a:rPr lang="en-US" sz="2400" dirty="0">
                <a:solidFill>
                  <a:srgbClr val="000000"/>
                </a:solidFill>
                <a:latin typeface="Calibri Light"/>
                <a:cs typeface="Calibri Light"/>
              </a:rPr>
              <a:t> </a:t>
            </a:r>
            <a:r>
              <a:rPr lang="en-US" sz="2400" dirty="0" err="1">
                <a:solidFill>
                  <a:srgbClr val="000000"/>
                </a:solidFill>
                <a:latin typeface="Calibri Light"/>
                <a:cs typeface="Calibri Light"/>
              </a:rPr>
              <a:t>agachado</a:t>
            </a:r>
            <a:r>
              <a:rPr lang="en-US" sz="2400" dirty="0">
                <a:solidFill>
                  <a:srgbClr val="000000"/>
                </a:solidFill>
                <a:latin typeface="Calibri Light"/>
                <a:cs typeface="Calibri Light"/>
              </a:rPr>
              <a:t> [</a:t>
            </a:r>
            <a:r>
              <a:rPr lang="en-US" sz="2400" dirty="0" err="1">
                <a:solidFill>
                  <a:srgbClr val="000000"/>
                </a:solidFill>
                <a:latin typeface="Calibri Light"/>
                <a:cs typeface="Calibri Light"/>
              </a:rPr>
              <a:t>Oaxacans</a:t>
            </a:r>
            <a:r>
              <a:rPr lang="en-US" sz="2400" dirty="0">
                <a:solidFill>
                  <a:srgbClr val="000000"/>
                </a:solidFill>
                <a:latin typeface="Calibri Light"/>
                <a:cs typeface="Calibri Light"/>
              </a:rPr>
              <a:t> like to work bent over],” whereas, she told me, “Mexicanos [mestizo Mexicans] get too many pains if they work in the fields.” In these examples and the many other responses they represent, perceived bodily difference along ethnic lines serves to </a:t>
            </a:r>
            <a:r>
              <a:rPr lang="en-US" sz="2400" b="1" dirty="0">
                <a:solidFill>
                  <a:srgbClr val="000000"/>
                </a:solidFill>
                <a:latin typeface="Calibri Light"/>
                <a:cs typeface="Calibri Light"/>
              </a:rPr>
              <a:t>justify or </a:t>
            </a:r>
            <a:r>
              <a:rPr lang="en-US" sz="2400" b="1" u="sng" dirty="0">
                <a:latin typeface="Calibri Light"/>
                <a:cs typeface="Calibri Light"/>
              </a:rPr>
              <a:t>naturalize inequalities</a:t>
            </a:r>
            <a:r>
              <a:rPr lang="en-US" sz="2400" dirty="0">
                <a:solidFill>
                  <a:srgbClr val="000000"/>
                </a:solidFill>
                <a:latin typeface="Calibri Light"/>
                <a:cs typeface="Calibri Light"/>
              </a:rPr>
              <a:t>, </a:t>
            </a:r>
            <a:r>
              <a:rPr lang="en-US" sz="2400" b="1" dirty="0">
                <a:solidFill>
                  <a:srgbClr val="000000"/>
                </a:solidFill>
                <a:latin typeface="Calibri Light"/>
                <a:cs typeface="Calibri Light"/>
              </a:rPr>
              <a:t>making them appear purely or primarily natural and not also social in origin</a:t>
            </a:r>
            <a:r>
              <a:rPr lang="en-US" sz="2400" dirty="0">
                <a:solidFill>
                  <a:srgbClr val="000000"/>
                </a:solidFill>
                <a:latin typeface="Calibri Light"/>
                <a:cs typeface="Calibri Light"/>
              </a:rPr>
              <a:t>. Thus, each kind of ethnic body is understood to deserve its relative social position.</a:t>
            </a:r>
          </a:p>
          <a:p>
            <a:pPr marL="457200" lvl="3" indent="0" algn="r">
              <a:buNone/>
            </a:pPr>
            <a:r>
              <a:rPr lang="en-US" sz="2400" dirty="0">
                <a:solidFill>
                  <a:srgbClr val="000000"/>
                </a:solidFill>
                <a:latin typeface="Calibri Light"/>
                <a:cs typeface="Calibri Light"/>
              </a:rPr>
              <a:t>-Seth Holmes</a:t>
            </a:r>
          </a:p>
          <a:p>
            <a:pPr marL="457200" lvl="3" indent="0" algn="r">
              <a:buNone/>
            </a:pPr>
            <a:r>
              <a:rPr lang="en-US" sz="2400" dirty="0">
                <a:solidFill>
                  <a:srgbClr val="000000"/>
                </a:solidFill>
                <a:latin typeface="Calibri Light"/>
                <a:cs typeface="Calibri Light"/>
              </a:rPr>
              <a:t>“An Ethnographic Study of the Social Context of Migrant Health in the US,” 2006</a:t>
            </a:r>
          </a:p>
        </p:txBody>
      </p:sp>
      <p:sp>
        <p:nvSpPr>
          <p:cNvPr id="17" name="Rectangle 16">
            <a:extLst>
              <a:ext uri="{FF2B5EF4-FFF2-40B4-BE49-F238E27FC236}">
                <a16:creationId xmlns:a16="http://schemas.microsoft.com/office/drawing/2014/main" id="{B95D983D-E741-4CE4-AD57-3523D4F22CB0}"/>
              </a:ext>
            </a:extLst>
          </p:cNvPr>
          <p:cNvSpPr/>
          <p:nvPr/>
        </p:nvSpPr>
        <p:spPr>
          <a:xfrm>
            <a:off x="8029946" y="3053142"/>
            <a:ext cx="3646276" cy="334076"/>
          </a:xfrm>
          <a:prstGeom prst="rect">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11D27C1-B2BD-4EFF-BA0C-316E417C1CB7}"/>
              </a:ext>
            </a:extLst>
          </p:cNvPr>
          <p:cNvSpPr/>
          <p:nvPr/>
        </p:nvSpPr>
        <p:spPr>
          <a:xfrm>
            <a:off x="1082276" y="2044711"/>
            <a:ext cx="1366433" cy="38487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C92D817-6BE0-4F76-A6C9-9D59FE235B1F}"/>
              </a:ext>
            </a:extLst>
          </p:cNvPr>
          <p:cNvSpPr/>
          <p:nvPr/>
        </p:nvSpPr>
        <p:spPr>
          <a:xfrm>
            <a:off x="10362513" y="2367983"/>
            <a:ext cx="1334106" cy="38487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13E4A1C-508E-4B18-B926-21412CDE2DA0}"/>
              </a:ext>
            </a:extLst>
          </p:cNvPr>
          <p:cNvSpPr/>
          <p:nvPr/>
        </p:nvSpPr>
        <p:spPr>
          <a:xfrm>
            <a:off x="10143919" y="3432986"/>
            <a:ext cx="1512676" cy="280968"/>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4373" y="319312"/>
            <a:ext cx="10972800" cy="965201"/>
          </a:xfrm>
        </p:spPr>
        <p:txBody>
          <a:bodyPr/>
          <a:lstStyle/>
          <a:p>
            <a:r>
              <a:rPr lang="en-US" dirty="0">
                <a:latin typeface="Calibri Light"/>
                <a:cs typeface="Calibri Light"/>
              </a:rPr>
              <a:t>Naturalizing Inequality</a:t>
            </a:r>
          </a:p>
        </p:txBody>
      </p:sp>
      <p:sp>
        <p:nvSpPr>
          <p:cNvPr id="8" name="TextBox 7">
            <a:extLst>
              <a:ext uri="{FF2B5EF4-FFF2-40B4-BE49-F238E27FC236}">
                <a16:creationId xmlns:a16="http://schemas.microsoft.com/office/drawing/2014/main" id="{2661488D-F1C9-444F-88AA-AF4B9F982878}"/>
              </a:ext>
            </a:extLst>
          </p:cNvPr>
          <p:cNvSpPr txBox="1"/>
          <p:nvPr/>
        </p:nvSpPr>
        <p:spPr>
          <a:xfrm>
            <a:off x="1409698" y="6253018"/>
            <a:ext cx="2743200"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ED7D31"/>
                </a:solidFill>
              </a:rPr>
              <a:t>Biology</a:t>
            </a:r>
            <a:r>
              <a:rPr lang="en-US" sz="2800" b="1" dirty="0">
                <a:solidFill>
                  <a:srgbClr val="ED7D31"/>
                </a:solidFill>
                <a:cs typeface="Calibri"/>
              </a:rPr>
              <a:t>/Genetics</a:t>
            </a:r>
          </a:p>
        </p:txBody>
      </p:sp>
      <p:sp>
        <p:nvSpPr>
          <p:cNvPr id="18" name="TextBox 17">
            <a:extLst>
              <a:ext uri="{FF2B5EF4-FFF2-40B4-BE49-F238E27FC236}">
                <a16:creationId xmlns:a16="http://schemas.microsoft.com/office/drawing/2014/main" id="{DB67C3F3-C8D7-44AA-898E-AC0C27B27B71}"/>
              </a:ext>
            </a:extLst>
          </p:cNvPr>
          <p:cNvSpPr txBox="1"/>
          <p:nvPr/>
        </p:nvSpPr>
        <p:spPr>
          <a:xfrm>
            <a:off x="8381999" y="6253014"/>
            <a:ext cx="2743200"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A5A5A5"/>
                </a:solidFill>
              </a:rPr>
              <a:t>Culture?</a:t>
            </a:r>
            <a:endParaRPr lang="en-US" dirty="0">
              <a:solidFill>
                <a:srgbClr val="A5A5A5"/>
              </a:solidFill>
              <a:cs typeface="Calibri"/>
            </a:endParaRPr>
          </a:p>
        </p:txBody>
      </p:sp>
      <p:sp>
        <p:nvSpPr>
          <p:cNvPr id="10" name="Rectangle 9">
            <a:extLst>
              <a:ext uri="{FF2B5EF4-FFF2-40B4-BE49-F238E27FC236}">
                <a16:creationId xmlns:a16="http://schemas.microsoft.com/office/drawing/2014/main" id="{AE6801DF-D093-4B38-9619-557F943ADCC5}"/>
              </a:ext>
            </a:extLst>
          </p:cNvPr>
          <p:cNvSpPr/>
          <p:nvPr/>
        </p:nvSpPr>
        <p:spPr>
          <a:xfrm>
            <a:off x="606602" y="2702801"/>
            <a:ext cx="1726651" cy="38487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118D8D-3244-482A-8BE5-7F023E30E4BB}"/>
              </a:ext>
            </a:extLst>
          </p:cNvPr>
          <p:cNvSpPr/>
          <p:nvPr/>
        </p:nvSpPr>
        <p:spPr>
          <a:xfrm>
            <a:off x="606218" y="3387960"/>
            <a:ext cx="2318549" cy="334076"/>
          </a:xfrm>
          <a:prstGeom prst="rect">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9CBBA2-9502-40E1-9BC1-B0CC6297FE43}"/>
              </a:ext>
            </a:extLst>
          </p:cNvPr>
          <p:cNvSpPr/>
          <p:nvPr/>
        </p:nvSpPr>
        <p:spPr>
          <a:xfrm>
            <a:off x="572737" y="3767804"/>
            <a:ext cx="4918584" cy="292513"/>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2875" y="405155"/>
            <a:ext cx="1395927" cy="721970"/>
          </a:xfrm>
          <a:prstGeom prst="rect">
            <a:avLst/>
          </a:prstGeom>
        </p:spPr>
      </p:pic>
      <p:sp>
        <p:nvSpPr>
          <p:cNvPr id="4" name="Slide Number Placeholder 3">
            <a:extLst>
              <a:ext uri="{FF2B5EF4-FFF2-40B4-BE49-F238E27FC236}">
                <a16:creationId xmlns:a16="http://schemas.microsoft.com/office/drawing/2014/main" id="{3DF2F763-81D7-FD41-8FDB-608AB40EBFDB}"/>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37</a:t>
            </a:fld>
            <a:endParaRPr lang="en-US">
              <a:solidFill>
                <a:prstClr val="black">
                  <a:lumMod val="65000"/>
                  <a:lumOff val="35000"/>
                </a:prstClr>
              </a:solidFill>
            </a:endParaRPr>
          </a:p>
        </p:txBody>
      </p:sp>
    </p:spTree>
    <p:extLst>
      <p:ext uri="{BB962C8B-B14F-4D97-AF65-F5344CB8AC3E}">
        <p14:creationId xmlns:p14="http://schemas.microsoft.com/office/powerpoint/2010/main" val="769845920"/>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452" y="1329749"/>
            <a:ext cx="11930744" cy="5486400"/>
          </a:xfrm>
        </p:spPr>
        <p:txBody>
          <a:bodyPr vert="horz" lIns="91440" tIns="45720" rIns="91440" bIns="45720" rtlCol="0" anchor="t">
            <a:noAutofit/>
          </a:bodyPr>
          <a:lstStyle/>
          <a:p>
            <a:pPr marL="457200" lvl="3" indent="0" algn="just">
              <a:buNone/>
            </a:pPr>
            <a:r>
              <a:rPr lang="en-US" sz="2400" dirty="0">
                <a:solidFill>
                  <a:srgbClr val="000000"/>
                </a:solidFill>
                <a:latin typeface="Calibri Light"/>
                <a:cs typeface="Calibri Light"/>
              </a:rPr>
              <a:t>#2: The urgent-care doctor he first saw explained that Abelino should not work, but should rest and let his knee recover. The occupational health doctor he saw the following week said Abelino could work but without bending, walking, or prolonged standing…. After a few weeks, the occupational health doctor passed Abelino to a reluctant physiatrist who told Abelino that he must work hard picking strawberries in order to make his knee better. She told Abelino that he had been picking incorrectly and hurt his knee because he “didn’t know how to bend over correctly.” Once Abelino had recovered, this doctor explained to the researcher that Abelino no longer felt pain, not because he got better, but because the picking season was over and he could no longer apply for worker’s compensation…. Knee and back pain continue to be the most common health complaints among pickers on the Tanaka Farm </a:t>
            </a:r>
          </a:p>
          <a:p>
            <a:pPr marL="457200" lvl="3" indent="0" algn="r">
              <a:buNone/>
            </a:pPr>
            <a:r>
              <a:rPr lang="en-US" sz="2400" dirty="0">
                <a:solidFill>
                  <a:srgbClr val="000000"/>
                </a:solidFill>
                <a:latin typeface="Calibri Light"/>
                <a:cs typeface="Calibri Light"/>
              </a:rPr>
              <a:t>-Seth Holmes </a:t>
            </a:r>
          </a:p>
          <a:p>
            <a:pPr marL="457200" lvl="3" indent="0" algn="r">
              <a:buNone/>
            </a:pPr>
            <a:r>
              <a:rPr lang="en-US" sz="2400" dirty="0">
                <a:solidFill>
                  <a:srgbClr val="000000"/>
                </a:solidFill>
                <a:latin typeface="Calibri Light"/>
                <a:cs typeface="Calibri Light"/>
              </a:rPr>
              <a:t>“An Ethnographic Study of the Social Context of Migrant Health in the US,” 2006</a:t>
            </a:r>
            <a:endParaRPr lang="en-US" dirty="0"/>
          </a:p>
        </p:txBody>
      </p:sp>
      <p:sp>
        <p:nvSpPr>
          <p:cNvPr id="28" name="Rectangle 27">
            <a:extLst>
              <a:ext uri="{FF2B5EF4-FFF2-40B4-BE49-F238E27FC236}">
                <a16:creationId xmlns:a16="http://schemas.microsoft.com/office/drawing/2014/main" id="{2F571AD4-FA9E-4AD1-8864-A388D471B14D}"/>
              </a:ext>
            </a:extLst>
          </p:cNvPr>
          <p:cNvSpPr/>
          <p:nvPr/>
        </p:nvSpPr>
        <p:spPr>
          <a:xfrm>
            <a:off x="3453328" y="3959457"/>
            <a:ext cx="7542866" cy="397576"/>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D974BEF-4D29-48F4-858D-C9621CC8CCB3}"/>
              </a:ext>
            </a:extLst>
          </p:cNvPr>
          <p:cNvSpPr/>
          <p:nvPr/>
        </p:nvSpPr>
        <p:spPr>
          <a:xfrm>
            <a:off x="295650" y="1679230"/>
            <a:ext cx="3633576" cy="30405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40D4E34-D02E-4F0D-A156-24D3D815890B}"/>
              </a:ext>
            </a:extLst>
          </p:cNvPr>
          <p:cNvSpPr/>
          <p:nvPr/>
        </p:nvSpPr>
        <p:spPr>
          <a:xfrm>
            <a:off x="2213348" y="2040603"/>
            <a:ext cx="7961966" cy="292514"/>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3646A50-8A6D-4998-8C3C-223A33CD4964}"/>
              </a:ext>
            </a:extLst>
          </p:cNvPr>
          <p:cNvSpPr/>
          <p:nvPr/>
        </p:nvSpPr>
        <p:spPr>
          <a:xfrm>
            <a:off x="2799853" y="2983867"/>
            <a:ext cx="3626647" cy="361786"/>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8A72903-4718-4AE0-BF7B-5BA88766F0B2}"/>
              </a:ext>
            </a:extLst>
          </p:cNvPr>
          <p:cNvSpPr/>
          <p:nvPr/>
        </p:nvSpPr>
        <p:spPr>
          <a:xfrm>
            <a:off x="7108619" y="1336331"/>
            <a:ext cx="3229485" cy="373331"/>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1173" y="355103"/>
            <a:ext cx="10972800" cy="919020"/>
          </a:xfrm>
        </p:spPr>
        <p:txBody>
          <a:bodyPr/>
          <a:lstStyle/>
          <a:p>
            <a:r>
              <a:rPr lang="en-US" dirty="0">
                <a:latin typeface="Calibri Light"/>
                <a:cs typeface="Calibri Light"/>
              </a:rPr>
              <a:t>Naturalizing Inequality</a:t>
            </a:r>
          </a:p>
        </p:txBody>
      </p:sp>
      <p:sp>
        <p:nvSpPr>
          <p:cNvPr id="6" name="TextBox 5">
            <a:extLst>
              <a:ext uri="{FF2B5EF4-FFF2-40B4-BE49-F238E27FC236}">
                <a16:creationId xmlns:a16="http://schemas.microsoft.com/office/drawing/2014/main" id="{297FC1A6-A37D-4222-A4FA-4EC087A17CB9}"/>
              </a:ext>
            </a:extLst>
          </p:cNvPr>
          <p:cNvSpPr txBox="1"/>
          <p:nvPr/>
        </p:nvSpPr>
        <p:spPr>
          <a:xfrm>
            <a:off x="1052943" y="6152573"/>
            <a:ext cx="4495800"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FFC000"/>
                </a:solidFill>
              </a:rPr>
              <a:t>Individual Behavior</a:t>
            </a:r>
            <a:r>
              <a:rPr lang="en-US" sz="2800" b="1" dirty="0">
                <a:solidFill>
                  <a:srgbClr val="FFC000"/>
                </a:solidFill>
                <a:cs typeface="Calibri"/>
              </a:rPr>
              <a:t>/Choices</a:t>
            </a:r>
          </a:p>
        </p:txBody>
      </p:sp>
      <p:sp>
        <p:nvSpPr>
          <p:cNvPr id="29" name="TextBox 28">
            <a:extLst>
              <a:ext uri="{FF2B5EF4-FFF2-40B4-BE49-F238E27FC236}">
                <a16:creationId xmlns:a16="http://schemas.microsoft.com/office/drawing/2014/main" id="{063F37DD-A186-4E2E-A6B1-44C1EFA94985}"/>
              </a:ext>
            </a:extLst>
          </p:cNvPr>
          <p:cNvSpPr txBox="1"/>
          <p:nvPr/>
        </p:nvSpPr>
        <p:spPr>
          <a:xfrm>
            <a:off x="6959597" y="6152572"/>
            <a:ext cx="4495800"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00B0F0"/>
                </a:solidFill>
              </a:rPr>
              <a:t>Contextually </a:t>
            </a:r>
            <a:r>
              <a:rPr lang="en-US" sz="2800" b="1" dirty="0">
                <a:solidFill>
                  <a:srgbClr val="00B0F0"/>
                </a:solidFill>
                <a:cs typeface="Calibri"/>
              </a:rPr>
              <a:t>Clueless?</a:t>
            </a:r>
            <a:endParaRPr lang="en-US" dirty="0">
              <a:solidFill>
                <a:srgbClr val="00B0F0"/>
              </a:solidFill>
              <a:cs typeface="Calibri"/>
            </a:endParaRPr>
          </a:p>
        </p:txBody>
      </p:sp>
      <p:pic>
        <p:nvPicPr>
          <p:cNvPr id="14" name="Picture 13"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2875" y="405155"/>
            <a:ext cx="1395927" cy="721970"/>
          </a:xfrm>
          <a:prstGeom prst="rect">
            <a:avLst/>
          </a:prstGeom>
        </p:spPr>
      </p:pic>
      <p:sp>
        <p:nvSpPr>
          <p:cNvPr id="5" name="Slide Number Placeholder 4">
            <a:extLst>
              <a:ext uri="{FF2B5EF4-FFF2-40B4-BE49-F238E27FC236}">
                <a16:creationId xmlns:a16="http://schemas.microsoft.com/office/drawing/2014/main" id="{989BE07F-747B-2E42-80F4-EB5FA4BE4BE2}"/>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38</a:t>
            </a:fld>
            <a:endParaRPr lang="en-US">
              <a:solidFill>
                <a:prstClr val="black">
                  <a:lumMod val="65000"/>
                  <a:lumOff val="35000"/>
                </a:prstClr>
              </a:solidFill>
            </a:endParaRPr>
          </a:p>
        </p:txBody>
      </p:sp>
    </p:spTree>
    <p:extLst>
      <p:ext uri="{BB962C8B-B14F-4D97-AF65-F5344CB8AC3E}">
        <p14:creationId xmlns:p14="http://schemas.microsoft.com/office/powerpoint/2010/main" val="1676930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01"/>
          <p:cNvSpPr txBox="1"/>
          <p:nvPr/>
        </p:nvSpPr>
        <p:spPr>
          <a:xfrm>
            <a:off x="4555635" y="5933093"/>
            <a:ext cx="3074432" cy="707886"/>
          </a:xfrm>
          <a:prstGeom prst="rect">
            <a:avLst/>
          </a:prstGeom>
          <a:noFill/>
          <a:ln>
            <a:noFill/>
          </a:ln>
        </p:spPr>
        <p:txBody>
          <a:bodyPr lIns="91425" tIns="45700" rIns="91425" bIns="45700" anchor="t" anchorCtr="0">
            <a:noAutofit/>
          </a:bodyPr>
          <a:lstStyle/>
          <a:p>
            <a:pPr algn="ctr">
              <a:buSzPct val="25000"/>
            </a:pPr>
            <a:r>
              <a:rPr lang="en-US" sz="3200" b="1" dirty="0">
                <a:solidFill>
                  <a:schemeClr val="accent3"/>
                </a:solidFill>
                <a:latin typeface="Century Gothic" panose="020B0502020202020204" pitchFamily="34" charset="0"/>
                <a:ea typeface="Questrial"/>
                <a:cs typeface="Questrial"/>
                <a:sym typeface="Questrial"/>
              </a:rPr>
              <a:t>“Culture”</a:t>
            </a:r>
          </a:p>
        </p:txBody>
      </p:sp>
      <p:sp>
        <p:nvSpPr>
          <p:cNvPr id="5" name="Rectangle 4"/>
          <p:cNvSpPr/>
          <p:nvPr/>
        </p:nvSpPr>
        <p:spPr>
          <a:xfrm>
            <a:off x="680590" y="4276980"/>
            <a:ext cx="10824519" cy="954107"/>
          </a:xfrm>
          <a:prstGeom prst="rect">
            <a:avLst/>
          </a:prstGeom>
        </p:spPr>
        <p:txBody>
          <a:bodyPr wrap="square" anchor="t">
            <a:spAutoFit/>
          </a:bodyPr>
          <a:lstStyle/>
          <a:p>
            <a:r>
              <a:rPr lang="en-US" sz="2800" dirty="0">
                <a:latin typeface="+mj-lt"/>
              </a:rPr>
              <a:t>“Fatalism has been identified as a dominant belief among Latinos and is believed to act as a barrier to cancer prevention.”</a:t>
            </a:r>
            <a:endParaRPr lang="en-US" sz="2800" dirty="0">
              <a:latin typeface="+mj-lt"/>
              <a:cs typeface="Calibri Light"/>
            </a:endParaRPr>
          </a:p>
        </p:txBody>
      </p:sp>
      <p:pic>
        <p:nvPicPr>
          <p:cNvPr id="8" name="Picture 7" descr="SCWG_imag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500" y="5969000"/>
            <a:ext cx="1395927" cy="730250"/>
          </a:xfrm>
          <a:prstGeom prst="rect">
            <a:avLst/>
          </a:prstGeom>
        </p:spPr>
      </p:pic>
      <p:sp>
        <p:nvSpPr>
          <p:cNvPr id="2" name="Slide Number Placeholder 1">
            <a:extLst>
              <a:ext uri="{FF2B5EF4-FFF2-40B4-BE49-F238E27FC236}">
                <a16:creationId xmlns:a16="http://schemas.microsoft.com/office/drawing/2014/main" id="{BC22B1D3-585D-D642-8E1D-31933876D959}"/>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39</a:t>
            </a:fld>
            <a:endParaRPr lang="en-US">
              <a:solidFill>
                <a:prstClr val="black">
                  <a:lumMod val="65000"/>
                  <a:lumOff val="35000"/>
                </a:prstClr>
              </a:solidFill>
            </a:endParaRPr>
          </a:p>
        </p:txBody>
      </p:sp>
      <p:sp>
        <p:nvSpPr>
          <p:cNvPr id="6" name="TextBox 5">
            <a:extLst>
              <a:ext uri="{FF2B5EF4-FFF2-40B4-BE49-F238E27FC236}">
                <a16:creationId xmlns:a16="http://schemas.microsoft.com/office/drawing/2014/main" id="{FC82282E-5446-EB47-BCD8-23ED5FDB1241}"/>
              </a:ext>
            </a:extLst>
          </p:cNvPr>
          <p:cNvSpPr txBox="1"/>
          <p:nvPr/>
        </p:nvSpPr>
        <p:spPr>
          <a:xfrm>
            <a:off x="680590" y="738300"/>
            <a:ext cx="11003410" cy="2800767"/>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The Relevance of Fatalism in the Study of Latinas’ Cancer Screening Behavior: A Systematic Review of the Literature</a:t>
            </a:r>
          </a:p>
          <a:p>
            <a:endParaRPr lang="en-US" sz="32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Karla Espinosa de Los Monteros, Linda C. Gallo</a:t>
            </a:r>
          </a:p>
          <a:p>
            <a:endParaRPr lang="en-US" sz="2000" b="1"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Int.J</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Behav</a:t>
            </a:r>
            <a:r>
              <a:rPr lang="en-US" sz="2000" dirty="0">
                <a:latin typeface="Times New Roman" panose="02020603050405020304" pitchFamily="18" charset="0"/>
                <a:cs typeface="Times New Roman" panose="02020603050405020304" pitchFamily="18" charset="0"/>
              </a:rPr>
              <a:t>. Med. (2011) 18:310-318</a:t>
            </a:r>
          </a:p>
          <a:p>
            <a:r>
              <a:rPr lang="en-US" sz="2000" dirty="0">
                <a:latin typeface="Times New Roman" panose="02020603050405020304" pitchFamily="18" charset="0"/>
                <a:cs typeface="Times New Roman" panose="02020603050405020304" pitchFamily="18" charset="0"/>
              </a:rPr>
              <a:t>DOI 10.1007/s/12529-010-9119-4</a:t>
            </a:r>
          </a:p>
        </p:txBody>
      </p:sp>
    </p:spTree>
    <p:extLst>
      <p:ext uri="{BB962C8B-B14F-4D97-AF65-F5344CB8AC3E}">
        <p14:creationId xmlns:p14="http://schemas.microsoft.com/office/powerpoint/2010/main" val="280990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354928"/>
            <a:ext cx="10972800" cy="1600200"/>
          </a:xfrm>
        </p:spPr>
        <p:txBody>
          <a:bodyPr/>
          <a:lstStyle/>
          <a:p>
            <a:r>
              <a:rPr lang="en-US" dirty="0">
                <a:solidFill>
                  <a:schemeClr val="tx1"/>
                </a:solidFill>
                <a:latin typeface="+mj-lt"/>
              </a:rPr>
              <a:t>Why are people poor/sick?</a:t>
            </a:r>
          </a:p>
        </p:txBody>
      </p:sp>
      <p:sp>
        <p:nvSpPr>
          <p:cNvPr id="4" name="TextBox 3"/>
          <p:cNvSpPr txBox="1"/>
          <p:nvPr/>
        </p:nvSpPr>
        <p:spPr>
          <a:xfrm>
            <a:off x="4025966" y="4314799"/>
            <a:ext cx="7645334" cy="523220"/>
          </a:xfrm>
          <a:prstGeom prst="rect">
            <a:avLst/>
          </a:prstGeom>
          <a:noFill/>
        </p:spPr>
        <p:txBody>
          <a:bodyPr wrap="square" rtlCol="0" anchor="t">
            <a:spAutoFit/>
          </a:bodyPr>
          <a:lstStyle/>
          <a:p>
            <a:pPr algn="r"/>
            <a:r>
              <a:rPr lang="en-US" sz="2800" dirty="0">
                <a:latin typeface="Calibri Light"/>
                <a:cs typeface="Calibri Light"/>
              </a:rPr>
              <a:t>- Barbara Major, Director, St. Thomas Health Clinic</a:t>
            </a:r>
            <a:endParaRPr lang="en-US" dirty="0"/>
          </a:p>
        </p:txBody>
      </p:sp>
      <p:sp>
        <p:nvSpPr>
          <p:cNvPr id="3" name="Rectangle 2"/>
          <p:cNvSpPr/>
          <p:nvPr/>
        </p:nvSpPr>
        <p:spPr>
          <a:xfrm>
            <a:off x="3136900" y="2573271"/>
            <a:ext cx="6096000" cy="1384995"/>
          </a:xfrm>
          <a:prstGeom prst="rect">
            <a:avLst/>
          </a:prstGeom>
        </p:spPr>
        <p:txBody>
          <a:bodyPr anchor="t">
            <a:spAutoFit/>
          </a:bodyPr>
          <a:lstStyle/>
          <a:p>
            <a:pPr>
              <a:buSzPct val="25000"/>
            </a:pPr>
            <a:r>
              <a:rPr lang="en-US" sz="2800" i="1" dirty="0">
                <a:solidFill>
                  <a:srgbClr val="000000"/>
                </a:solidFill>
                <a:latin typeface="Calibri Light"/>
                <a:ea typeface="Questrial"/>
                <a:cs typeface="Calibri Light"/>
                <a:sym typeface="Questrial"/>
              </a:rPr>
              <a:t>“No one has a right to work with poor people unless they have a real analysis of why people are poor.”</a:t>
            </a:r>
          </a:p>
        </p:txBody>
      </p:sp>
      <p:pic>
        <p:nvPicPr>
          <p:cNvPr id="9" name="Picture 8"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5" name="Slide Number Placeholder 4">
            <a:extLst>
              <a:ext uri="{FF2B5EF4-FFF2-40B4-BE49-F238E27FC236}">
                <a16:creationId xmlns:a16="http://schemas.microsoft.com/office/drawing/2014/main" id="{DAFF12A8-DBE9-6E4C-B655-5510F00880AF}"/>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4</a:t>
            </a:fld>
            <a:endParaRPr lang="en-US">
              <a:solidFill>
                <a:prstClr val="black">
                  <a:lumMod val="65000"/>
                  <a:lumOff val="35000"/>
                </a:prstClr>
              </a:solidFill>
            </a:endParaRPr>
          </a:p>
        </p:txBody>
      </p:sp>
    </p:spTree>
    <p:extLst>
      <p:ext uri="{BB962C8B-B14F-4D97-AF65-F5344CB8AC3E}">
        <p14:creationId xmlns:p14="http://schemas.microsoft.com/office/powerpoint/2010/main" val="2172776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62" y="226653"/>
            <a:ext cx="8229600" cy="1600199"/>
          </a:xfrm>
        </p:spPr>
        <p:txBody>
          <a:bodyPr/>
          <a:lstStyle/>
          <a:p>
            <a:r>
              <a:rPr lang="en-US" dirty="0">
                <a:latin typeface="Calibri Light"/>
                <a:cs typeface="Calibri Light"/>
              </a:rPr>
              <a:t>Naturalizing Inequality</a:t>
            </a:r>
          </a:p>
        </p:txBody>
      </p:sp>
      <p:sp>
        <p:nvSpPr>
          <p:cNvPr id="3" name="Content Placeholder 2"/>
          <p:cNvSpPr>
            <a:spLocks noGrp="1"/>
          </p:cNvSpPr>
          <p:nvPr>
            <p:ph idx="1"/>
          </p:nvPr>
        </p:nvSpPr>
        <p:spPr>
          <a:xfrm>
            <a:off x="617380" y="2234968"/>
            <a:ext cx="10972800" cy="4203932"/>
          </a:xfrm>
        </p:spPr>
        <p:txBody>
          <a:bodyPr vert="horz" lIns="91440" tIns="45720" rIns="91440" bIns="45720" rtlCol="0" anchor="t">
            <a:normAutofit/>
          </a:bodyPr>
          <a:lstStyle/>
          <a:p>
            <a:pPr marL="0" indent="0">
              <a:buNone/>
            </a:pPr>
            <a:r>
              <a:rPr lang="en-US" dirty="0">
                <a:latin typeface="Calibri Light"/>
                <a:cs typeface="Calibri Light"/>
              </a:rPr>
              <a:t>In a survey of public health theory courses:</a:t>
            </a:r>
          </a:p>
          <a:p>
            <a:r>
              <a:rPr lang="en-US" dirty="0">
                <a:latin typeface="Calibri Light"/>
                <a:cs typeface="Calibri Light"/>
              </a:rPr>
              <a:t>93% of frequently taught theories of disease distribution are behavior/lifestyle-focused</a:t>
            </a:r>
          </a:p>
          <a:p>
            <a:r>
              <a:rPr lang="en-US" dirty="0">
                <a:latin typeface="Calibri Light"/>
                <a:cs typeface="Calibri Light"/>
              </a:rPr>
              <a:t>Only 1 was structural (fundamental cause theory)</a:t>
            </a:r>
          </a:p>
          <a:p>
            <a:pPr marL="0" indent="0" algn="r">
              <a:buNone/>
            </a:pPr>
            <a:r>
              <a:rPr lang="en-US" dirty="0">
                <a:latin typeface="Calibri Light"/>
                <a:cs typeface="Calibri Light"/>
              </a:rPr>
              <a:t>-Harvey and McGladrey, forthcoming</a:t>
            </a:r>
          </a:p>
          <a:p>
            <a:endParaRPr lang="en-US" dirty="0">
              <a:latin typeface="Calibri Light"/>
              <a:cs typeface="Calibri Light"/>
            </a:endParaRPr>
          </a:p>
          <a:p>
            <a:pPr marL="0" indent="0">
              <a:buNone/>
            </a:pPr>
            <a:endParaRPr lang="en-US" dirty="0">
              <a:latin typeface="Calibri Light"/>
              <a:cs typeface="Calibri Light"/>
            </a:endParaRPr>
          </a:p>
          <a:p>
            <a:endParaRPr lang="en-US" dirty="0">
              <a:latin typeface="Calibri Light"/>
              <a:cs typeface="Calibri Light"/>
            </a:endParaRPr>
          </a:p>
        </p:txBody>
      </p:sp>
      <p:sp>
        <p:nvSpPr>
          <p:cNvPr id="4" name="Shape 201"/>
          <p:cNvSpPr txBox="1"/>
          <p:nvPr/>
        </p:nvSpPr>
        <p:spPr>
          <a:xfrm>
            <a:off x="2542298" y="5789430"/>
            <a:ext cx="7122964" cy="917663"/>
          </a:xfrm>
          <a:prstGeom prst="rect">
            <a:avLst/>
          </a:prstGeom>
          <a:noFill/>
          <a:ln>
            <a:noFill/>
          </a:ln>
        </p:spPr>
        <p:txBody>
          <a:bodyPr lIns="91425" tIns="45700" rIns="91425" bIns="45700" anchor="t" anchorCtr="0">
            <a:noAutofit/>
          </a:bodyPr>
          <a:lstStyle/>
          <a:p>
            <a:pPr algn="ctr">
              <a:buSzPct val="25000"/>
            </a:pPr>
            <a:r>
              <a:rPr lang="en-US" sz="3200" b="1" dirty="0">
                <a:solidFill>
                  <a:schemeClr val="accent4"/>
                </a:solidFill>
                <a:latin typeface="Century Gothic" panose="020B0502020202020204" pitchFamily="34" charset="0"/>
                <a:ea typeface="Questrial"/>
                <a:cs typeface="Questrial"/>
                <a:sym typeface="Questrial"/>
              </a:rPr>
              <a:t>Individual Behavior/Choices</a:t>
            </a:r>
          </a:p>
        </p:txBody>
      </p:sp>
      <p:pic>
        <p:nvPicPr>
          <p:cNvPr id="8" name="Picture 7"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5" name="Slide Number Placeholder 4">
            <a:extLst>
              <a:ext uri="{FF2B5EF4-FFF2-40B4-BE49-F238E27FC236}">
                <a16:creationId xmlns:a16="http://schemas.microsoft.com/office/drawing/2014/main" id="{055621AE-55F3-424D-B819-40E8A6831369}"/>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40</a:t>
            </a:fld>
            <a:endParaRPr lang="en-US">
              <a:solidFill>
                <a:prstClr val="black">
                  <a:lumMod val="65000"/>
                  <a:lumOff val="35000"/>
                </a:prstClr>
              </a:solidFill>
            </a:endParaRPr>
          </a:p>
        </p:txBody>
      </p:sp>
    </p:spTree>
    <p:extLst>
      <p:ext uri="{BB962C8B-B14F-4D97-AF65-F5344CB8AC3E}">
        <p14:creationId xmlns:p14="http://schemas.microsoft.com/office/powerpoint/2010/main" val="645308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8390" y="-189815"/>
            <a:ext cx="6172200" cy="1600199"/>
          </a:xfrm>
        </p:spPr>
        <p:txBody>
          <a:bodyPr/>
          <a:lstStyle/>
          <a:p>
            <a:pPr algn="l"/>
            <a:r>
              <a:rPr lang="en-US" dirty="0">
                <a:latin typeface="Calibri Light"/>
                <a:cs typeface="Calibri Light"/>
              </a:rPr>
              <a:t>Module 1: Summary of Key Points</a:t>
            </a:r>
          </a:p>
        </p:txBody>
      </p:sp>
      <p:sp>
        <p:nvSpPr>
          <p:cNvPr id="3" name="Content Placeholder 2"/>
          <p:cNvSpPr>
            <a:spLocks noGrp="1"/>
          </p:cNvSpPr>
          <p:nvPr>
            <p:ph idx="1"/>
          </p:nvPr>
        </p:nvSpPr>
        <p:spPr>
          <a:xfrm>
            <a:off x="1868513" y="1439991"/>
            <a:ext cx="8471825" cy="5429662"/>
          </a:xfrm>
        </p:spPr>
        <p:txBody>
          <a:bodyPr vert="horz" lIns="91440" tIns="45720" rIns="91440" bIns="45720" rtlCol="0" anchor="t">
            <a:normAutofit fontScale="85000" lnSpcReduction="10000"/>
          </a:bodyPr>
          <a:lstStyle/>
          <a:p>
            <a:r>
              <a:rPr lang="en-US" u="sng" dirty="0">
                <a:latin typeface="Calibri Light"/>
                <a:cs typeface="Calibri Light"/>
              </a:rPr>
              <a:t>Social structures</a:t>
            </a:r>
            <a:r>
              <a:rPr lang="en-US" dirty="0">
                <a:latin typeface="Calibri Light"/>
                <a:cs typeface="Calibri Light"/>
              </a:rPr>
              <a:t>: policies, economic systems, and other institutions that maintain modern social inequities as well as health disparities</a:t>
            </a:r>
          </a:p>
          <a:p>
            <a:pPr marL="0" indent="0">
              <a:buNone/>
            </a:pPr>
            <a:endParaRPr lang="en-US" dirty="0">
              <a:latin typeface="Calibri Light"/>
              <a:cs typeface="Calibri Light"/>
            </a:endParaRPr>
          </a:p>
          <a:p>
            <a:r>
              <a:rPr lang="en-US" u="sng" dirty="0">
                <a:latin typeface="Calibri Light"/>
                <a:cs typeface="Calibri Light"/>
              </a:rPr>
              <a:t>Structural competency</a:t>
            </a:r>
            <a:r>
              <a:rPr lang="en-US" dirty="0">
                <a:latin typeface="Calibri Light"/>
                <a:cs typeface="Calibri Light"/>
              </a:rPr>
              <a:t>: a framework for exploring the effect of such structures on health outcomes</a:t>
            </a:r>
          </a:p>
          <a:p>
            <a:pPr marL="0" indent="0">
              <a:buNone/>
            </a:pPr>
            <a:endParaRPr lang="en-US" dirty="0">
              <a:latin typeface="Calibri Light"/>
              <a:cs typeface="Calibri Light"/>
            </a:endParaRPr>
          </a:p>
          <a:p>
            <a:r>
              <a:rPr lang="en-US" u="sng" dirty="0">
                <a:latin typeface="Calibri Light"/>
                <a:cs typeface="Calibri Light"/>
              </a:rPr>
              <a:t>Structural violence</a:t>
            </a:r>
            <a:r>
              <a:rPr lang="en-US" dirty="0">
                <a:latin typeface="Calibri Light"/>
                <a:cs typeface="Calibri Light"/>
              </a:rPr>
              <a:t>: how such social structures can cause harm</a:t>
            </a:r>
          </a:p>
          <a:p>
            <a:pPr lvl="1"/>
            <a:r>
              <a:rPr lang="en-US" dirty="0">
                <a:latin typeface="Calibri Light"/>
                <a:cs typeface="Calibri Light"/>
              </a:rPr>
              <a:t>Examples include structural racism and mass incarceration</a:t>
            </a:r>
          </a:p>
          <a:p>
            <a:pPr lvl="1"/>
            <a:r>
              <a:rPr lang="en-US" u="sng" dirty="0">
                <a:solidFill>
                  <a:srgbClr val="000000"/>
                </a:solidFill>
                <a:latin typeface="Calibri Light"/>
                <a:cs typeface="Calibri Light"/>
              </a:rPr>
              <a:t>Structural vulnerability</a:t>
            </a:r>
            <a:r>
              <a:rPr lang="en-US" dirty="0">
                <a:solidFill>
                  <a:srgbClr val="000000"/>
                </a:solidFill>
                <a:latin typeface="Calibri Light"/>
                <a:cs typeface="Calibri Light"/>
              </a:rPr>
              <a:t> is the risk experienced as a result of structural violence </a:t>
            </a:r>
          </a:p>
          <a:p>
            <a:pPr marL="457200" lvl="1" indent="0">
              <a:buNone/>
            </a:pPr>
            <a:endParaRPr lang="en-US" dirty="0">
              <a:solidFill>
                <a:srgbClr val="000000"/>
              </a:solidFill>
              <a:latin typeface="Calibri Light"/>
              <a:cs typeface="Calibri Light"/>
            </a:endParaRPr>
          </a:p>
          <a:p>
            <a:r>
              <a:rPr lang="en-US" u="sng" dirty="0">
                <a:solidFill>
                  <a:srgbClr val="000000"/>
                </a:solidFill>
                <a:latin typeface="Calibri Light"/>
                <a:cs typeface="Calibri Light"/>
              </a:rPr>
              <a:t>Naturalizing inequality</a:t>
            </a:r>
            <a:r>
              <a:rPr lang="en-US" dirty="0">
                <a:solidFill>
                  <a:srgbClr val="000000"/>
                </a:solidFill>
                <a:latin typeface="Calibri Light"/>
                <a:cs typeface="Calibri Light"/>
              </a:rPr>
              <a:t>: how structural inequality may be overlooked due to implicit frameworks that offer an overly narrow focus on individual behavior, cultural stereotypes, or biological/genetic explanations</a:t>
            </a:r>
            <a:endParaRPr lang="en-US" u="sng" dirty="0">
              <a:latin typeface="Calibri Light"/>
              <a:cs typeface="Calibri Light"/>
            </a:endParaRPr>
          </a:p>
        </p:txBody>
      </p:sp>
      <p:pic>
        <p:nvPicPr>
          <p:cNvPr id="7" name="Picture 6"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2237" y="121113"/>
            <a:ext cx="1046945" cy="721970"/>
          </a:xfrm>
          <a:prstGeom prst="rect">
            <a:avLst/>
          </a:prstGeom>
        </p:spPr>
      </p:pic>
    </p:spTree>
    <p:extLst>
      <p:ext uri="{BB962C8B-B14F-4D97-AF65-F5344CB8AC3E}">
        <p14:creationId xmlns:p14="http://schemas.microsoft.com/office/powerpoint/2010/main" val="110403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943" y="332509"/>
            <a:ext cx="10972800" cy="1600200"/>
          </a:xfrm>
        </p:spPr>
        <p:txBody>
          <a:bodyPr/>
          <a:lstStyle/>
          <a:p>
            <a:r>
              <a:rPr lang="en-US" dirty="0">
                <a:latin typeface="Calibri Light"/>
                <a:cs typeface="Calibri Light"/>
              </a:rPr>
              <a:t>Social Structures</a:t>
            </a:r>
          </a:p>
        </p:txBody>
      </p:sp>
      <p:sp>
        <p:nvSpPr>
          <p:cNvPr id="3" name="Content Placeholder 2"/>
          <p:cNvSpPr>
            <a:spLocks noGrp="1"/>
          </p:cNvSpPr>
          <p:nvPr>
            <p:ph idx="1"/>
          </p:nvPr>
        </p:nvSpPr>
        <p:spPr>
          <a:xfrm>
            <a:off x="832955" y="2306782"/>
            <a:ext cx="10542801" cy="3971782"/>
          </a:xfrm>
        </p:spPr>
        <p:txBody>
          <a:bodyPr vert="horz" lIns="91440" tIns="45720" rIns="91440" bIns="45720" rtlCol="0" anchor="t">
            <a:normAutofit/>
          </a:bodyPr>
          <a:lstStyle/>
          <a:p>
            <a:pPr marL="0" lvl="2" indent="0">
              <a:buNone/>
            </a:pPr>
            <a:r>
              <a:rPr lang="en-US" sz="2800" dirty="0">
                <a:latin typeface="Calibri Light"/>
                <a:cs typeface="Calibri Light"/>
              </a:rPr>
              <a:t>The </a:t>
            </a:r>
            <a:r>
              <a:rPr lang="en-US" sz="2800" b="1" dirty="0">
                <a:latin typeface="Calibri Light"/>
                <a:cs typeface="Calibri Light"/>
              </a:rPr>
              <a:t>policies</a:t>
            </a:r>
            <a:r>
              <a:rPr lang="en-US" sz="2800" dirty="0">
                <a:latin typeface="Calibri Light"/>
                <a:cs typeface="Calibri Light"/>
              </a:rPr>
              <a:t>, </a:t>
            </a:r>
            <a:r>
              <a:rPr lang="en-US" sz="2800" b="1" dirty="0">
                <a:latin typeface="Calibri Light"/>
                <a:cs typeface="Calibri Light"/>
              </a:rPr>
              <a:t>economic systems</a:t>
            </a:r>
            <a:r>
              <a:rPr lang="en-US" sz="2800" dirty="0">
                <a:latin typeface="Calibri Light"/>
                <a:cs typeface="Calibri Light"/>
              </a:rPr>
              <a:t>, and other </a:t>
            </a:r>
            <a:r>
              <a:rPr lang="en-US" sz="2800" b="1" dirty="0">
                <a:latin typeface="Calibri Light"/>
                <a:cs typeface="Calibri Light"/>
              </a:rPr>
              <a:t>institutions</a:t>
            </a:r>
            <a:r>
              <a:rPr lang="en-US" sz="2800" dirty="0">
                <a:latin typeface="Calibri Light"/>
                <a:cs typeface="Calibri Light"/>
              </a:rPr>
              <a:t> (judicial system, schools, etc.) that have produced and maintain </a:t>
            </a:r>
            <a:r>
              <a:rPr lang="en-US" sz="2800" b="1" dirty="0">
                <a:latin typeface="Calibri Light"/>
                <a:cs typeface="Calibri Light"/>
              </a:rPr>
              <a:t>modern social inequities </a:t>
            </a:r>
            <a:r>
              <a:rPr lang="en-US" sz="2800" dirty="0">
                <a:latin typeface="Calibri Light"/>
                <a:cs typeface="Calibri Light"/>
              </a:rPr>
              <a:t>as well as </a:t>
            </a:r>
            <a:r>
              <a:rPr lang="en-US" sz="2800" b="1" dirty="0">
                <a:latin typeface="Calibri Light"/>
                <a:cs typeface="Calibri Light"/>
              </a:rPr>
              <a:t>health disparities</a:t>
            </a:r>
            <a:r>
              <a:rPr lang="en-US" sz="2800" dirty="0">
                <a:latin typeface="Calibri Light"/>
                <a:cs typeface="Calibri Light"/>
              </a:rPr>
              <a:t>, often along the lines of social categories such as </a:t>
            </a:r>
            <a:r>
              <a:rPr lang="en-US" sz="2800" b="1" dirty="0">
                <a:latin typeface="Calibri Light"/>
                <a:cs typeface="Calibri Light"/>
              </a:rPr>
              <a:t>race, class, gender, sexuality, </a:t>
            </a:r>
            <a:r>
              <a:rPr lang="en-US" sz="2800" dirty="0">
                <a:latin typeface="Calibri Light"/>
                <a:cs typeface="Calibri Light"/>
              </a:rPr>
              <a:t>and</a:t>
            </a:r>
            <a:r>
              <a:rPr lang="en-US" sz="2800" b="1" dirty="0">
                <a:latin typeface="Calibri Light"/>
                <a:cs typeface="Calibri Light"/>
              </a:rPr>
              <a:t> ability</a:t>
            </a:r>
            <a:r>
              <a:rPr lang="en-US" sz="2800" dirty="0">
                <a:latin typeface="Calibri Light"/>
                <a:cs typeface="Calibri Light"/>
              </a:rPr>
              <a:t>.</a:t>
            </a:r>
            <a:endParaRPr lang="en-US" dirty="0"/>
          </a:p>
          <a:p>
            <a:endParaRPr lang="en-US" sz="2800" dirty="0">
              <a:solidFill>
                <a:schemeClr val="tx1"/>
              </a:solidFill>
              <a:latin typeface="Century Gothic" panose="020B0502020202020204" pitchFamily="34" charset="0"/>
            </a:endParaRPr>
          </a:p>
        </p:txBody>
      </p:sp>
      <p:pic>
        <p:nvPicPr>
          <p:cNvPr id="7" name="Picture 6"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4" name="Slide Number Placeholder 3">
            <a:extLst>
              <a:ext uri="{FF2B5EF4-FFF2-40B4-BE49-F238E27FC236}">
                <a16:creationId xmlns:a16="http://schemas.microsoft.com/office/drawing/2014/main" id="{CB61BF89-E5A7-984F-88E7-823BB903D750}"/>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5</a:t>
            </a:fld>
            <a:endParaRPr lang="en-US">
              <a:solidFill>
                <a:prstClr val="black">
                  <a:lumMod val="65000"/>
                  <a:lumOff val="35000"/>
                </a:prstClr>
              </a:solidFill>
            </a:endParaRPr>
          </a:p>
        </p:txBody>
      </p:sp>
    </p:spTree>
    <p:extLst>
      <p:ext uri="{BB962C8B-B14F-4D97-AF65-F5344CB8AC3E}">
        <p14:creationId xmlns:p14="http://schemas.microsoft.com/office/powerpoint/2010/main" val="672118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749" y="448722"/>
            <a:ext cx="10972800" cy="1600200"/>
          </a:xfrm>
        </p:spPr>
        <p:txBody>
          <a:bodyPr/>
          <a:lstStyle/>
          <a:p>
            <a:br>
              <a:rPr lang="en-US" b="1" dirty="0">
                <a:solidFill>
                  <a:schemeClr val="tx1"/>
                </a:solidFill>
                <a:latin typeface="+mj-lt"/>
              </a:rPr>
            </a:br>
            <a:endParaRPr lang="en-US" b="1" dirty="0">
              <a:latin typeface="+mj-lt"/>
            </a:endParaRPr>
          </a:p>
        </p:txBody>
      </p:sp>
      <p:grpSp>
        <p:nvGrpSpPr>
          <p:cNvPr id="4" name="Group 3"/>
          <p:cNvGrpSpPr/>
          <p:nvPr/>
        </p:nvGrpSpPr>
        <p:grpSpPr>
          <a:xfrm>
            <a:off x="7775247" y="2555938"/>
            <a:ext cx="2968750" cy="830997"/>
            <a:chOff x="4617190" y="2885011"/>
            <a:chExt cx="3913401" cy="830997"/>
          </a:xfrm>
        </p:grpSpPr>
        <p:sp>
          <p:nvSpPr>
            <p:cNvPr id="6" name="TextBox 5"/>
            <p:cNvSpPr txBox="1"/>
            <p:nvPr/>
          </p:nvSpPr>
          <p:spPr>
            <a:xfrm>
              <a:off x="5436158" y="2885011"/>
              <a:ext cx="3094433" cy="830997"/>
            </a:xfrm>
            <a:prstGeom prst="rect">
              <a:avLst/>
            </a:prstGeom>
            <a:noFill/>
          </p:spPr>
          <p:txBody>
            <a:bodyPr wrap="square" rtlCol="0">
              <a:spAutoFit/>
            </a:bodyPr>
            <a:lstStyle/>
            <a:p>
              <a:pPr algn="ctr"/>
              <a:r>
                <a:rPr lang="en-US" sz="2400" b="1" dirty="0">
                  <a:latin typeface="Century Gothic" panose="020B0502020202020204" pitchFamily="34" charset="0"/>
                </a:rPr>
                <a:t>Health Disparities</a:t>
              </a:r>
            </a:p>
          </p:txBody>
        </p:sp>
        <p:cxnSp>
          <p:nvCxnSpPr>
            <p:cNvPr id="7" name="Straight Arrow Connector 6"/>
            <p:cNvCxnSpPr/>
            <p:nvPr/>
          </p:nvCxnSpPr>
          <p:spPr>
            <a:xfrm>
              <a:off x="4617190" y="3241224"/>
              <a:ext cx="117565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5980232" y="2555938"/>
            <a:ext cx="1795014" cy="830997"/>
          </a:xfrm>
          <a:prstGeom prst="rect">
            <a:avLst/>
          </a:prstGeom>
          <a:noFill/>
        </p:spPr>
        <p:txBody>
          <a:bodyPr wrap="square" rtlCol="0">
            <a:spAutoFit/>
          </a:bodyPr>
          <a:lstStyle/>
          <a:p>
            <a:pPr algn="ctr"/>
            <a:r>
              <a:rPr lang="en-US" sz="2400" b="1" dirty="0">
                <a:latin typeface="Century Gothic" panose="020B0502020202020204" pitchFamily="34" charset="0"/>
              </a:rPr>
              <a:t>Poverty/ Inequality</a:t>
            </a:r>
          </a:p>
        </p:txBody>
      </p:sp>
      <p:grpSp>
        <p:nvGrpSpPr>
          <p:cNvPr id="24" name="Group 23"/>
          <p:cNvGrpSpPr/>
          <p:nvPr/>
        </p:nvGrpSpPr>
        <p:grpSpPr>
          <a:xfrm>
            <a:off x="3470744" y="1707607"/>
            <a:ext cx="2460827" cy="992388"/>
            <a:chOff x="2556595" y="2087696"/>
            <a:chExt cx="2460827" cy="992388"/>
          </a:xfrm>
        </p:grpSpPr>
        <p:cxnSp>
          <p:nvCxnSpPr>
            <p:cNvPr id="12" name="Straight Arrow Connector 11"/>
            <p:cNvCxnSpPr/>
            <p:nvPr/>
          </p:nvCxnSpPr>
          <p:spPr>
            <a:xfrm>
              <a:off x="4178890" y="2578205"/>
              <a:ext cx="838532" cy="5018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556595" y="2087696"/>
              <a:ext cx="1795014" cy="461665"/>
            </a:xfrm>
            <a:prstGeom prst="rect">
              <a:avLst/>
            </a:prstGeom>
            <a:noFill/>
          </p:spPr>
          <p:txBody>
            <a:bodyPr wrap="square" rtlCol="0">
              <a:spAutoFit/>
            </a:bodyPr>
            <a:lstStyle/>
            <a:p>
              <a:pPr algn="ctr"/>
              <a:r>
                <a:rPr lang="en-US" sz="2400" b="1" dirty="0">
                  <a:latin typeface="Century Gothic" panose="020B0502020202020204" pitchFamily="34" charset="0"/>
                </a:rPr>
                <a:t>Policies</a:t>
              </a:r>
            </a:p>
          </p:txBody>
        </p:sp>
      </p:grpSp>
      <p:grpSp>
        <p:nvGrpSpPr>
          <p:cNvPr id="27" name="Group 26"/>
          <p:cNvGrpSpPr/>
          <p:nvPr/>
        </p:nvGrpSpPr>
        <p:grpSpPr>
          <a:xfrm>
            <a:off x="3346685" y="2435967"/>
            <a:ext cx="2633547" cy="830997"/>
            <a:chOff x="2432536" y="2816056"/>
            <a:chExt cx="2633547" cy="830997"/>
          </a:xfrm>
        </p:grpSpPr>
        <p:cxnSp>
          <p:nvCxnSpPr>
            <p:cNvPr id="11" name="Straight Arrow Connector 10"/>
            <p:cNvCxnSpPr/>
            <p:nvPr/>
          </p:nvCxnSpPr>
          <p:spPr>
            <a:xfrm>
              <a:off x="4178890" y="3277726"/>
              <a:ext cx="88719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432536" y="2816056"/>
              <a:ext cx="1795014" cy="830997"/>
            </a:xfrm>
            <a:prstGeom prst="rect">
              <a:avLst/>
            </a:prstGeom>
            <a:noFill/>
          </p:spPr>
          <p:txBody>
            <a:bodyPr wrap="square" rtlCol="0">
              <a:spAutoFit/>
            </a:bodyPr>
            <a:lstStyle/>
            <a:p>
              <a:pPr algn="ctr"/>
              <a:r>
                <a:rPr lang="en-US" sz="2400" b="1" dirty="0">
                  <a:latin typeface="Century Gothic"/>
                  <a:cs typeface="Century Gothic"/>
                </a:rPr>
                <a:t>Economic systems</a:t>
              </a:r>
            </a:p>
          </p:txBody>
        </p:sp>
      </p:grpSp>
      <p:grpSp>
        <p:nvGrpSpPr>
          <p:cNvPr id="31" name="Group 30"/>
          <p:cNvGrpSpPr/>
          <p:nvPr/>
        </p:nvGrpSpPr>
        <p:grpSpPr>
          <a:xfrm>
            <a:off x="1226457" y="1587992"/>
            <a:ext cx="4421987" cy="3399581"/>
            <a:chOff x="312308" y="1968081"/>
            <a:chExt cx="4421987" cy="3399581"/>
          </a:xfrm>
        </p:grpSpPr>
        <p:sp>
          <p:nvSpPr>
            <p:cNvPr id="29" name="Oval 28"/>
            <p:cNvSpPr/>
            <p:nvPr/>
          </p:nvSpPr>
          <p:spPr>
            <a:xfrm>
              <a:off x="2092694" y="1968081"/>
              <a:ext cx="2641601" cy="33995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0" name="TextBox 29"/>
            <p:cNvSpPr txBox="1"/>
            <p:nvPr/>
          </p:nvSpPr>
          <p:spPr>
            <a:xfrm>
              <a:off x="312308" y="3156176"/>
              <a:ext cx="1795014" cy="461665"/>
            </a:xfrm>
            <a:prstGeom prst="rect">
              <a:avLst/>
            </a:prstGeom>
            <a:noFill/>
          </p:spPr>
          <p:txBody>
            <a:bodyPr wrap="square" rtlCol="0">
              <a:spAutoFit/>
            </a:bodyPr>
            <a:lstStyle/>
            <a:p>
              <a:pPr algn="ctr"/>
              <a:r>
                <a:rPr lang="en-US" sz="2400" b="1" dirty="0">
                  <a:solidFill>
                    <a:srgbClr val="FF0000"/>
                  </a:solidFill>
                  <a:latin typeface="Century Gothic" panose="020B0502020202020204" pitchFamily="34" charset="0"/>
                </a:rPr>
                <a:t>Structures</a:t>
              </a:r>
            </a:p>
          </p:txBody>
        </p:sp>
      </p:grpSp>
      <p:grpSp>
        <p:nvGrpSpPr>
          <p:cNvPr id="8" name="Group 7"/>
          <p:cNvGrpSpPr/>
          <p:nvPr/>
        </p:nvGrpSpPr>
        <p:grpSpPr>
          <a:xfrm>
            <a:off x="3235225" y="3090710"/>
            <a:ext cx="2745006" cy="1466271"/>
            <a:chOff x="2321076" y="3278294"/>
            <a:chExt cx="2745006" cy="1466271"/>
          </a:xfrm>
        </p:grpSpPr>
        <p:cxnSp>
          <p:nvCxnSpPr>
            <p:cNvPr id="17" name="Straight Arrow Connector 16"/>
            <p:cNvCxnSpPr/>
            <p:nvPr/>
          </p:nvCxnSpPr>
          <p:spPr>
            <a:xfrm flipV="1">
              <a:off x="4227551" y="3278294"/>
              <a:ext cx="838531" cy="4793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2321076" y="3544236"/>
              <a:ext cx="2127293" cy="1200329"/>
            </a:xfrm>
            <a:prstGeom prst="rect">
              <a:avLst/>
            </a:prstGeom>
            <a:noFill/>
          </p:spPr>
          <p:txBody>
            <a:bodyPr wrap="square" rtlCol="0">
              <a:spAutoFit/>
            </a:bodyPr>
            <a:lstStyle/>
            <a:p>
              <a:pPr algn="ctr"/>
              <a:r>
                <a:rPr lang="en-US" sz="2400" b="1" dirty="0">
                  <a:latin typeface="Century Gothic"/>
                  <a:cs typeface="Century Gothic"/>
                </a:rPr>
                <a:t>Social Hierarchies</a:t>
              </a:r>
            </a:p>
            <a:p>
              <a:pPr algn="ctr"/>
              <a:r>
                <a:rPr lang="en-US" sz="2400" b="1" dirty="0">
                  <a:latin typeface="Century Gothic"/>
                  <a:cs typeface="Century Gothic"/>
                </a:rPr>
                <a:t>(e.g. racism)</a:t>
              </a:r>
            </a:p>
          </p:txBody>
        </p:sp>
      </p:grpSp>
      <p:sp>
        <p:nvSpPr>
          <p:cNvPr id="36" name="Content Placeholder 4"/>
          <p:cNvSpPr txBox="1">
            <a:spLocks/>
          </p:cNvSpPr>
          <p:nvPr/>
        </p:nvSpPr>
        <p:spPr>
          <a:xfrm>
            <a:off x="-1045293" y="-67422"/>
            <a:ext cx="4026917" cy="655579"/>
          </a:xfrm>
          <a:prstGeom prst="rect">
            <a:avLst/>
          </a:prstGeom>
        </p:spPr>
        <p:txBody>
          <a:bodyPr vert="horz" lIns="91440" tIns="45720" rIns="91440" bIns="45720" rtlCol="0" anchor="ctr">
            <a:normAutofit lnSpcReduction="10000"/>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lgn="ctr">
              <a:buFont typeface="Wingdings" pitchFamily="2" charset="2"/>
              <a:buNone/>
            </a:pPr>
            <a:endParaRPr lang="en-US" dirty="0"/>
          </a:p>
          <a:p>
            <a:pPr marL="0" indent="0" algn="ctr">
              <a:buFont typeface="Wingdings" pitchFamily="2" charset="2"/>
              <a:buNone/>
            </a:pPr>
            <a:r>
              <a:rPr lang="en-US" sz="1600" dirty="0">
                <a:latin typeface="Century Gothic" panose="020B0502020202020204" pitchFamily="34" charset="0"/>
              </a:rPr>
              <a:t>Slide by J. Neff</a:t>
            </a:r>
          </a:p>
          <a:p>
            <a:endParaRPr lang="en-US" sz="1600" dirty="0"/>
          </a:p>
        </p:txBody>
      </p:sp>
      <p:pic>
        <p:nvPicPr>
          <p:cNvPr id="26" name="Picture 25"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3" name="Slide Number Placeholder 2">
            <a:extLst>
              <a:ext uri="{FF2B5EF4-FFF2-40B4-BE49-F238E27FC236}">
                <a16:creationId xmlns:a16="http://schemas.microsoft.com/office/drawing/2014/main" id="{461A4CEC-46C5-014F-ABA2-DB09933AEF58}"/>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6</a:t>
            </a:fld>
            <a:endParaRPr lang="en-US">
              <a:solidFill>
                <a:prstClr val="black">
                  <a:lumMod val="65000"/>
                  <a:lumOff val="35000"/>
                </a:prstClr>
              </a:solidFill>
            </a:endParaRPr>
          </a:p>
        </p:txBody>
      </p:sp>
    </p:spTree>
    <p:extLst>
      <p:ext uri="{BB962C8B-B14F-4D97-AF65-F5344CB8AC3E}">
        <p14:creationId xmlns:p14="http://schemas.microsoft.com/office/powerpoint/2010/main" val="1655996025"/>
      </p:ext>
    </p:extLst>
  </p:cSld>
  <p:clrMapOvr>
    <a:masterClrMapping/>
  </p:clrMapOvr>
  <mc:AlternateContent xmlns:mc="http://schemas.openxmlformats.org/markup-compatibility/2006" xmlns:p14="http://schemas.microsoft.com/office/powerpoint/2010/main">
    <mc:Choice Requires="p14">
      <p:transition spd="slow" p14:dur="2000" advTm="25786"/>
    </mc:Choice>
    <mc:Fallback xmlns:mv="urn:schemas-microsoft-com:mac:vml" xmlns="">
      <p:transition spd="slow" advTm="257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p:nvPr/>
        </p:nvSpPr>
        <p:spPr>
          <a:xfrm>
            <a:off x="1922666" y="1510146"/>
            <a:ext cx="7772400" cy="3970318"/>
          </a:xfrm>
          <a:prstGeom prst="rect">
            <a:avLst/>
          </a:prstGeom>
          <a:noFill/>
          <a:ln>
            <a:noFill/>
          </a:ln>
        </p:spPr>
        <p:txBody>
          <a:bodyPr lIns="91425" tIns="45700" rIns="91425" bIns="45700" anchor="t" anchorCtr="0">
            <a:noAutofit/>
          </a:bodyPr>
          <a:lstStyle/>
          <a:p>
            <a:pPr>
              <a:buSzPct val="25000"/>
            </a:pPr>
            <a:r>
              <a:rPr lang="en-US" sz="2800" dirty="0">
                <a:solidFill>
                  <a:srgbClr val="000000"/>
                </a:solidFill>
                <a:latin typeface="Calibri Light"/>
                <a:ea typeface="Questrial"/>
                <a:cs typeface="Calibri Light"/>
                <a:sym typeface="Questrial"/>
              </a:rPr>
              <a:t>If medicine is to fulfill her great task, then she must enter the political and social life. Do we not always find the diseases of the populace traceable to defects in society? </a:t>
            </a:r>
            <a:r>
              <a:rPr lang="en-US" sz="3200" dirty="0">
                <a:solidFill>
                  <a:srgbClr val="000000"/>
                </a:solidFill>
                <a:latin typeface="Century Gothic" panose="020B0502020202020204" pitchFamily="34" charset="0"/>
                <a:ea typeface="Questrial"/>
                <a:cs typeface="Questrial"/>
                <a:sym typeface="Questrial"/>
              </a:rPr>
              <a:t> </a:t>
            </a:r>
          </a:p>
          <a:p>
            <a:pPr>
              <a:buSzPct val="25000"/>
            </a:pPr>
            <a:endParaRPr lang="en-US" sz="3200" dirty="0">
              <a:solidFill>
                <a:srgbClr val="000000"/>
              </a:solidFill>
              <a:latin typeface="Century Gothic" panose="020B0502020202020204" pitchFamily="34" charset="0"/>
              <a:ea typeface="Questrial"/>
              <a:cs typeface="Questrial"/>
              <a:sym typeface="Questrial"/>
            </a:endParaRPr>
          </a:p>
          <a:p>
            <a:pPr>
              <a:buSzPct val="25000"/>
            </a:pPr>
            <a:r>
              <a:rPr lang="en-US" sz="3200" dirty="0">
                <a:solidFill>
                  <a:srgbClr val="000000"/>
                </a:solidFill>
                <a:latin typeface="Century Gothic" panose="020B0502020202020204" pitchFamily="34" charset="0"/>
                <a:ea typeface="Questrial"/>
                <a:cs typeface="Questrial"/>
                <a:sym typeface="Questrial"/>
              </a:rPr>
              <a:t>		</a:t>
            </a:r>
            <a:r>
              <a:rPr lang="en-US" sz="4400" dirty="0">
                <a:solidFill>
                  <a:srgbClr val="000000"/>
                </a:solidFill>
                <a:latin typeface="Calibri Light"/>
                <a:ea typeface="Questrial"/>
                <a:cs typeface="Calibri Light"/>
                <a:sym typeface="Questrial"/>
              </a:rPr>
              <a:t>—Rudolph Virchow, 1848</a:t>
            </a:r>
            <a:endParaRPr lang="en-US" sz="4400" dirty="0">
              <a:solidFill>
                <a:srgbClr val="000000"/>
              </a:solidFill>
              <a:latin typeface="Calibri Light"/>
              <a:ea typeface="Questrial"/>
              <a:cs typeface="Calibri Light"/>
            </a:endParaRPr>
          </a:p>
        </p:txBody>
      </p:sp>
      <p:pic>
        <p:nvPicPr>
          <p:cNvPr id="6" name="Picture 5"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2" name="Slide Number Placeholder 1">
            <a:extLst>
              <a:ext uri="{FF2B5EF4-FFF2-40B4-BE49-F238E27FC236}">
                <a16:creationId xmlns:a16="http://schemas.microsoft.com/office/drawing/2014/main" id="{A0F406CD-80A7-244D-B543-C9F83B3039B1}"/>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7</a:t>
            </a:fld>
            <a:endParaRPr lang="en-US">
              <a:solidFill>
                <a:prstClr val="black">
                  <a:lumMod val="65000"/>
                  <a:lumOff val="35000"/>
                </a:prstClr>
              </a:solidFill>
            </a:endParaRPr>
          </a:p>
        </p:txBody>
      </p:sp>
    </p:spTree>
    <p:extLst>
      <p:ext uri="{BB962C8B-B14F-4D97-AF65-F5344CB8AC3E}">
        <p14:creationId xmlns:p14="http://schemas.microsoft.com/office/powerpoint/2010/main" val="409001814"/>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p:nvPr/>
        </p:nvSpPr>
        <p:spPr>
          <a:xfrm>
            <a:off x="2325753" y="2684319"/>
            <a:ext cx="7771500" cy="2913900"/>
          </a:xfrm>
          <a:prstGeom prst="rect">
            <a:avLst/>
          </a:prstGeom>
          <a:noFill/>
          <a:ln>
            <a:noFill/>
          </a:ln>
        </p:spPr>
        <p:txBody>
          <a:bodyPr lIns="91425" tIns="91425" rIns="91425" bIns="91425" anchor="t" anchorCtr="0">
            <a:noAutofit/>
          </a:bodyPr>
          <a:lstStyle/>
          <a:p>
            <a:pPr algn="ctr"/>
            <a:r>
              <a:rPr lang="en-US" sz="4400" dirty="0">
                <a:latin typeface="Calibri Light"/>
                <a:ea typeface="Questrial"/>
                <a:cs typeface="Calibri Light"/>
                <a:sym typeface="Questrial"/>
              </a:rPr>
              <a:t>Examples of Structures and Patient Health</a:t>
            </a:r>
            <a:endParaRPr lang="en-US" sz="4400" dirty="0">
              <a:latin typeface="Calibri Light"/>
              <a:ea typeface="Questrial"/>
              <a:cs typeface="Calibri Light"/>
            </a:endParaRPr>
          </a:p>
          <a:p>
            <a:pPr algn="ctr"/>
            <a:endParaRPr sz="4400" dirty="0">
              <a:latin typeface="Century Gothic" panose="020B0502020202020204" pitchFamily="34" charset="0"/>
              <a:ea typeface="Questrial"/>
              <a:cs typeface="Questrial"/>
            </a:endParaRPr>
          </a:p>
        </p:txBody>
      </p:sp>
      <p:pic>
        <p:nvPicPr>
          <p:cNvPr id="6" name="Picture 5"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2" name="Slide Number Placeholder 1">
            <a:extLst>
              <a:ext uri="{FF2B5EF4-FFF2-40B4-BE49-F238E27FC236}">
                <a16:creationId xmlns:a16="http://schemas.microsoft.com/office/drawing/2014/main" id="{0B7D818A-4142-EA43-B032-6A31A3ED8B48}"/>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8</a:t>
            </a:fld>
            <a:endParaRPr lang="en-US">
              <a:solidFill>
                <a:prstClr val="black">
                  <a:lumMod val="65000"/>
                  <a:lumOff val="35000"/>
                </a:prstClr>
              </a:solidFill>
            </a:endParaRPr>
          </a:p>
        </p:txBody>
      </p:sp>
    </p:spTree>
    <p:extLst>
      <p:ext uri="{BB962C8B-B14F-4D97-AF65-F5344CB8AC3E}">
        <p14:creationId xmlns:p14="http://schemas.microsoft.com/office/powerpoint/2010/main" val="1160298074"/>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6" name="Picture 5"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250" y="5961405"/>
            <a:ext cx="1395927" cy="721970"/>
          </a:xfrm>
          <a:prstGeom prst="rect">
            <a:avLst/>
          </a:prstGeom>
        </p:spPr>
      </p:pic>
      <p:pic>
        <p:nvPicPr>
          <p:cNvPr id="5" name="Picture 4">
            <a:extLst>
              <a:ext uri="{FF2B5EF4-FFF2-40B4-BE49-F238E27FC236}">
                <a16:creationId xmlns:a16="http://schemas.microsoft.com/office/drawing/2014/main" id="{2D063277-5BAB-F54B-B724-AC57EE7E638D}"/>
              </a:ext>
            </a:extLst>
          </p:cNvPr>
          <p:cNvPicPr>
            <a:picLocks noChangeAspect="1"/>
          </p:cNvPicPr>
          <p:nvPr/>
        </p:nvPicPr>
        <p:blipFill>
          <a:blip r:embed="rId4"/>
          <a:stretch>
            <a:fillRect/>
          </a:stretch>
        </p:blipFill>
        <p:spPr>
          <a:xfrm>
            <a:off x="1236133" y="174625"/>
            <a:ext cx="10225617" cy="6096864"/>
          </a:xfrm>
          <a:prstGeom prst="rect">
            <a:avLst/>
          </a:prstGeom>
        </p:spPr>
      </p:pic>
      <p:sp>
        <p:nvSpPr>
          <p:cNvPr id="7" name="TextBox 6">
            <a:extLst>
              <a:ext uri="{FF2B5EF4-FFF2-40B4-BE49-F238E27FC236}">
                <a16:creationId xmlns:a16="http://schemas.microsoft.com/office/drawing/2014/main" id="{93A0E002-60C3-6841-8909-0C4FFB433B9D}"/>
              </a:ext>
            </a:extLst>
          </p:cNvPr>
          <p:cNvSpPr txBox="1"/>
          <p:nvPr/>
        </p:nvSpPr>
        <p:spPr>
          <a:xfrm>
            <a:off x="699802" y="401845"/>
            <a:ext cx="1072662" cy="369332"/>
          </a:xfrm>
          <a:prstGeom prst="rect">
            <a:avLst/>
          </a:prstGeom>
          <a:noFill/>
        </p:spPr>
        <p:txBody>
          <a:bodyPr wrap="square" rtlCol="0">
            <a:spAutoFit/>
          </a:bodyPr>
          <a:lstStyle/>
          <a:p>
            <a:r>
              <a:rPr lang="en-US" dirty="0"/>
              <a:t>Figure 1.</a:t>
            </a:r>
          </a:p>
        </p:txBody>
      </p:sp>
      <p:sp>
        <p:nvSpPr>
          <p:cNvPr id="3" name="Footer Placeholder 2"/>
          <p:cNvSpPr>
            <a:spLocks noGrp="1"/>
          </p:cNvSpPr>
          <p:nvPr>
            <p:ph type="ftr" sz="quarter" idx="11"/>
          </p:nvPr>
        </p:nvSpPr>
        <p:spPr>
          <a:xfrm>
            <a:off x="2903387" y="6322390"/>
            <a:ext cx="8558363" cy="365125"/>
          </a:xfrm>
        </p:spPr>
        <p:txBody>
          <a:bodyPr/>
          <a:lstStyle/>
          <a:p>
            <a:pPr lvl="0" algn="l">
              <a:defRPr/>
            </a:pPr>
            <a:r>
              <a:rPr lang="en-US" sz="900" dirty="0"/>
              <a:t>Figure 1. Image by </a:t>
            </a:r>
            <a:r>
              <a:rPr lang="en-US" sz="900" dirty="0" err="1"/>
              <a:t>Parliament.uk</a:t>
            </a:r>
            <a:r>
              <a:rPr lang="en-US" sz="900" dirty="0"/>
              <a:t>, retrieved from: https://</a:t>
            </a:r>
            <a:r>
              <a:rPr lang="en-US" sz="900" dirty="0" err="1"/>
              <a:t>publications.parliament.uk</a:t>
            </a:r>
            <a:r>
              <a:rPr lang="en-US" sz="900" dirty="0"/>
              <a:t>/pa/cm201617/</a:t>
            </a:r>
            <a:r>
              <a:rPr lang="en-US" sz="900" dirty="0" err="1"/>
              <a:t>cmselect</a:t>
            </a:r>
            <a:r>
              <a:rPr lang="en-US" sz="900" dirty="0"/>
              <a:t>/</a:t>
            </a:r>
            <a:r>
              <a:rPr lang="en-US" sz="900" dirty="0" err="1"/>
              <a:t>cmhealth</a:t>
            </a:r>
            <a:r>
              <a:rPr lang="en-US" sz="900" dirty="0"/>
              <a:t>/140/14004.htm on 12/16/18. Image is in the public domain.</a:t>
            </a:r>
          </a:p>
        </p:txBody>
      </p:sp>
    </p:spTree>
    <p:extLst>
      <p:ext uri="{BB962C8B-B14F-4D97-AF65-F5344CB8AC3E}">
        <p14:creationId xmlns:p14="http://schemas.microsoft.com/office/powerpoint/2010/main" val="1117216103"/>
      </p:ext>
    </p:extLst>
  </p:cSld>
  <p:clrMapOvr>
    <a:masterClrMapping/>
  </p:clrMapOvr>
  <p:transition spd="slow">
    <p:cu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42690</TotalTime>
  <Words>2977</Words>
  <Application>Microsoft Office PowerPoint</Application>
  <PresentationFormat>Widescreen</PresentationFormat>
  <Paragraphs>375</Paragraphs>
  <Slides>41</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Arial</vt:lpstr>
      <vt:lpstr>Calibri</vt:lpstr>
      <vt:lpstr>Calibri Light</vt:lpstr>
      <vt:lpstr>Calibri Light (Heading)</vt:lpstr>
      <vt:lpstr>Century Gothic</vt:lpstr>
      <vt:lpstr>Mangal</vt:lpstr>
      <vt:lpstr>Questrial</vt:lpstr>
      <vt:lpstr>Times New Roman</vt:lpstr>
      <vt:lpstr>Wingdings</vt:lpstr>
      <vt:lpstr>Office Theme</vt:lpstr>
      <vt:lpstr>PowerPoint Presentation</vt:lpstr>
      <vt:lpstr>Module 1: Structures and Patient Health</vt:lpstr>
      <vt:lpstr>Learning Objectives</vt:lpstr>
      <vt:lpstr>Why are people poor/sick?</vt:lpstr>
      <vt:lpstr>Social Structures</vt:lpstr>
      <vt:lpstr> </vt:lpstr>
      <vt:lpstr>PowerPoint Presentation</vt:lpstr>
      <vt:lpstr>PowerPoint Presentation</vt:lpstr>
      <vt:lpstr>PowerPoint Presentation</vt:lpstr>
      <vt:lpstr>PowerPoint Presentation</vt:lpstr>
      <vt:lpstr>PowerPoint Presentation</vt:lpstr>
      <vt:lpstr>Case </vt:lpstr>
      <vt:lpstr>Reflection Questions</vt:lpstr>
      <vt:lpstr>PowerPoint Presentation</vt:lpstr>
      <vt:lpstr>PowerPoint Presentation</vt:lpstr>
      <vt:lpstr>PowerPoint Presentation</vt:lpstr>
      <vt:lpstr>Structural Violence</vt:lpstr>
      <vt:lpstr>PowerPoint Presentation</vt:lpstr>
      <vt:lpstr>Structural Racism</vt:lpstr>
      <vt:lpstr>Mass Incarceration</vt:lpstr>
      <vt:lpstr>PowerPoint Presentation</vt:lpstr>
      <vt:lpstr>PowerPoint Presentation</vt:lpstr>
      <vt:lpstr>PowerPoint Presentation</vt:lpstr>
      <vt:lpstr>Structural Vulnerability</vt:lpstr>
      <vt:lpstr>Structural Vulnerability</vt:lpstr>
      <vt:lpstr>Structural Vulnerability</vt:lpstr>
      <vt:lpstr>Exercise</vt:lpstr>
      <vt:lpstr>PowerPoint Presentation</vt:lpstr>
      <vt:lpstr>PowerPoint Presentation</vt:lpstr>
      <vt:lpstr>Naturalizing Inequality</vt:lpstr>
      <vt:lpstr>Implicit Frameworks</vt:lpstr>
      <vt:lpstr>PowerPoint Presentation</vt:lpstr>
      <vt:lpstr>PowerPoint Presentation</vt:lpstr>
      <vt:lpstr>PowerPoint Presentation</vt:lpstr>
      <vt:lpstr>PowerPoint Presentation</vt:lpstr>
      <vt:lpstr>Naturalizing Inequality Exercise</vt:lpstr>
      <vt:lpstr>Naturalizing Inequality</vt:lpstr>
      <vt:lpstr>Naturalizing Inequality</vt:lpstr>
      <vt:lpstr>PowerPoint Presentation</vt:lpstr>
      <vt:lpstr>Naturalizing Inequality</vt:lpstr>
      <vt:lpstr>Module 1: Summary of Key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Neff</dc:creator>
  <cp:lastModifiedBy>Charles Rhoads</cp:lastModifiedBy>
  <cp:revision>830</cp:revision>
  <cp:lastPrinted>2018-04-11T20:47:28Z</cp:lastPrinted>
  <dcterms:created xsi:type="dcterms:W3CDTF">2019-05-15T05:46:34Z</dcterms:created>
  <dcterms:modified xsi:type="dcterms:W3CDTF">2020-03-04T15:42:30Z</dcterms:modified>
</cp:coreProperties>
</file>