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27"/>
  </p:notesMasterIdLst>
  <p:handoutMasterIdLst>
    <p:handoutMasterId r:id="rId28"/>
  </p:handoutMasterIdLst>
  <p:sldIdLst>
    <p:sldId id="388" r:id="rId2"/>
    <p:sldId id="672" r:id="rId3"/>
    <p:sldId id="683" r:id="rId4"/>
    <p:sldId id="622" r:id="rId5"/>
    <p:sldId id="684" r:id="rId6"/>
    <p:sldId id="625" r:id="rId7"/>
    <p:sldId id="626" r:id="rId8"/>
    <p:sldId id="627" r:id="rId9"/>
    <p:sldId id="628" r:id="rId10"/>
    <p:sldId id="629" r:id="rId11"/>
    <p:sldId id="630" r:id="rId12"/>
    <p:sldId id="631" r:id="rId13"/>
    <p:sldId id="637" r:id="rId14"/>
    <p:sldId id="635" r:id="rId15"/>
    <p:sldId id="639" r:id="rId16"/>
    <p:sldId id="682" r:id="rId17"/>
    <p:sldId id="685" r:id="rId18"/>
    <p:sldId id="681" r:id="rId19"/>
    <p:sldId id="673" r:id="rId20"/>
    <p:sldId id="675" r:id="rId21"/>
    <p:sldId id="676" r:id="rId22"/>
    <p:sldId id="664" r:id="rId23"/>
    <p:sldId id="665" r:id="rId24"/>
    <p:sldId id="677" r:id="rId25"/>
    <p:sldId id="6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Satterwhite" initials="SS" lastIdx="13" clrIdx="0">
    <p:extLst/>
  </p:cmAuthor>
  <p:cmAuthor id="2" name="Shannon Satterwhite" initials="SS [2]" lastIdx="0" clrIdx="1">
    <p:extLst/>
  </p:cmAuthor>
  <p:cmAuthor id="3" name="Shannon Satterwhite" initials="SS [3]" lastIdx="1" clrIdx="2">
    <p:extLst/>
  </p:cmAuthor>
  <p:cmAuthor id="4" name="Shannon Satterwhite" initials="SS [4]" lastIdx="1" clrIdx="3">
    <p:extLst/>
  </p:cmAuthor>
  <p:cmAuthor id="5" name="Shannon Satterwhite" initials="SS [5]" lastIdx="1" clrIdx="4">
    <p:extLst/>
  </p:cmAuthor>
  <p:cmAuthor id="6" name="Shannon Satterwhite" initials="SS [6]" lastIdx="1" clrIdx="5">
    <p:extLst/>
  </p:cmAuthor>
  <p:cmAuthor id="7" name="Shannon Satterwhite" initials="SS [7]" lastIdx="1" clrIdx="6">
    <p:extLst/>
  </p:cmAuthor>
  <p:cmAuthor id="8" name="Shannon Satterwhite" initials="SS [8]" lastIdx="1" clrIdx="7">
    <p:extLst/>
  </p:cmAuthor>
  <p:cmAuthor id="9" name="Shannon Satterwhite" initials="SS [9]" lastIdx="1" clrIdx="8">
    <p:extLst/>
  </p:cmAuthor>
  <p:cmAuthor id="10" name="Shannon Satterwhite" initials="SS [10]" lastIdx="1" clrIdx="9">
    <p:extLst/>
  </p:cmAuthor>
  <p:cmAuthor id="11" name="Shannon Satterwhite" initials="SS [11]" lastIdx="1" clrIdx="10">
    <p:extLst/>
  </p:cmAuthor>
  <p:cmAuthor id="12" name="Shannon Satterwhite" initials="SS [12]" lastIdx="1" clrIdx="11">
    <p:extLst/>
  </p:cmAuthor>
  <p:cmAuthor id="13" name="Shannon Satterwhite" initials="SS [13]" lastIdx="1" clrIdx="12">
    <p:extLst/>
  </p:cmAuthor>
  <p:cmAuthor id="14" name="Shannon Satterwhite" initials="SS [14]" lastIdx="1" clrIdx="13">
    <p:extLst/>
  </p:cmAuthor>
  <p:cmAuthor id="15" name="Shannon Satterwhite" initials="SS [15]" lastIdx="1" clrIdx="14">
    <p:extLst/>
  </p:cmAuthor>
  <p:cmAuthor id="16" name="Shannon Satterwhite" initials="SS [16]" lastIdx="1" clrIdx="15">
    <p:extLst/>
  </p:cmAuthor>
  <p:cmAuthor id="17" name="Shannon Satterwhite" initials="SS [17]" lastIdx="1" clrIdx="16">
    <p:extLst/>
  </p:cmAuthor>
  <p:cmAuthor id="18" name="Michael Harvey" initials="MH" lastIdx="5" clrIdx="17">
    <p:extLst/>
  </p:cmAuthor>
  <p:cmAuthor id="19" name="Michael Harvey" initials="MH [2]" lastIdx="1" clrIdx="18">
    <p:extLst/>
  </p:cmAuthor>
  <p:cmAuthor id="20" name="Michael Harvey" initials="MH [3]" lastIdx="1" clrIdx="19">
    <p:extLst/>
  </p:cmAuthor>
  <p:cmAuthor id="21" name="Michael Harvey" initials="MH [4]" lastIdx="1" clrIdx="20">
    <p:extLst/>
  </p:cmAuthor>
  <p:cmAuthor id="22" name="Michael Harvey" initials="MH [5]" lastIdx="1" clrIdx="21">
    <p:extLst/>
  </p:cmAuthor>
  <p:cmAuthor id="23" name="Michael Harvey" initials="MH [6]" lastIdx="1" clrIdx="22">
    <p:extLst/>
  </p:cmAuthor>
  <p:cmAuthor id="24" name="Michael Harvey" initials="MH [7]" lastIdx="1" clrIdx="23">
    <p:extLst/>
  </p:cmAuthor>
  <p:cmAuthor id="25" name="Michael Harvey" initials="MH [8]" lastIdx="1" clrIdx="24">
    <p:extLst/>
  </p:cmAuthor>
  <p:cmAuthor id="26" name="Michael Harvey" initials="MH [9]" lastIdx="1" clrIdx="25">
    <p:extLst/>
  </p:cmAuthor>
  <p:cmAuthor id="27" name="Michael Harvey" initials="MH [10]" lastIdx="1" clrIdx="26">
    <p:extLst/>
  </p:cmAuthor>
  <p:cmAuthor id="28" name="Michael Harvey" initials="MH [11]" lastIdx="1" clrIdx="27">
    <p:extLst/>
  </p:cmAuthor>
  <p:cmAuthor id="29" name="Michael Harvey" initials="MH [12]" lastIdx="1" clrIdx="28">
    <p:extLst/>
  </p:cmAuthor>
  <p:cmAuthor id="30" name="Michael Harvey" initials="MH [13]" lastIdx="1" clrIdx="29">
    <p:extLst/>
  </p:cmAuthor>
  <p:cmAuthor id="31" name="Michael Harvey" initials="MH [14]" lastIdx="1" clrIdx="30">
    <p:extLst/>
  </p:cmAuthor>
  <p:cmAuthor id="32" name="Michael Harvey" initials="MH [15]" lastIdx="1" clrIdx="31">
    <p:extLst/>
  </p:cmAuthor>
  <p:cmAuthor id="33" name="Michael Harvey" initials="MH [16]" lastIdx="1" clrIdx="32">
    <p:extLst/>
  </p:cmAuthor>
  <p:cmAuthor id="34" name="Michael Harvey" initials="MH [17]" lastIdx="1" clrIdx="33">
    <p:extLst/>
  </p:cmAuthor>
  <p:cmAuthor id="35" name="Michael Harvey" initials="MH [18]" lastIdx="1" clrIdx="34">
    <p:extLst/>
  </p:cmAuthor>
  <p:cmAuthor id="36" name="Michael Harvey" initials="MH [19]" lastIdx="1" clrIdx="35">
    <p:extLst/>
  </p:cmAuthor>
  <p:cmAuthor id="37" name="Jorge Luis De Avila" initials="JA" lastIdx="4" clrIdx="3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83" autoAdjust="0"/>
    <p:restoredTop sz="83978" autoAdjust="0"/>
  </p:normalViewPr>
  <p:slideViewPr>
    <p:cSldViewPr snapToGrid="0">
      <p:cViewPr varScale="1">
        <p:scale>
          <a:sx n="96" d="100"/>
          <a:sy n="96" d="100"/>
        </p:scale>
        <p:origin x="354" y="84"/>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0C8849-E25A-044D-8C61-8E0C2CF6D2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B543BF4-D5E1-5440-85D6-7998E2C6E5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1C680B-91B3-F648-AD15-A29C1AEA604D}" type="datetime1">
              <a:rPr lang="en-US" smtClean="0"/>
              <a:pPr/>
              <a:t>3/4/2020</a:t>
            </a:fld>
            <a:endParaRPr lang="en-US"/>
          </a:p>
        </p:txBody>
      </p:sp>
      <p:sp>
        <p:nvSpPr>
          <p:cNvPr id="4" name="Footer Placeholder 3">
            <a:extLst>
              <a:ext uri="{FF2B5EF4-FFF2-40B4-BE49-F238E27FC236}">
                <a16:creationId xmlns:a16="http://schemas.microsoft.com/office/drawing/2014/main" id="{46D4A55E-92D0-A149-8D27-B33EF10D06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3FE231-4C29-5041-A953-799EE96E0D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A00BF1-2E1D-B843-9BE8-66CEBD69AFA0}" type="slidenum">
              <a:rPr lang="en-US" smtClean="0"/>
              <a:pPr/>
              <a:t>‹#›</a:t>
            </a:fld>
            <a:endParaRPr lang="en-US"/>
          </a:p>
        </p:txBody>
      </p:sp>
    </p:spTree>
    <p:extLst>
      <p:ext uri="{BB962C8B-B14F-4D97-AF65-F5344CB8AC3E}">
        <p14:creationId xmlns:p14="http://schemas.microsoft.com/office/powerpoint/2010/main" val="1048209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2978E-541F-8B4A-BE46-3960E1470523}" type="datetime1">
              <a:rPr lang="en-US" smtClean="0"/>
              <a:pPr/>
              <a:t>3/4/2020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DF280-13BC-432D-A00A-95E913C75B6A}" type="slidenum">
              <a:rPr lang="en-US" smtClean="0"/>
              <a:pPr/>
              <a:t>‹#›</a:t>
            </a:fld>
            <a:endParaRPr lang="en-US"/>
          </a:p>
        </p:txBody>
      </p:sp>
    </p:spTree>
    <p:extLst>
      <p:ext uri="{BB962C8B-B14F-4D97-AF65-F5344CB8AC3E}">
        <p14:creationId xmlns:p14="http://schemas.microsoft.com/office/powerpoint/2010/main" val="8889994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lickr.com/photos/usdagov/29914925314/in/photolist-MztP5o-8iu4kj-z2rBRA-yM9yPU-yMesHB-z2ryqs-y7HBnU-y7HJnq-aDSCnm-yNQSnp-z6mwYp-y9jVTL-z6mvgr-Qv4srb-z6ihEk-yNMCuv-JWkC5j-ecKW8R-z77Uir-29mivWd-29mivSL-28k59no-28k59WE-KJVfxc-29qtz2B-29qtA3z-29qtzKF-yNMyyV-N5QmRS-MztNYS-aCXG1J-aBbmGE-63nzGS-y9gxRW-63ijA8-fFVFw1-8dtEKa-8dwVYw-8dwW7J-aF2xme-aF2xhc-aF6oi7-aE2J2X-aCMQre-LEzKfb-aD2J8n-La7WRD-La7X4H-La7VCM-dNDPs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b="1" baseline="0" dirty="0"/>
          </a:p>
        </p:txBody>
      </p:sp>
      <p:sp>
        <p:nvSpPr>
          <p:cNvPr id="97" name="Shape 9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a:t>
            </a:fld>
            <a:endParaRPr lang="en-US" dirty="0"/>
          </a:p>
        </p:txBody>
      </p:sp>
    </p:spTree>
    <p:extLst>
      <p:ext uri="{BB962C8B-B14F-4D97-AF65-F5344CB8AC3E}">
        <p14:creationId xmlns:p14="http://schemas.microsoft.com/office/powerpoint/2010/main" val="1329527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DF280-13BC-432D-A00A-95E913C75B6A}" type="slidenum">
              <a:rPr lang="en-US" smtClean="0"/>
              <a:pPr/>
              <a:t>10</a:t>
            </a:fld>
            <a:endParaRPr lang="en-US"/>
          </a:p>
        </p:txBody>
      </p:sp>
    </p:spTree>
    <p:extLst>
      <p:ext uri="{BB962C8B-B14F-4D97-AF65-F5344CB8AC3E}">
        <p14:creationId xmlns:p14="http://schemas.microsoft.com/office/powerpoint/2010/main" val="3155618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DF280-13BC-432D-A00A-95E913C75B6A}" type="slidenum">
              <a:rPr lang="en-US" smtClean="0"/>
              <a:pPr/>
              <a:t>11</a:t>
            </a:fld>
            <a:endParaRPr lang="en-US"/>
          </a:p>
        </p:txBody>
      </p:sp>
    </p:spTree>
    <p:extLst>
      <p:ext uri="{BB962C8B-B14F-4D97-AF65-F5344CB8AC3E}">
        <p14:creationId xmlns:p14="http://schemas.microsoft.com/office/powerpoint/2010/main" val="299819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DF280-13BC-432D-A00A-95E913C75B6A}" type="slidenum">
              <a:rPr lang="en-US" smtClean="0"/>
              <a:pPr/>
              <a:t>12</a:t>
            </a:fld>
            <a:endParaRPr lang="en-US"/>
          </a:p>
        </p:txBody>
      </p:sp>
    </p:spTree>
    <p:extLst>
      <p:ext uri="{BB962C8B-B14F-4D97-AF65-F5344CB8AC3E}">
        <p14:creationId xmlns:p14="http://schemas.microsoft.com/office/powerpoint/2010/main" val="1683089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dirty="0">
                <a:solidFill>
                  <a:schemeClr val="dk1"/>
                </a:solidFill>
                <a:latin typeface="+mn-lt"/>
                <a:ea typeface="Calibri"/>
                <a:cs typeface="Calibri"/>
                <a:sym typeface="Calibri"/>
              </a:rPr>
              <a:t>The purpose of my work is to develop a curriculum that could be given to multiple</a:t>
            </a:r>
            <a:r>
              <a:rPr lang="en-US" baseline="0" dirty="0">
                <a:solidFill>
                  <a:schemeClr val="dk1"/>
                </a:solidFill>
                <a:latin typeface="+mn-lt"/>
                <a:ea typeface="Calibri"/>
                <a:cs typeface="Calibri"/>
                <a:sym typeface="Calibri"/>
              </a:rPr>
              <a:t> levels of learners UME and GME learners to introduce to this way of thinking about healthcare disparities</a:t>
            </a:r>
          </a:p>
          <a:p>
            <a:pPr>
              <a:buSzPct val="25000"/>
            </a:pPr>
            <a:endParaRPr lang="en-US" baseline="0" dirty="0">
              <a:solidFill>
                <a:schemeClr val="dk1"/>
              </a:solidFill>
              <a:latin typeface="+mn-lt"/>
              <a:ea typeface="Calibri"/>
              <a:cs typeface="Calibri"/>
              <a:sym typeface="Calibri"/>
            </a:endParaRPr>
          </a:p>
          <a:p>
            <a:pPr>
              <a:buSzPct val="25000"/>
            </a:pPr>
            <a:r>
              <a:rPr lang="en-US" baseline="0" dirty="0">
                <a:solidFill>
                  <a:schemeClr val="dk1"/>
                </a:solidFill>
                <a:latin typeface="+mn-lt"/>
                <a:ea typeface="Calibri"/>
                <a:cs typeface="Calibri"/>
                <a:sym typeface="Calibri"/>
              </a:rPr>
              <a:t>Various calls but very little to actually operationalize/ do it</a:t>
            </a:r>
            <a:endParaRPr lang="en-US"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B50DF280-13BC-432D-A00A-95E913C75B6A}" type="slidenum">
              <a:rPr lang="en-US" smtClean="0"/>
              <a:pPr/>
              <a:t>13</a:t>
            </a:fld>
            <a:endParaRPr lang="en-US"/>
          </a:p>
        </p:txBody>
      </p:sp>
    </p:spTree>
    <p:extLst>
      <p:ext uri="{BB962C8B-B14F-4D97-AF65-F5344CB8AC3E}">
        <p14:creationId xmlns:p14="http://schemas.microsoft.com/office/powerpoint/2010/main" val="4294516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DF280-13BC-432D-A00A-95E913C75B6A}" type="slidenum">
              <a:rPr lang="en-US" smtClean="0"/>
              <a:pPr/>
              <a:t>14</a:t>
            </a:fld>
            <a:endParaRPr lang="en-US"/>
          </a:p>
        </p:txBody>
      </p:sp>
    </p:spTree>
    <p:extLst>
      <p:ext uri="{BB962C8B-B14F-4D97-AF65-F5344CB8AC3E}">
        <p14:creationId xmlns:p14="http://schemas.microsoft.com/office/powerpoint/2010/main" val="705182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DF280-13BC-432D-A00A-95E913C75B6A}" type="slidenum">
              <a:rPr lang="en-US" smtClean="0"/>
              <a:pPr/>
              <a:t>15</a:t>
            </a:fld>
            <a:endParaRPr lang="en-US"/>
          </a:p>
        </p:txBody>
      </p:sp>
    </p:spTree>
    <p:extLst>
      <p:ext uri="{BB962C8B-B14F-4D97-AF65-F5344CB8AC3E}">
        <p14:creationId xmlns:p14="http://schemas.microsoft.com/office/powerpoint/2010/main" val="3279829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DF280-13BC-432D-A00A-95E913C75B6A}" type="slidenum">
              <a:rPr lang="en-US" smtClean="0"/>
              <a:pPr/>
              <a:t>16</a:t>
            </a:fld>
            <a:endParaRPr lang="en-US"/>
          </a:p>
        </p:txBody>
      </p:sp>
    </p:spTree>
    <p:extLst>
      <p:ext uri="{BB962C8B-B14F-4D97-AF65-F5344CB8AC3E}">
        <p14:creationId xmlns:p14="http://schemas.microsoft.com/office/powerpoint/2010/main" val="225485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t>
            </a:r>
            <a:r>
              <a:rPr lang="en-US" baseline="0" dirty="0"/>
              <a:t> Mona Hanna-</a:t>
            </a:r>
            <a:r>
              <a:rPr lang="en-US" baseline="0" dirty="0" err="1"/>
              <a:t>Attisha</a:t>
            </a:r>
            <a:r>
              <a:rPr lang="en-US" baseline="0" dirty="0"/>
              <a:t> – Iraqi-American pediatrician who made lead poisoning via Flint’s waterways publicly recognized and finally got this issue addressed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 of Dr. Hanna-</a:t>
            </a:r>
            <a:r>
              <a:rPr lang="en-US" sz="1200" b="0" i="0" kern="1200" dirty="0" err="1">
                <a:solidFill>
                  <a:schemeClr val="tx1"/>
                </a:solidFill>
                <a:effectLst/>
                <a:latin typeface="+mn-lt"/>
                <a:ea typeface="+mn-ea"/>
                <a:cs typeface="+mn-cs"/>
              </a:rPr>
              <a:t>Attisha</a:t>
            </a:r>
            <a:r>
              <a:rPr lang="en-US" sz="1200" b="0" i="0" kern="1200" dirty="0">
                <a:solidFill>
                  <a:schemeClr val="tx1"/>
                </a:solidFill>
                <a:effectLst/>
                <a:latin typeface="+mn-lt"/>
                <a:ea typeface="+mn-ea"/>
                <a:cs typeface="+mn-cs"/>
              </a:rPr>
              <a:t> side view by University of Michigan School of Environmental and Sustainability, retrieved from: https://</a:t>
            </a:r>
            <a:r>
              <a:rPr lang="en-US" sz="1200" b="0" i="0" kern="1200" dirty="0" err="1">
                <a:solidFill>
                  <a:schemeClr val="tx1"/>
                </a:solidFill>
                <a:effectLst/>
                <a:latin typeface="+mn-lt"/>
                <a:ea typeface="+mn-ea"/>
                <a:cs typeface="+mn-cs"/>
              </a:rPr>
              <a:t>www.flickr.com</a:t>
            </a:r>
            <a:r>
              <a:rPr lang="en-US" sz="1200" b="0" i="0" kern="1200" dirty="0">
                <a:solidFill>
                  <a:schemeClr val="tx1"/>
                </a:solidFill>
                <a:effectLst/>
                <a:latin typeface="+mn-lt"/>
                <a:ea typeface="+mn-ea"/>
                <a:cs typeface="+mn-cs"/>
              </a:rPr>
              <a:t>/photos/</a:t>
            </a:r>
            <a:r>
              <a:rPr lang="en-US" sz="1200" b="0" i="0" kern="1200" dirty="0" err="1">
                <a:solidFill>
                  <a:schemeClr val="tx1"/>
                </a:solidFill>
                <a:effectLst/>
                <a:latin typeface="+mn-lt"/>
                <a:ea typeface="+mn-ea"/>
                <a:cs typeface="+mn-cs"/>
              </a:rPr>
              <a:t>snre</a:t>
            </a:r>
            <a:r>
              <a:rPr lang="en-US" sz="1200" b="0" i="0" kern="1200" dirty="0">
                <a:solidFill>
                  <a:schemeClr val="tx1"/>
                </a:solidFill>
                <a:effectLst/>
                <a:latin typeface="+mn-lt"/>
                <a:ea typeface="+mn-ea"/>
                <a:cs typeface="+mn-cs"/>
              </a:rPr>
              <a:t>/44680644221 on 1/10/19. Creative Commons License associated: CC BY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 of Dr. Hanna-</a:t>
            </a:r>
            <a:r>
              <a:rPr lang="en-US" sz="1200" b="0" i="0" kern="1200" dirty="0" err="1">
                <a:solidFill>
                  <a:schemeClr val="tx1"/>
                </a:solidFill>
                <a:effectLst/>
                <a:latin typeface="+mn-lt"/>
                <a:ea typeface="+mn-ea"/>
                <a:cs typeface="+mn-cs"/>
              </a:rPr>
              <a:t>Attisha</a:t>
            </a:r>
            <a:r>
              <a:rPr lang="en-US" sz="1200" b="0" i="0" kern="1200" dirty="0">
                <a:solidFill>
                  <a:schemeClr val="tx1"/>
                </a:solidFill>
                <a:effectLst/>
                <a:latin typeface="+mn-lt"/>
                <a:ea typeface="+mn-ea"/>
                <a:cs typeface="+mn-cs"/>
              </a:rPr>
              <a:t> (left) by University of Michigan School for Environment and Sustainability, retrieved from: https://</a:t>
            </a:r>
            <a:r>
              <a:rPr lang="en-US" sz="1200" b="0" i="0" kern="1200" dirty="0" err="1">
                <a:solidFill>
                  <a:schemeClr val="tx1"/>
                </a:solidFill>
                <a:effectLst/>
                <a:latin typeface="+mn-lt"/>
                <a:ea typeface="+mn-ea"/>
                <a:cs typeface="+mn-cs"/>
              </a:rPr>
              <a:t>www.flickr.com</a:t>
            </a:r>
            <a:r>
              <a:rPr lang="en-US" sz="1200" b="0" i="0" kern="1200" dirty="0">
                <a:solidFill>
                  <a:schemeClr val="tx1"/>
                </a:solidFill>
                <a:effectLst/>
                <a:latin typeface="+mn-lt"/>
                <a:ea typeface="+mn-ea"/>
                <a:cs typeface="+mn-cs"/>
              </a:rPr>
              <a:t>/photos/</a:t>
            </a:r>
            <a:r>
              <a:rPr lang="en-US" sz="1200" b="0" i="0" kern="1200" dirty="0" err="1">
                <a:solidFill>
                  <a:schemeClr val="tx1"/>
                </a:solidFill>
                <a:effectLst/>
                <a:latin typeface="+mn-lt"/>
                <a:ea typeface="+mn-ea"/>
                <a:cs typeface="+mn-cs"/>
              </a:rPr>
              <a:t>snre</a:t>
            </a:r>
            <a:r>
              <a:rPr lang="en-US" sz="1200" b="0" i="0" kern="1200" dirty="0">
                <a:solidFill>
                  <a:schemeClr val="tx1"/>
                </a:solidFill>
                <a:effectLst/>
                <a:latin typeface="+mn-lt"/>
                <a:ea typeface="+mn-ea"/>
                <a:cs typeface="+mn-cs"/>
              </a:rPr>
              <a:t>/44680640861/ on 5/23/19. Creative Commons License associated: CC BY 2.0</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Image of “water pickup” sign by USDA, retrieved from: </a:t>
            </a:r>
            <a:r>
              <a:rPr lang="en-US" sz="1200" kern="1200" baseline="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www.flickr.com/photos/usdagov/29914925314/in/photolist-MztP5o-8iu4kj-z2rBRA-yM9yPU-yMesHB-z2ryqs-y7HBnU-y7HJnq-aDSCnm-yNQSnp-z6mwYp-y9jVTL-z6mvgr-Qv4srb-z6ihEk-yNMCuv-JWkC5j-ecKW8R-z77Uir-29mivWd-29mivSL-28k59no-28k59WE-KJVfxc-29qtz2B-29qtA3z-29qtzKF-yNMyyV-N5QmRS-MztNYS-aCXG1J-aBbmGE-63nzGS-y9gxRW-63ijA8-fFVFw1-8dtEKa-8dwVYw-8dwW7J-aF2xme-aF2xhc-aF6oi7-aE2J2X-aCMQre-LEzKfb-aD2J8n-La7WRD-La7X4H-La7VCM-dNDPsN</a:t>
            </a:r>
            <a:r>
              <a:rPr lang="en-US" sz="1200" kern="1200" baseline="0" dirty="0">
                <a:solidFill>
                  <a:schemeClr val="tx1"/>
                </a:solidFill>
                <a:latin typeface="+mn-lt"/>
                <a:ea typeface="+mn-ea"/>
                <a:cs typeface="+mn-cs"/>
              </a:rPr>
              <a:t> on </a:t>
            </a:r>
            <a:r>
              <a:rPr lang="en-US" dirty="0"/>
              <a:t>5/12/19. Image is in the public domain.</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50DF280-13BC-432D-A00A-95E913C75B6A}" type="slidenum">
              <a:rPr lang="en-US" smtClean="0"/>
              <a:pPr/>
              <a:t>17</a:t>
            </a:fld>
            <a:endParaRPr lang="en-US"/>
          </a:p>
        </p:txBody>
      </p:sp>
    </p:spTree>
    <p:extLst>
      <p:ext uri="{BB962C8B-B14F-4D97-AF65-F5344CB8AC3E}">
        <p14:creationId xmlns:p14="http://schemas.microsoft.com/office/powerpoint/2010/main" val="1514041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DF280-13BC-432D-A00A-95E913C75B6A}" type="slidenum">
              <a:rPr lang="en-US" smtClean="0"/>
              <a:pPr/>
              <a:t>18</a:t>
            </a:fld>
            <a:endParaRPr lang="en-US"/>
          </a:p>
        </p:txBody>
      </p:sp>
    </p:spTree>
    <p:extLst>
      <p:ext uri="{BB962C8B-B14F-4D97-AF65-F5344CB8AC3E}">
        <p14:creationId xmlns:p14="http://schemas.microsoft.com/office/powerpoint/2010/main" val="4212253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97" name="Shape 9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19</a:t>
            </a:fld>
            <a:endParaRPr lang="en-US"/>
          </a:p>
        </p:txBody>
      </p:sp>
    </p:spTree>
    <p:extLst>
      <p:ext uri="{BB962C8B-B14F-4D97-AF65-F5344CB8AC3E}">
        <p14:creationId xmlns:p14="http://schemas.microsoft.com/office/powerpoint/2010/main" val="267563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DF280-13BC-432D-A00A-95E913C75B6A}" type="slidenum">
              <a:rPr lang="en-US" smtClean="0"/>
              <a:pPr/>
              <a:t>2</a:t>
            </a:fld>
            <a:endParaRPr lang="en-US"/>
          </a:p>
        </p:txBody>
      </p:sp>
    </p:spTree>
    <p:extLst>
      <p:ext uri="{BB962C8B-B14F-4D97-AF65-F5344CB8AC3E}">
        <p14:creationId xmlns:p14="http://schemas.microsoft.com/office/powerpoint/2010/main" val="908673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dirty="0"/>
          </a:p>
        </p:txBody>
      </p:sp>
      <p:sp>
        <p:nvSpPr>
          <p:cNvPr id="292" name="Shape 29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20</a:t>
            </a:fld>
            <a:endParaRPr lang="en-US"/>
          </a:p>
        </p:txBody>
      </p:sp>
    </p:spTree>
    <p:extLst>
      <p:ext uri="{BB962C8B-B14F-4D97-AF65-F5344CB8AC3E}">
        <p14:creationId xmlns:p14="http://schemas.microsoft.com/office/powerpoint/2010/main" val="1252992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Neff, J. Knight, KR.  Nelson, N. Matthews, J. Satterwhite, S. Holmes, SM. “Teaching Structure: A Qualitative Evaluation of a Structural Competency Training for Resident Physicians.”  </a:t>
            </a:r>
            <a:r>
              <a:rPr lang="en-US" sz="1200" i="1" dirty="0"/>
              <a:t>Journal of General Internal Medicine. </a:t>
            </a:r>
            <a:r>
              <a:rPr lang="en-US" sz="1200" dirty="0"/>
              <a:t> In Press.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latin typeface="+mn-lt"/>
                <a:ea typeface="Calibri"/>
                <a:cs typeface="Calibri"/>
                <a:sym typeface="Calibri"/>
              </a:rPr>
              <a:t>Josh Neff: joshuaneff@gmail.com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a:p>
          <a:p>
            <a:endParaRPr lang="en-US" dirty="0"/>
          </a:p>
        </p:txBody>
      </p:sp>
      <p:sp>
        <p:nvSpPr>
          <p:cNvPr id="4" name="Slide Number Placeholder 3"/>
          <p:cNvSpPr>
            <a:spLocks noGrp="1"/>
          </p:cNvSpPr>
          <p:nvPr>
            <p:ph type="sldNum" sz="quarter" idx="10"/>
          </p:nvPr>
        </p:nvSpPr>
        <p:spPr/>
        <p:txBody>
          <a:bodyPr/>
          <a:lstStyle/>
          <a:p>
            <a:fld id="{67AF82AE-80D5-9745-A1DB-E5CC79776423}"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117669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Messy, lots of</a:t>
            </a:r>
            <a:r>
              <a:rPr lang="en-US" sz="1200" b="0" i="0" u="none" strike="noStrike" cap="none" baseline="0" dirty="0">
                <a:solidFill>
                  <a:schemeClr val="dk1"/>
                </a:solidFill>
                <a:latin typeface="Calibri"/>
                <a:ea typeface="Calibri"/>
                <a:cs typeface="Calibri"/>
                <a:sym typeface="Calibri"/>
              </a:rPr>
              <a:t> ?? Because we don’t actually know much about the structures that we participate in. this is typical of structural violence. Note provider burn out in red; for structures to be violent they must cause harm, and this is one of the major harms to residents/family doctors</a:t>
            </a:r>
            <a:endParaRPr sz="1200" b="0" i="0" u="none" strike="noStrike" cap="none" dirty="0">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1131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dirty="0"/>
          </a:p>
        </p:txBody>
      </p:sp>
      <p:sp>
        <p:nvSpPr>
          <p:cNvPr id="292" name="Shape 29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23</a:t>
            </a:fld>
            <a:endParaRPr lang="en-US"/>
          </a:p>
        </p:txBody>
      </p:sp>
    </p:spTree>
    <p:extLst>
      <p:ext uri="{BB962C8B-B14F-4D97-AF65-F5344CB8AC3E}">
        <p14:creationId xmlns:p14="http://schemas.microsoft.com/office/powerpoint/2010/main" val="730039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DF280-13BC-432D-A00A-95E913C75B6A}"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986824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DF280-13BC-432D-A00A-95E913C75B6A}" type="slidenum">
              <a:rPr lang="en-US" smtClean="0"/>
              <a:pPr/>
              <a:t>25</a:t>
            </a:fld>
            <a:endParaRPr lang="en-US"/>
          </a:p>
        </p:txBody>
      </p:sp>
    </p:spTree>
    <p:extLst>
      <p:ext uri="{BB962C8B-B14F-4D97-AF65-F5344CB8AC3E}">
        <p14:creationId xmlns:p14="http://schemas.microsoft.com/office/powerpoint/2010/main" val="109615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DF280-13BC-432D-A00A-95E913C75B6A}" type="slidenum">
              <a:rPr lang="en-US" smtClean="0"/>
              <a:pPr/>
              <a:t>3</a:t>
            </a:fld>
            <a:endParaRPr lang="en-US"/>
          </a:p>
        </p:txBody>
      </p:sp>
    </p:spTree>
    <p:extLst>
      <p:ext uri="{BB962C8B-B14F-4D97-AF65-F5344CB8AC3E}">
        <p14:creationId xmlns:p14="http://schemas.microsoft.com/office/powerpoint/2010/main" val="90867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DF280-13BC-432D-A00A-95E913C75B6A}" type="slidenum">
              <a:rPr lang="en-US" smtClean="0"/>
              <a:pPr/>
              <a:t>4</a:t>
            </a:fld>
            <a:endParaRPr lang="en-US"/>
          </a:p>
        </p:txBody>
      </p:sp>
    </p:spTree>
    <p:extLst>
      <p:ext uri="{BB962C8B-B14F-4D97-AF65-F5344CB8AC3E}">
        <p14:creationId xmlns:p14="http://schemas.microsoft.com/office/powerpoint/2010/main" val="250463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Hilliard, J. (2017, October 20). Publisher apologizes after outcry over offensive nursing textbook - The Boston Globe. Retrieved January 10, 2019, from https://</a:t>
            </a:r>
            <a:r>
              <a:rPr lang="en-US" sz="1200" b="0" i="0" kern="1200" dirty="0" err="1">
                <a:solidFill>
                  <a:schemeClr val="tx1"/>
                </a:solidFill>
                <a:effectLst/>
                <a:latin typeface="+mn-lt"/>
                <a:ea typeface="+mn-ea"/>
                <a:cs typeface="+mn-cs"/>
              </a:rPr>
              <a:t>www.bostonglobe.com</a:t>
            </a:r>
            <a:r>
              <a:rPr lang="en-US" sz="1200" b="0" i="0" kern="1200" dirty="0">
                <a:solidFill>
                  <a:schemeClr val="tx1"/>
                </a:solidFill>
                <a:effectLst/>
                <a:latin typeface="+mn-lt"/>
                <a:ea typeface="+mn-ea"/>
                <a:cs typeface="+mn-cs"/>
              </a:rPr>
              <a:t>/arts/books/2017/10/20/publisher-apologizes-after-outcry-over-offensive-nursing-textbook/k6COKWl5ftuHsjooIxUK4K/</a:t>
            </a:r>
            <a:r>
              <a:rPr lang="en-US" sz="1200" b="0" i="0" kern="1200" dirty="0" err="1">
                <a:solidFill>
                  <a:schemeClr val="tx1"/>
                </a:solidFill>
                <a:effectLst/>
                <a:latin typeface="+mn-lt"/>
                <a:ea typeface="+mn-ea"/>
                <a:cs typeface="+mn-cs"/>
              </a:rPr>
              <a:t>story.html</a:t>
            </a:r>
            <a:endParaRPr lang="en-US" dirty="0"/>
          </a:p>
        </p:txBody>
      </p:sp>
      <p:sp>
        <p:nvSpPr>
          <p:cNvPr id="4" name="Slide Number Placeholder 3"/>
          <p:cNvSpPr>
            <a:spLocks noGrp="1"/>
          </p:cNvSpPr>
          <p:nvPr>
            <p:ph type="sldNum" sz="quarter" idx="10"/>
          </p:nvPr>
        </p:nvSpPr>
        <p:spPr/>
        <p:txBody>
          <a:bodyPr/>
          <a:lstStyle/>
          <a:p>
            <a:fld id="{B50DF280-13BC-432D-A00A-95E913C75B6A}" type="slidenum">
              <a:rPr lang="en-US" smtClean="0"/>
              <a:pPr/>
              <a:t>5</a:t>
            </a:fld>
            <a:endParaRPr lang="en-US"/>
          </a:p>
        </p:txBody>
      </p:sp>
    </p:spTree>
    <p:extLst>
      <p:ext uri="{BB962C8B-B14F-4D97-AF65-F5344CB8AC3E}">
        <p14:creationId xmlns:p14="http://schemas.microsoft.com/office/powerpoint/2010/main" val="145576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DF280-13BC-432D-A00A-95E913C75B6A}" type="slidenum">
              <a:rPr lang="en-US" smtClean="0"/>
              <a:pPr/>
              <a:t>6</a:t>
            </a:fld>
            <a:endParaRPr lang="en-US"/>
          </a:p>
        </p:txBody>
      </p:sp>
    </p:spTree>
    <p:extLst>
      <p:ext uri="{BB962C8B-B14F-4D97-AF65-F5344CB8AC3E}">
        <p14:creationId xmlns:p14="http://schemas.microsoft.com/office/powerpoint/2010/main" val="107680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DF280-13BC-432D-A00A-95E913C75B6A}" type="slidenum">
              <a:rPr lang="en-US" smtClean="0"/>
              <a:pPr/>
              <a:t>7</a:t>
            </a:fld>
            <a:endParaRPr lang="en-US"/>
          </a:p>
        </p:txBody>
      </p:sp>
    </p:spTree>
    <p:extLst>
      <p:ext uri="{BB962C8B-B14F-4D97-AF65-F5344CB8AC3E}">
        <p14:creationId xmlns:p14="http://schemas.microsoft.com/office/powerpoint/2010/main" val="208013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401638" y="695325"/>
            <a:ext cx="6181725"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98501" y="4403725"/>
            <a:ext cx="5587999" cy="4171950"/>
          </a:xfrm>
          <a:prstGeom prst="rect">
            <a:avLst/>
          </a:prstGeom>
          <a:noFill/>
          <a:ln>
            <a:noFill/>
          </a:ln>
        </p:spPr>
        <p:txBody>
          <a:bodyPr lIns="92870" tIns="46422" rIns="92870" bIns="46422" anchor="t" anchorCtr="0">
            <a:noAutofit/>
          </a:bodyPr>
          <a:lstStyle/>
          <a:p>
            <a:pPr>
              <a:buSzPct val="25000"/>
            </a:pPr>
            <a:r>
              <a:rPr lang="en-US" dirty="0">
                <a:solidFill>
                  <a:schemeClr val="dk1"/>
                </a:solidFill>
                <a:latin typeface="Calibri"/>
                <a:ea typeface="Calibri"/>
                <a:cs typeface="Calibri"/>
                <a:sym typeface="Calibri"/>
              </a:rPr>
              <a:t>Point is not that culture is not useful</a:t>
            </a:r>
            <a:r>
              <a:rPr lang="en-US" baseline="0" dirty="0">
                <a:solidFill>
                  <a:schemeClr val="dk1"/>
                </a:solidFill>
                <a:latin typeface="Calibri"/>
                <a:ea typeface="Calibri"/>
                <a:cs typeface="Calibri"/>
                <a:sym typeface="Calibri"/>
              </a:rPr>
              <a:t> to account for in some instances – point is that it’s a potentially misleading way to think about life trajectories that leaves out structures and may rely on or reinforce stereotypes</a:t>
            </a:r>
            <a:endParaRPr dirty="0">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956550" y="8805841"/>
            <a:ext cx="3026832" cy="463550"/>
          </a:xfrm>
          <a:prstGeom prst="rect">
            <a:avLst/>
          </a:prstGeom>
          <a:noFill/>
          <a:ln>
            <a:noFill/>
          </a:ln>
        </p:spPr>
        <p:txBody>
          <a:bodyPr lIns="92870" tIns="46422" rIns="92870" bIns="46422"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8</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4454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DF280-13BC-432D-A00A-95E913C75B6A}" type="slidenum">
              <a:rPr lang="en-US" smtClean="0"/>
              <a:pPr/>
              <a:t>9</a:t>
            </a:fld>
            <a:endParaRPr lang="en-US"/>
          </a:p>
        </p:txBody>
      </p:sp>
    </p:spTree>
    <p:extLst>
      <p:ext uri="{BB962C8B-B14F-4D97-AF65-F5344CB8AC3E}">
        <p14:creationId xmlns:p14="http://schemas.microsoft.com/office/powerpoint/2010/main" val="1462995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EC83E5-DD83-4A43-B07D-DFED6E500CA0}" type="datetime1">
              <a:rPr lang="en-US" smtClean="0">
                <a:solidFill>
                  <a:prstClr val="black">
                    <a:lumMod val="65000"/>
                    <a:lumOff val="35000"/>
                  </a:prstClr>
                </a:solidFill>
              </a:rPr>
              <a:pPr/>
              <a:t>3/4/2020</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mr-IN">
                <a:solidFill>
                  <a:prstClr val="black">
                    <a:lumMod val="65000"/>
                    <a:lumOff val="35000"/>
                  </a:prstClr>
                </a:solidFill>
              </a:rPr>
              <a:t>?</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8" name="Picture 7" descr="SCWG_imag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026" y="6093149"/>
            <a:ext cx="1219553" cy="630750"/>
          </a:xfrm>
          <a:prstGeom prst="rect">
            <a:avLst/>
          </a:prstGeom>
        </p:spPr>
      </p:pic>
    </p:spTree>
    <p:extLst>
      <p:ext uri="{BB962C8B-B14F-4D97-AF65-F5344CB8AC3E}">
        <p14:creationId xmlns:p14="http://schemas.microsoft.com/office/powerpoint/2010/main" val="926417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89C127-409C-E349-9B77-5121AA8C1DBA}" type="datetime1">
              <a:rPr lang="en-US" smtClean="0">
                <a:solidFill>
                  <a:prstClr val="black">
                    <a:lumMod val="65000"/>
                    <a:lumOff val="35000"/>
                  </a:prstClr>
                </a:solidFill>
              </a:rPr>
              <a:pPr/>
              <a:t>3/4/2020</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mr-IN">
                <a:solidFill>
                  <a:prstClr val="black">
                    <a:lumMod val="65000"/>
                    <a:lumOff val="35000"/>
                  </a:prstClr>
                </a:solidFill>
              </a:rPr>
              <a:t>?</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099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9ACC72-E93C-8B41-92FF-99850DBD9DB7}" type="datetime1">
              <a:rPr lang="en-US" smtClean="0">
                <a:solidFill>
                  <a:prstClr val="black">
                    <a:lumMod val="65000"/>
                    <a:lumOff val="35000"/>
                  </a:prstClr>
                </a:solidFill>
              </a:rPr>
              <a:pPr/>
              <a:t>3/4/2020</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mr-IN">
                <a:solidFill>
                  <a:prstClr val="black">
                    <a:lumMod val="65000"/>
                    <a:lumOff val="35000"/>
                  </a:prstClr>
                </a:solidFill>
              </a:rPr>
              <a:t>?</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9566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DC0A8A-A765-EE41-BC5E-70AB85620DB9}" type="datetime1">
              <a:rPr lang="en-US" smtClean="0">
                <a:solidFill>
                  <a:prstClr val="black">
                    <a:lumMod val="65000"/>
                    <a:lumOff val="35000"/>
                  </a:prstClr>
                </a:solidFill>
              </a:rPr>
              <a:pPr/>
              <a:t>3/4/2020</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mr-IN">
                <a:solidFill>
                  <a:prstClr val="black">
                    <a:lumMod val="65000"/>
                    <a:lumOff val="35000"/>
                  </a:prstClr>
                </a:solidFill>
              </a:rPr>
              <a:t>?</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3644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681FA0-4E8F-934A-9E13-7CB8034155A7}" type="datetime1">
              <a:rPr lang="en-US" smtClean="0">
                <a:solidFill>
                  <a:prstClr val="black">
                    <a:lumMod val="65000"/>
                    <a:lumOff val="35000"/>
                  </a:prstClr>
                </a:solidFill>
              </a:rPr>
              <a:pPr/>
              <a:t>3/4/2020</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mr-IN">
                <a:solidFill>
                  <a:prstClr val="black">
                    <a:lumMod val="65000"/>
                    <a:lumOff val="35000"/>
                  </a:prstClr>
                </a:solidFill>
              </a:rPr>
              <a:t>?</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4229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4ED260-4A25-F143-B095-CAC353FB96A1}" type="datetime1">
              <a:rPr lang="en-US" smtClean="0">
                <a:solidFill>
                  <a:prstClr val="black">
                    <a:lumMod val="65000"/>
                    <a:lumOff val="35000"/>
                  </a:prstClr>
                </a:solidFill>
              </a:rPr>
              <a:pPr/>
              <a:t>3/4/2020</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mr-IN">
                <a:solidFill>
                  <a:prstClr val="black">
                    <a:lumMod val="65000"/>
                    <a:lumOff val="35000"/>
                  </a:prstClr>
                </a:solidFill>
              </a:rPr>
              <a:t>?</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7067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E54BFD-88A9-5443-B537-7A85FA4C3EBB}" type="datetime1">
              <a:rPr lang="en-US" smtClean="0">
                <a:solidFill>
                  <a:prstClr val="black">
                    <a:lumMod val="65000"/>
                    <a:lumOff val="35000"/>
                  </a:prstClr>
                </a:solidFill>
              </a:rPr>
              <a:pPr/>
              <a:t>3/4/2020</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mr-IN">
                <a:solidFill>
                  <a:prstClr val="black">
                    <a:lumMod val="65000"/>
                    <a:lumOff val="35000"/>
                  </a:prstClr>
                </a:solidFill>
              </a:rPr>
              <a:t>?</a:t>
            </a:r>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00960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53A222-B977-7241-8C2B-8408B47BD3DD}" type="datetime1">
              <a:rPr lang="en-US" smtClean="0">
                <a:solidFill>
                  <a:prstClr val="black">
                    <a:lumMod val="65000"/>
                    <a:lumOff val="35000"/>
                  </a:prstClr>
                </a:solidFill>
              </a:rPr>
              <a:pPr/>
              <a:t>3/4/2020</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mr-IN">
                <a:solidFill>
                  <a:prstClr val="black">
                    <a:lumMod val="65000"/>
                    <a:lumOff val="35000"/>
                  </a:prstClr>
                </a:solidFill>
              </a:rPr>
              <a:t>?</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3670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28AF5-024C-B642-8E39-9B857702EEEF}" type="datetime1">
              <a:rPr lang="en-US" smtClean="0">
                <a:solidFill>
                  <a:prstClr val="black">
                    <a:lumMod val="65000"/>
                    <a:lumOff val="35000"/>
                  </a:prstClr>
                </a:solidFill>
              </a:rPr>
              <a:pPr/>
              <a:t>3/4/2020</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mr-IN">
                <a:solidFill>
                  <a:prstClr val="black">
                    <a:lumMod val="65000"/>
                    <a:lumOff val="35000"/>
                  </a:prstClr>
                </a:solidFill>
              </a:rPr>
              <a:t>?</a:t>
            </a:r>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4558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B5E617-6640-5046-9656-210BD196C9FE}" type="datetime1">
              <a:rPr lang="en-US" smtClean="0">
                <a:solidFill>
                  <a:prstClr val="black">
                    <a:lumMod val="65000"/>
                    <a:lumOff val="35000"/>
                  </a:prstClr>
                </a:solidFill>
              </a:rPr>
              <a:pPr/>
              <a:t>3/4/2020</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mr-IN">
                <a:solidFill>
                  <a:prstClr val="black">
                    <a:lumMod val="65000"/>
                    <a:lumOff val="35000"/>
                  </a:prstClr>
                </a:solidFill>
              </a:rPr>
              <a:t>?</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31516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F39CC7-F0FC-1548-B166-E21DB12D272C}" type="datetime1">
              <a:rPr lang="en-US" smtClean="0">
                <a:solidFill>
                  <a:prstClr val="black">
                    <a:lumMod val="65000"/>
                    <a:lumOff val="35000"/>
                  </a:prstClr>
                </a:solidFill>
              </a:rPr>
              <a:pPr/>
              <a:t>3/4/2020</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mr-IN">
                <a:solidFill>
                  <a:prstClr val="black">
                    <a:lumMod val="65000"/>
                    <a:lumOff val="35000"/>
                  </a:prstClr>
                </a:solidFill>
              </a:rPr>
              <a:t>?</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256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CEB2EAC-856F-F648-A8A0-447321EE4F86}" type="datetime1">
              <a:rPr lang="en-US" smtClean="0">
                <a:solidFill>
                  <a:prstClr val="black">
                    <a:lumMod val="65000"/>
                    <a:lumOff val="35000"/>
                  </a:prstClr>
                </a:solidFill>
              </a:rPr>
              <a:pPr defTabSz="457200"/>
              <a:t>3/4/2020</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mr-IN">
                <a:solidFill>
                  <a:prstClr val="black">
                    <a:lumMod val="65000"/>
                    <a:lumOff val="35000"/>
                  </a:prstClr>
                </a:solidFill>
              </a:rPr>
              <a:t>?</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C51970A-8504-D242-BBEE-B907BAE0C70B}"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Tree>
    <p:extLst>
      <p:ext uri="{BB962C8B-B14F-4D97-AF65-F5344CB8AC3E}">
        <p14:creationId xmlns:p14="http://schemas.microsoft.com/office/powerpoint/2010/main" val="17523363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flickr.com/photos/usdagov/29914925314/in/photolist-MztP5o-8iu4kj-z2rBRA-yM9yPU-yMesHB-z2ryqs-y7HBnU-y7HJnq-aDSCnm-yNQSnp-z6mwYp-y9jVTL-z6mvgr-Qv4srb-z6ihEk-yNMCuv-JWkC5j-ecKW8R-z77Uir-29mivWd-29mivSL-28k59no-28k59WE-KJVfxc-29qtz2B-29qtA3z-29qtzKF-yNMyyV-N5QmRS-MztNYS-aCXG1J-aBbmGE-63nzGS-y9gxRW-63ijA8-fFVFw1-8dtEKa-8dwVYw-8dwW7J-aF2xme-aF2xhc-aF6oi7-aE2J2X-aCMQre-LEzKfb-aD2J8n-La7WRD-La7X4H-La7VCM-dNDPs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p:nvPr>
            <p:extLst/>
          </p:nvPr>
        </p:nvSpPr>
        <p:spPr>
          <a:xfrm>
            <a:off x="743918" y="4610553"/>
            <a:ext cx="10678332" cy="1142058"/>
          </a:xfrm>
          <a:prstGeom prst="rect">
            <a:avLst/>
          </a:prstGeom>
          <a:noFill/>
          <a:ln>
            <a:noFill/>
          </a:ln>
        </p:spPr>
        <p:txBody>
          <a:bodyPr lIns="91425" tIns="91425" rIns="91425" bIns="91425" anchor="t" anchorCtr="0">
            <a:noAutofit/>
          </a:bodyPr>
          <a:lstStyle/>
          <a:p>
            <a:pPr algn="ctr"/>
            <a:r>
              <a:rPr lang="en-US" sz="4400" dirty="0">
                <a:latin typeface="Calibri Light (Heading)"/>
                <a:ea typeface="Questrial"/>
                <a:cs typeface="Calibri Light (Heading)"/>
                <a:sym typeface="Questrial"/>
              </a:rPr>
              <a:t>Structural Competency Training</a:t>
            </a:r>
          </a:p>
          <a:p>
            <a:pPr algn="ctr"/>
            <a:endParaRPr lang="en-US" sz="2400" dirty="0">
              <a:latin typeface="Century Gothic" panose="020B0502020202020204" pitchFamily="34" charset="0"/>
              <a:ea typeface="Questrial"/>
              <a:cs typeface="Questrial"/>
              <a:sym typeface="Questrial"/>
            </a:endParaRPr>
          </a:p>
        </p:txBody>
      </p:sp>
      <p:pic>
        <p:nvPicPr>
          <p:cNvPr id="4" name="Picture 3">
            <a:extLst>
              <a:ext uri="{FF2B5EF4-FFF2-40B4-BE49-F238E27FC236}">
                <a16:creationId xmlns:a16="http://schemas.microsoft.com/office/drawing/2014/main" id="{95DABC2A-2BF7-8249-BD4F-0F01BE218388}"/>
              </a:ext>
            </a:extLst>
          </p:cNvPr>
          <p:cNvPicPr>
            <a:picLocks noChangeAspect="1"/>
          </p:cNvPicPr>
          <p:nvPr/>
        </p:nvPicPr>
        <p:blipFill>
          <a:blip r:embed="rId3"/>
          <a:stretch>
            <a:fillRect/>
          </a:stretch>
        </p:blipFill>
        <p:spPr>
          <a:xfrm>
            <a:off x="2631096" y="539998"/>
            <a:ext cx="6903977" cy="3570719"/>
          </a:xfrm>
          <a:prstGeom prst="rect">
            <a:avLst/>
          </a:prstGeom>
        </p:spPr>
      </p:pic>
    </p:spTree>
    <p:extLst>
      <p:ext uri="{BB962C8B-B14F-4D97-AF65-F5344CB8AC3E}">
        <p14:creationId xmlns:p14="http://schemas.microsoft.com/office/powerpoint/2010/main" val="3652417645"/>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1792"/>
            <a:ext cx="10972800" cy="1600200"/>
          </a:xfrm>
        </p:spPr>
        <p:txBody>
          <a:bodyPr/>
          <a:lstStyle/>
          <a:p>
            <a:r>
              <a:rPr lang="en-US" dirty="0">
                <a:solidFill>
                  <a:schemeClr val="tx1"/>
                </a:solidFill>
                <a:latin typeface="+mj-lt"/>
              </a:rPr>
              <a:t>Structural Competency</a:t>
            </a:r>
            <a:br>
              <a:rPr lang="en-US" dirty="0">
                <a:solidFill>
                  <a:schemeClr val="tx1"/>
                </a:solidFill>
                <a:latin typeface="+mj-lt"/>
              </a:rPr>
            </a:br>
            <a:endParaRPr lang="en-US" dirty="0">
              <a:latin typeface="+mj-lt"/>
            </a:endParaRPr>
          </a:p>
        </p:txBody>
      </p:sp>
      <p:sp>
        <p:nvSpPr>
          <p:cNvPr id="4" name="Content Placeholder 3"/>
          <p:cNvSpPr>
            <a:spLocks noGrp="1"/>
          </p:cNvSpPr>
          <p:nvPr>
            <p:ph idx="1"/>
          </p:nvPr>
        </p:nvSpPr>
        <p:spPr>
          <a:xfrm>
            <a:off x="545592" y="2130553"/>
            <a:ext cx="10972800" cy="4525963"/>
          </a:xfrm>
        </p:spPr>
        <p:txBody>
          <a:bodyPr/>
          <a:lstStyle/>
          <a:p>
            <a:pPr marL="0" lvl="0" indent="0">
              <a:buNone/>
            </a:pPr>
            <a:r>
              <a:rPr lang="en-US" dirty="0">
                <a:solidFill>
                  <a:schemeClr val="tx1"/>
                </a:solidFill>
                <a:latin typeface="Calibri Light"/>
                <a:cs typeface="Calibri Light"/>
              </a:rPr>
              <a:t>Develop trainees’ capacity in the following five areas:</a:t>
            </a:r>
          </a:p>
          <a:p>
            <a:pPr marL="0" lvl="0" indent="0">
              <a:buNone/>
            </a:pPr>
            <a:endParaRPr lang="en-US" dirty="0">
              <a:solidFill>
                <a:schemeClr val="tx1"/>
              </a:solidFill>
              <a:latin typeface="Calibri Light"/>
              <a:cs typeface="Calibri Light"/>
            </a:endParaRPr>
          </a:p>
          <a:p>
            <a:pPr marL="857250" lvl="1" indent="-457200">
              <a:buFont typeface="+mj-lt"/>
              <a:buAutoNum type="arabicPeriod"/>
            </a:pPr>
            <a:r>
              <a:rPr lang="en-US" sz="2800" dirty="0">
                <a:solidFill>
                  <a:schemeClr val="tx1"/>
                </a:solidFill>
                <a:latin typeface="Calibri Light"/>
                <a:cs typeface="Calibri Light"/>
              </a:rPr>
              <a:t>Recognizing the influences of structures on patient health</a:t>
            </a:r>
          </a:p>
          <a:p>
            <a:pPr marL="857250" lvl="1" indent="-457200">
              <a:buFont typeface="+mj-lt"/>
              <a:buAutoNum type="arabicPeriod"/>
            </a:pPr>
            <a:r>
              <a:rPr lang="en-US" sz="2800" dirty="0">
                <a:solidFill>
                  <a:schemeClr val="tx1"/>
                </a:solidFill>
                <a:latin typeface="Calibri Light"/>
                <a:cs typeface="Calibri Light"/>
              </a:rPr>
              <a:t>Recognizing the influences of structures on the practice of healthcare</a:t>
            </a:r>
          </a:p>
          <a:p>
            <a:pPr marL="857250" lvl="1" indent="-457200">
              <a:buFont typeface="+mj-lt"/>
              <a:buAutoNum type="arabicPeriod"/>
            </a:pPr>
            <a:r>
              <a:rPr lang="en-US" sz="2800" dirty="0">
                <a:solidFill>
                  <a:schemeClr val="tx1"/>
                </a:solidFill>
                <a:latin typeface="Calibri Light"/>
                <a:cs typeface="Calibri Light"/>
              </a:rPr>
              <a:t>Responding to the influences of structures in the clinic</a:t>
            </a:r>
          </a:p>
          <a:p>
            <a:pPr marL="857250" lvl="1" indent="-457200">
              <a:buFont typeface="+mj-lt"/>
              <a:buAutoNum type="arabicPeriod"/>
            </a:pPr>
            <a:r>
              <a:rPr lang="en-US" sz="2800" dirty="0">
                <a:solidFill>
                  <a:schemeClr val="tx1"/>
                </a:solidFill>
                <a:latin typeface="Calibri Light"/>
                <a:cs typeface="Calibri Light"/>
              </a:rPr>
              <a:t>Responding to the influences of structures beyond the clinic</a:t>
            </a:r>
          </a:p>
          <a:p>
            <a:pPr marL="857250" lvl="1" indent="-457200">
              <a:buFont typeface="+mj-lt"/>
              <a:buAutoNum type="arabicPeriod"/>
            </a:pPr>
            <a:r>
              <a:rPr lang="en-US" sz="2800" dirty="0">
                <a:solidFill>
                  <a:schemeClr val="tx1"/>
                </a:solidFill>
                <a:latin typeface="Calibri Light"/>
                <a:cs typeface="Calibri Light"/>
              </a:rPr>
              <a:t>Structural humility</a:t>
            </a:r>
          </a:p>
          <a:p>
            <a:pPr marL="457200" indent="-457200">
              <a:buFont typeface="+mj-lt"/>
              <a:buAutoNum type="arabicPeriod"/>
            </a:pPr>
            <a:endParaRPr lang="en-US" dirty="0">
              <a:solidFill>
                <a:schemeClr val="tx1"/>
              </a:solidFill>
            </a:endParaRPr>
          </a:p>
        </p:txBody>
      </p:sp>
      <p:pic>
        <p:nvPicPr>
          <p:cNvPr id="7" name="Picture 6"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5961405"/>
            <a:ext cx="1395927" cy="721970"/>
          </a:xfrm>
          <a:prstGeom prst="rect">
            <a:avLst/>
          </a:prstGeom>
        </p:spPr>
      </p:pic>
      <p:sp>
        <p:nvSpPr>
          <p:cNvPr id="3" name="Slide Number Placeholder 2">
            <a:extLst>
              <a:ext uri="{FF2B5EF4-FFF2-40B4-BE49-F238E27FC236}">
                <a16:creationId xmlns:a16="http://schemas.microsoft.com/office/drawing/2014/main" id="{341AB760-157C-3A45-85A3-C231C967971E}"/>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10</a:t>
            </a:fld>
            <a:endParaRPr lang="en-US">
              <a:solidFill>
                <a:prstClr val="black">
                  <a:lumMod val="65000"/>
                  <a:lumOff val="35000"/>
                </a:prstClr>
              </a:solidFill>
            </a:endParaRPr>
          </a:p>
        </p:txBody>
      </p:sp>
    </p:spTree>
    <p:extLst>
      <p:ext uri="{BB962C8B-B14F-4D97-AF65-F5344CB8AC3E}">
        <p14:creationId xmlns:p14="http://schemas.microsoft.com/office/powerpoint/2010/main" val="2713513305"/>
      </p:ext>
    </p:extLst>
  </p:cSld>
  <p:clrMapOvr>
    <a:masterClrMapping/>
  </p:clrMapOvr>
  <mc:AlternateContent xmlns:mc="http://schemas.openxmlformats.org/markup-compatibility/2006" xmlns:p14="http://schemas.microsoft.com/office/powerpoint/2010/main">
    <mc:Choice Requires="p14">
      <p:transition spd="slow" p14:dur="2000" advTm="56503"/>
    </mc:Choice>
    <mc:Fallback xmlns:mv="urn:schemas-microsoft-com:mac:vml" xmlns="">
      <p:transition spd="slow" advTm="565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1792"/>
            <a:ext cx="10972800" cy="1600200"/>
          </a:xfrm>
        </p:spPr>
        <p:txBody>
          <a:bodyPr/>
          <a:lstStyle/>
          <a:p>
            <a:r>
              <a:rPr lang="en-US" dirty="0">
                <a:solidFill>
                  <a:schemeClr val="tx1"/>
                </a:solidFill>
                <a:latin typeface="+mj-lt"/>
              </a:rPr>
              <a:t>Structural Humility</a:t>
            </a:r>
            <a:br>
              <a:rPr lang="en-US" dirty="0">
                <a:solidFill>
                  <a:schemeClr val="tx1"/>
                </a:solidFill>
                <a:latin typeface="+mj-lt"/>
              </a:rPr>
            </a:br>
            <a:endParaRPr lang="en-US" dirty="0">
              <a:latin typeface="+mj-lt"/>
            </a:endParaRPr>
          </a:p>
        </p:txBody>
      </p:sp>
      <p:sp>
        <p:nvSpPr>
          <p:cNvPr id="4" name="Content Placeholder 3"/>
          <p:cNvSpPr>
            <a:spLocks noGrp="1"/>
          </p:cNvSpPr>
          <p:nvPr>
            <p:ph idx="1"/>
          </p:nvPr>
        </p:nvSpPr>
        <p:spPr>
          <a:xfrm>
            <a:off x="545592" y="2130553"/>
            <a:ext cx="10972800" cy="4525963"/>
          </a:xfrm>
        </p:spPr>
        <p:txBody>
          <a:bodyPr vert="horz" lIns="91440" tIns="45720" rIns="91440" bIns="45720" rtlCol="0" anchor="t">
            <a:normAutofit/>
          </a:bodyPr>
          <a:lstStyle/>
          <a:p>
            <a:pPr marL="0" indent="0">
              <a:buNone/>
            </a:pPr>
            <a:r>
              <a:rPr lang="en-US" dirty="0">
                <a:latin typeface="Calibri Light"/>
                <a:cs typeface="Calibri Light"/>
              </a:rPr>
              <a:t>Structural humility cautions providers against making assumptions about the role of structures in patients' lives, instead encouraging collaboration with patients and communities in developing understanding of and responses to structural vulnerability.</a:t>
            </a:r>
          </a:p>
          <a:p>
            <a:pPr marL="0" indent="0" algn="r">
              <a:buNone/>
            </a:pPr>
            <a:r>
              <a:rPr lang="en-US" dirty="0">
                <a:latin typeface="Calibri Light"/>
                <a:cs typeface="Calibri Light"/>
              </a:rPr>
              <a:t>—Based on talk by Helena Hansen, April 2015</a:t>
            </a:r>
          </a:p>
        </p:txBody>
      </p:sp>
      <p:pic>
        <p:nvPicPr>
          <p:cNvPr id="7" name="Picture 6"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5961405"/>
            <a:ext cx="1395927" cy="721970"/>
          </a:xfrm>
          <a:prstGeom prst="rect">
            <a:avLst/>
          </a:prstGeom>
        </p:spPr>
      </p:pic>
      <p:sp>
        <p:nvSpPr>
          <p:cNvPr id="3" name="Slide Number Placeholder 2">
            <a:extLst>
              <a:ext uri="{FF2B5EF4-FFF2-40B4-BE49-F238E27FC236}">
                <a16:creationId xmlns:a16="http://schemas.microsoft.com/office/drawing/2014/main" id="{74605032-29A7-CD4D-86F4-52C4B1E5CFA5}"/>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11</a:t>
            </a:fld>
            <a:endParaRPr lang="en-US">
              <a:solidFill>
                <a:prstClr val="black">
                  <a:lumMod val="65000"/>
                  <a:lumOff val="35000"/>
                </a:prstClr>
              </a:solidFill>
            </a:endParaRPr>
          </a:p>
        </p:txBody>
      </p:sp>
    </p:spTree>
    <p:extLst>
      <p:ext uri="{BB962C8B-B14F-4D97-AF65-F5344CB8AC3E}">
        <p14:creationId xmlns:p14="http://schemas.microsoft.com/office/powerpoint/2010/main" val="2328821705"/>
      </p:ext>
    </p:extLst>
  </p:cSld>
  <p:clrMapOvr>
    <a:masterClrMapping/>
  </p:clrMapOvr>
  <mc:AlternateContent xmlns:mc="http://schemas.openxmlformats.org/markup-compatibility/2006" xmlns:p14="http://schemas.microsoft.com/office/powerpoint/2010/main">
    <mc:Choice Requires="p14">
      <p:transition spd="slow" p14:dur="2000" advTm="43668"/>
    </mc:Choice>
    <mc:Fallback xmlns:mv="urn:schemas-microsoft-com:mac:vml" xmlns="">
      <p:transition spd="slow" advTm="4366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963" y="263883"/>
            <a:ext cx="10972800" cy="1600200"/>
          </a:xfrm>
        </p:spPr>
        <p:txBody>
          <a:bodyPr>
            <a:normAutofit fontScale="90000"/>
          </a:bodyPr>
          <a:lstStyle/>
          <a:p>
            <a:br>
              <a:rPr lang="en-US" dirty="0">
                <a:solidFill>
                  <a:schemeClr val="tx1"/>
                </a:solidFill>
                <a:latin typeface="+mj-lt"/>
              </a:rPr>
            </a:br>
            <a:r>
              <a:rPr lang="en-US" sz="4900" dirty="0">
                <a:solidFill>
                  <a:schemeClr val="tx1"/>
                </a:solidFill>
                <a:latin typeface="+mj-lt"/>
              </a:rPr>
              <a:t>“Structural” and “Competency”</a:t>
            </a:r>
            <a:br>
              <a:rPr lang="en-US" sz="4900" dirty="0">
                <a:solidFill>
                  <a:schemeClr val="tx1"/>
                </a:solidFill>
                <a:latin typeface="+mj-lt"/>
              </a:rPr>
            </a:br>
            <a:endParaRPr lang="en-US" sz="4900" dirty="0">
              <a:latin typeface="+mj-lt"/>
            </a:endParaRPr>
          </a:p>
        </p:txBody>
      </p:sp>
      <p:sp>
        <p:nvSpPr>
          <p:cNvPr id="4" name="Content Placeholder 3"/>
          <p:cNvSpPr>
            <a:spLocks noGrp="1"/>
          </p:cNvSpPr>
          <p:nvPr>
            <p:ph idx="1"/>
          </p:nvPr>
        </p:nvSpPr>
        <p:spPr>
          <a:xfrm>
            <a:off x="458507" y="1654629"/>
            <a:ext cx="11298065" cy="5001887"/>
          </a:xfrm>
        </p:spPr>
        <p:txBody>
          <a:bodyPr vert="horz" lIns="91440" tIns="45720" rIns="91440" bIns="45720" rtlCol="0" anchor="t">
            <a:noAutofit/>
          </a:bodyPr>
          <a:lstStyle/>
          <a:p>
            <a:pPr marL="0" indent="0">
              <a:buNone/>
            </a:pPr>
            <a:r>
              <a:rPr lang="en-US" sz="2400" dirty="0">
                <a:latin typeface="Calibri Light"/>
                <a:cs typeface="Calibri Light"/>
              </a:rPr>
              <a:t>Structural:</a:t>
            </a:r>
            <a:r>
              <a:rPr lang="en-US" sz="2000" dirty="0">
                <a:latin typeface="Calibri Light"/>
                <a:cs typeface="Calibri Light"/>
              </a:rPr>
              <a:t> </a:t>
            </a:r>
          </a:p>
          <a:p>
            <a:pPr marL="514350" indent="-514350">
              <a:buAutoNum type="arabicPeriod"/>
            </a:pPr>
            <a:r>
              <a:rPr lang="en-US" sz="2000" dirty="0">
                <a:latin typeface="Calibri Light"/>
                <a:cs typeface="Calibri Light"/>
              </a:rPr>
              <a:t>As used in “structural violence”</a:t>
            </a:r>
          </a:p>
          <a:p>
            <a:pPr marL="514350" indent="-514350">
              <a:buAutoNum type="arabicPeriod"/>
            </a:pPr>
            <a:r>
              <a:rPr lang="en-US" sz="2000" dirty="0">
                <a:latin typeface="Calibri Light"/>
                <a:cs typeface="Calibri Light"/>
              </a:rPr>
              <a:t>Maybe resistant to being watered down?</a:t>
            </a:r>
          </a:p>
          <a:p>
            <a:pPr marL="0" indent="0">
              <a:buNone/>
            </a:pPr>
            <a:r>
              <a:rPr lang="en-US" sz="2400" dirty="0">
                <a:latin typeface="Calibri Light"/>
                <a:cs typeface="Calibri Light"/>
              </a:rPr>
              <a:t>Competency: </a:t>
            </a:r>
          </a:p>
          <a:p>
            <a:pPr marL="457200" indent="-457200">
              <a:buFont typeface="+mj-lt"/>
              <a:buAutoNum type="arabicPeriod"/>
            </a:pPr>
            <a:r>
              <a:rPr lang="en-US" sz="2000" dirty="0">
                <a:latin typeface="Calibri Light"/>
                <a:cs typeface="Calibri Light"/>
              </a:rPr>
              <a:t>As seen in “cultural competency”</a:t>
            </a:r>
          </a:p>
          <a:p>
            <a:pPr marL="457200" indent="-457200">
              <a:buFont typeface="+mj-lt"/>
              <a:buAutoNum type="arabicPeriod"/>
            </a:pPr>
            <a:r>
              <a:rPr lang="en-US" sz="2000" dirty="0">
                <a:latin typeface="Calibri Light"/>
                <a:cs typeface="Calibri Light"/>
              </a:rPr>
              <a:t>US medical education framing</a:t>
            </a:r>
          </a:p>
          <a:p>
            <a:pPr marL="457200" indent="-457200">
              <a:buFont typeface="+mj-lt"/>
              <a:buAutoNum type="arabicPeriod"/>
            </a:pPr>
            <a:r>
              <a:rPr lang="en-US" sz="2000" dirty="0">
                <a:latin typeface="Calibri Light"/>
                <a:cs typeface="Calibri Light"/>
              </a:rPr>
              <a:t>Suggests this content should be part of all providers’ training</a:t>
            </a:r>
          </a:p>
          <a:p>
            <a:pPr marL="0" indent="0">
              <a:buNone/>
            </a:pPr>
            <a:r>
              <a:rPr lang="en-US" sz="2400" dirty="0">
                <a:latin typeface="Calibri Light"/>
                <a:cs typeface="Calibri Light"/>
              </a:rPr>
              <a:t>Why not just call the whole thing “structural humility” like “cultural humility”? </a:t>
            </a:r>
          </a:p>
          <a:p>
            <a:pPr marL="514350" indent="-514350">
              <a:buFont typeface="+mj-lt"/>
              <a:buAutoNum type="arabicPeriod"/>
            </a:pPr>
            <a:r>
              <a:rPr lang="en-US" sz="2000" dirty="0">
                <a:latin typeface="Calibri Light"/>
                <a:cs typeface="Calibri Light"/>
              </a:rPr>
              <a:t>We’re not trying to change culture, so it makes sense to center humility</a:t>
            </a:r>
          </a:p>
          <a:p>
            <a:pPr marL="514350" indent="-514350">
              <a:buFont typeface="+mj-lt"/>
              <a:buAutoNum type="arabicPeriod"/>
            </a:pPr>
            <a:r>
              <a:rPr lang="en-US" sz="2000" dirty="0">
                <a:latin typeface="Calibri Light"/>
                <a:cs typeface="Calibri Light"/>
              </a:rPr>
              <a:t>Structures can and sometimes should be changed – so while humility is an important piece of the whole, it doesn’t capture the full spirit of the effort</a:t>
            </a:r>
          </a:p>
          <a:p>
            <a:pPr marL="514350" indent="-514350">
              <a:buFont typeface="+mj-lt"/>
              <a:buAutoNum type="arabicPeriod"/>
            </a:pPr>
            <a:r>
              <a:rPr lang="en-US" sz="2000" dirty="0">
                <a:latin typeface="Calibri Light"/>
                <a:cs typeface="Calibri Light"/>
              </a:rPr>
              <a:t>Other terms we could consider using (if not for the advantages of the word “competency”) include structural “attentiveness” and/or “responsiveness”</a:t>
            </a:r>
          </a:p>
        </p:txBody>
      </p:sp>
      <p:pic>
        <p:nvPicPr>
          <p:cNvPr id="7" name="Picture 6"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750" y="405155"/>
            <a:ext cx="1395927" cy="721970"/>
          </a:xfrm>
          <a:prstGeom prst="rect">
            <a:avLst/>
          </a:prstGeom>
        </p:spPr>
      </p:pic>
      <p:sp>
        <p:nvSpPr>
          <p:cNvPr id="3" name="Slide Number Placeholder 2">
            <a:extLst>
              <a:ext uri="{FF2B5EF4-FFF2-40B4-BE49-F238E27FC236}">
                <a16:creationId xmlns:a16="http://schemas.microsoft.com/office/drawing/2014/main" id="{F46FFA88-7345-364D-8A26-EC7C4FC89442}"/>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12</a:t>
            </a:fld>
            <a:endParaRPr lang="en-US">
              <a:solidFill>
                <a:prstClr val="black">
                  <a:lumMod val="65000"/>
                  <a:lumOff val="35000"/>
                </a:prstClr>
              </a:solidFill>
            </a:endParaRPr>
          </a:p>
        </p:txBody>
      </p:sp>
    </p:spTree>
    <p:extLst>
      <p:ext uri="{BB962C8B-B14F-4D97-AF65-F5344CB8AC3E}">
        <p14:creationId xmlns:p14="http://schemas.microsoft.com/office/powerpoint/2010/main" val="3981131211"/>
      </p:ext>
    </p:extLst>
  </p:cSld>
  <p:clrMapOvr>
    <a:masterClrMapping/>
  </p:clrMapOvr>
  <mc:AlternateContent xmlns:mc="http://schemas.openxmlformats.org/markup-compatibility/2006" xmlns:p14="http://schemas.microsoft.com/office/powerpoint/2010/main">
    <mc:Choice Requires="p14">
      <p:transition spd="slow" p14:dur="2000" advTm="43668"/>
    </mc:Choice>
    <mc:Fallback xmlns:mv="urn:schemas-microsoft-com:mac:vml" xmlns="">
      <p:transition spd="slow" advTm="436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704" y="-48989"/>
            <a:ext cx="10972800" cy="1600200"/>
          </a:xfrm>
        </p:spPr>
        <p:txBody>
          <a:bodyPr/>
          <a:lstStyle/>
          <a:p>
            <a:br>
              <a:rPr lang="en-US" b="1" dirty="0">
                <a:solidFill>
                  <a:schemeClr val="tx1"/>
                </a:solidFill>
                <a:latin typeface="+mj-lt"/>
              </a:rPr>
            </a:br>
            <a:endParaRPr lang="en-US" b="1" dirty="0">
              <a:latin typeface="+mj-lt"/>
            </a:endParaRPr>
          </a:p>
        </p:txBody>
      </p:sp>
      <p:sp>
        <p:nvSpPr>
          <p:cNvPr id="28" name="Content Placeholder 4"/>
          <p:cNvSpPr>
            <a:spLocks noGrp="1"/>
          </p:cNvSpPr>
          <p:nvPr>
            <p:ph idx="1"/>
          </p:nvPr>
        </p:nvSpPr>
        <p:spPr>
          <a:xfrm>
            <a:off x="1006357" y="5696874"/>
            <a:ext cx="10411326" cy="855715"/>
          </a:xfrm>
        </p:spPr>
        <p:txBody>
          <a:bodyPr>
            <a:normAutofit fontScale="25000" lnSpcReduction="20000"/>
          </a:bodyPr>
          <a:lstStyle/>
          <a:p>
            <a:pPr marL="0" indent="0" algn="ctr">
              <a:buNone/>
            </a:pPr>
            <a:endParaRPr lang="en-US" b="1" dirty="0">
              <a:solidFill>
                <a:schemeClr val="tx1"/>
              </a:solidFill>
            </a:endParaRPr>
          </a:p>
          <a:p>
            <a:pPr marL="0" indent="0" algn="ctr">
              <a:buNone/>
            </a:pPr>
            <a:r>
              <a:rPr lang="en-US" sz="9600" b="1" dirty="0">
                <a:solidFill>
                  <a:schemeClr val="tx1"/>
                </a:solidFill>
                <a:latin typeface="Century Gothic" panose="020B0502020202020204" pitchFamily="34" charset="0"/>
              </a:rPr>
              <a:t>“Structural determinants of the social determinants of health”</a:t>
            </a:r>
          </a:p>
          <a:p>
            <a:endParaRPr lang="en-US" b="1" dirty="0">
              <a:solidFill>
                <a:schemeClr val="tx1"/>
              </a:solidFill>
            </a:endParaRPr>
          </a:p>
        </p:txBody>
      </p:sp>
      <p:grpSp>
        <p:nvGrpSpPr>
          <p:cNvPr id="4" name="Group 3"/>
          <p:cNvGrpSpPr/>
          <p:nvPr/>
        </p:nvGrpSpPr>
        <p:grpSpPr>
          <a:xfrm>
            <a:off x="7613201" y="2058227"/>
            <a:ext cx="3239337" cy="830997"/>
            <a:chOff x="4617190" y="2885011"/>
            <a:chExt cx="4270089" cy="830997"/>
          </a:xfrm>
        </p:grpSpPr>
        <p:sp>
          <p:nvSpPr>
            <p:cNvPr id="6" name="TextBox 5"/>
            <p:cNvSpPr txBox="1"/>
            <p:nvPr/>
          </p:nvSpPr>
          <p:spPr>
            <a:xfrm>
              <a:off x="5792846" y="2885011"/>
              <a:ext cx="3094433" cy="830997"/>
            </a:xfrm>
            <a:prstGeom prst="rect">
              <a:avLst/>
            </a:prstGeom>
            <a:noFill/>
          </p:spPr>
          <p:txBody>
            <a:bodyPr wrap="square" rtlCol="0">
              <a:spAutoFit/>
            </a:bodyPr>
            <a:lstStyle/>
            <a:p>
              <a:pPr algn="ctr"/>
              <a:r>
                <a:rPr lang="en-US" sz="2400" b="1" dirty="0">
                  <a:latin typeface="Century Gothic" panose="020B0502020202020204" pitchFamily="34" charset="0"/>
                </a:rPr>
                <a:t>Health Disparities</a:t>
              </a:r>
            </a:p>
          </p:txBody>
        </p:sp>
        <p:cxnSp>
          <p:nvCxnSpPr>
            <p:cNvPr id="7" name="Straight Arrow Connector 6"/>
            <p:cNvCxnSpPr/>
            <p:nvPr/>
          </p:nvCxnSpPr>
          <p:spPr>
            <a:xfrm>
              <a:off x="4617190" y="3241224"/>
              <a:ext cx="117565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5818187" y="2058227"/>
            <a:ext cx="1795014" cy="830997"/>
          </a:xfrm>
          <a:prstGeom prst="rect">
            <a:avLst/>
          </a:prstGeom>
          <a:noFill/>
        </p:spPr>
        <p:txBody>
          <a:bodyPr wrap="square" rtlCol="0">
            <a:spAutoFit/>
          </a:bodyPr>
          <a:lstStyle/>
          <a:p>
            <a:pPr algn="ctr"/>
            <a:r>
              <a:rPr lang="en-US" sz="2400" b="1" dirty="0">
                <a:latin typeface="Century Gothic" panose="020B0502020202020204" pitchFamily="34" charset="0"/>
              </a:rPr>
              <a:t>Poverty/ Inequality</a:t>
            </a:r>
          </a:p>
        </p:txBody>
      </p:sp>
      <p:grpSp>
        <p:nvGrpSpPr>
          <p:cNvPr id="24" name="Group 23"/>
          <p:cNvGrpSpPr/>
          <p:nvPr/>
        </p:nvGrpSpPr>
        <p:grpSpPr>
          <a:xfrm>
            <a:off x="3308699" y="1209896"/>
            <a:ext cx="2460827" cy="992388"/>
            <a:chOff x="2556595" y="2087696"/>
            <a:chExt cx="2460827" cy="992388"/>
          </a:xfrm>
        </p:grpSpPr>
        <p:cxnSp>
          <p:nvCxnSpPr>
            <p:cNvPr id="12" name="Straight Arrow Connector 11"/>
            <p:cNvCxnSpPr/>
            <p:nvPr/>
          </p:nvCxnSpPr>
          <p:spPr>
            <a:xfrm>
              <a:off x="4178890" y="2578205"/>
              <a:ext cx="838532" cy="5018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556595" y="2087696"/>
              <a:ext cx="1795014" cy="461665"/>
            </a:xfrm>
            <a:prstGeom prst="rect">
              <a:avLst/>
            </a:prstGeom>
            <a:noFill/>
          </p:spPr>
          <p:txBody>
            <a:bodyPr wrap="square" rtlCol="0">
              <a:spAutoFit/>
            </a:bodyPr>
            <a:lstStyle/>
            <a:p>
              <a:pPr algn="ctr"/>
              <a:r>
                <a:rPr lang="en-US" sz="2400" b="1" dirty="0">
                  <a:latin typeface="Century Gothic" panose="020B0502020202020204" pitchFamily="34" charset="0"/>
                </a:rPr>
                <a:t>Policies</a:t>
              </a:r>
            </a:p>
          </p:txBody>
        </p:sp>
      </p:grpSp>
      <p:grpSp>
        <p:nvGrpSpPr>
          <p:cNvPr id="27" name="Group 26"/>
          <p:cNvGrpSpPr/>
          <p:nvPr/>
        </p:nvGrpSpPr>
        <p:grpSpPr>
          <a:xfrm>
            <a:off x="3184640" y="1938256"/>
            <a:ext cx="2633547" cy="830997"/>
            <a:chOff x="2432536" y="2816056"/>
            <a:chExt cx="2633547" cy="830997"/>
          </a:xfrm>
        </p:grpSpPr>
        <p:cxnSp>
          <p:nvCxnSpPr>
            <p:cNvPr id="11" name="Straight Arrow Connector 10"/>
            <p:cNvCxnSpPr/>
            <p:nvPr/>
          </p:nvCxnSpPr>
          <p:spPr>
            <a:xfrm>
              <a:off x="4178890" y="3277726"/>
              <a:ext cx="88719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432536" y="2816056"/>
              <a:ext cx="1795014" cy="830997"/>
            </a:xfrm>
            <a:prstGeom prst="rect">
              <a:avLst/>
            </a:prstGeom>
            <a:noFill/>
          </p:spPr>
          <p:txBody>
            <a:bodyPr wrap="square" rtlCol="0">
              <a:spAutoFit/>
            </a:bodyPr>
            <a:lstStyle/>
            <a:p>
              <a:pPr algn="ctr"/>
              <a:r>
                <a:rPr lang="en-US" sz="2400" b="1" dirty="0">
                  <a:latin typeface="Century Gothic" panose="020B0502020202020204" pitchFamily="34" charset="0"/>
                </a:rPr>
                <a:t>Economic systems</a:t>
              </a:r>
            </a:p>
          </p:txBody>
        </p:sp>
      </p:grpSp>
      <p:grpSp>
        <p:nvGrpSpPr>
          <p:cNvPr id="31" name="Group 30"/>
          <p:cNvGrpSpPr/>
          <p:nvPr/>
        </p:nvGrpSpPr>
        <p:grpSpPr>
          <a:xfrm>
            <a:off x="1064412" y="1090281"/>
            <a:ext cx="4421987" cy="3399581"/>
            <a:chOff x="312308" y="1968081"/>
            <a:chExt cx="4421987" cy="3399581"/>
          </a:xfrm>
        </p:grpSpPr>
        <p:sp>
          <p:nvSpPr>
            <p:cNvPr id="29" name="Oval 28"/>
            <p:cNvSpPr/>
            <p:nvPr/>
          </p:nvSpPr>
          <p:spPr>
            <a:xfrm>
              <a:off x="2092694" y="1968081"/>
              <a:ext cx="2641601" cy="33995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TextBox 29"/>
            <p:cNvSpPr txBox="1"/>
            <p:nvPr/>
          </p:nvSpPr>
          <p:spPr>
            <a:xfrm>
              <a:off x="312308" y="3156176"/>
              <a:ext cx="1795014" cy="461665"/>
            </a:xfrm>
            <a:prstGeom prst="rect">
              <a:avLst/>
            </a:prstGeom>
            <a:noFill/>
          </p:spPr>
          <p:txBody>
            <a:bodyPr wrap="square" rtlCol="0">
              <a:spAutoFit/>
            </a:bodyPr>
            <a:lstStyle/>
            <a:p>
              <a:pPr algn="ctr"/>
              <a:r>
                <a:rPr lang="en-US" sz="2400" b="1" dirty="0">
                  <a:solidFill>
                    <a:srgbClr val="FF0000"/>
                  </a:solidFill>
                  <a:latin typeface="Century Gothic" panose="020B0502020202020204" pitchFamily="34" charset="0"/>
                </a:rPr>
                <a:t>Structures</a:t>
              </a:r>
            </a:p>
          </p:txBody>
        </p:sp>
      </p:grpSp>
      <p:grpSp>
        <p:nvGrpSpPr>
          <p:cNvPr id="9" name="Group 8"/>
          <p:cNvGrpSpPr/>
          <p:nvPr/>
        </p:nvGrpSpPr>
        <p:grpSpPr>
          <a:xfrm>
            <a:off x="5863086" y="2889225"/>
            <a:ext cx="4937628" cy="1314787"/>
            <a:chOff x="5110982" y="3752511"/>
            <a:chExt cx="4937628" cy="1314787"/>
          </a:xfrm>
        </p:grpSpPr>
        <p:sp>
          <p:nvSpPr>
            <p:cNvPr id="3" name="Right Brace 2"/>
            <p:cNvSpPr/>
            <p:nvPr/>
          </p:nvSpPr>
          <p:spPr>
            <a:xfrm rot="5400000">
              <a:off x="7280977" y="1678800"/>
              <a:ext cx="501580" cy="4649001"/>
            </a:xfrm>
            <a:prstGeom prst="rightBrace">
              <a:avLst/>
            </a:prstGeom>
            <a:ln w="38100">
              <a:solidFill>
                <a:schemeClr val="accent3"/>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b="1" dirty="0">
                <a:solidFill>
                  <a:schemeClr val="accent3"/>
                </a:solidFill>
              </a:endParaRPr>
            </a:p>
          </p:txBody>
        </p:sp>
        <p:sp>
          <p:nvSpPr>
            <p:cNvPr id="22" name="TextBox 21"/>
            <p:cNvSpPr txBox="1"/>
            <p:nvPr/>
          </p:nvSpPr>
          <p:spPr>
            <a:xfrm>
              <a:off x="5110982" y="4236301"/>
              <a:ext cx="4937628" cy="830997"/>
            </a:xfrm>
            <a:prstGeom prst="rect">
              <a:avLst/>
            </a:prstGeom>
            <a:noFill/>
            <a:ln>
              <a:noFill/>
            </a:ln>
          </p:spPr>
          <p:txBody>
            <a:bodyPr wrap="square" rtlCol="0">
              <a:spAutoFit/>
            </a:bodyPr>
            <a:lstStyle/>
            <a:p>
              <a:pPr algn="ctr"/>
              <a:r>
                <a:rPr lang="en-US" sz="2400" b="1" dirty="0">
                  <a:solidFill>
                    <a:schemeClr val="accent3"/>
                  </a:solidFill>
                  <a:latin typeface="Century Gothic" panose="020B0502020202020204" pitchFamily="34" charset="0"/>
                </a:rPr>
                <a:t>Social Determinants of Health &amp; </a:t>
              </a:r>
            </a:p>
            <a:p>
              <a:pPr algn="ctr"/>
              <a:r>
                <a:rPr lang="en-US" sz="2400" b="1" dirty="0">
                  <a:solidFill>
                    <a:schemeClr val="accent3"/>
                  </a:solidFill>
                  <a:latin typeface="Century Gothic" panose="020B0502020202020204" pitchFamily="34" charset="0"/>
                </a:rPr>
                <a:t>Health Disparities Curricula </a:t>
              </a:r>
            </a:p>
          </p:txBody>
        </p:sp>
      </p:grpSp>
      <p:grpSp>
        <p:nvGrpSpPr>
          <p:cNvPr id="32" name="Group 31"/>
          <p:cNvGrpSpPr/>
          <p:nvPr/>
        </p:nvGrpSpPr>
        <p:grpSpPr>
          <a:xfrm>
            <a:off x="1288740" y="4374922"/>
            <a:ext cx="9341256" cy="963244"/>
            <a:chOff x="5170953" y="3757332"/>
            <a:chExt cx="4649001" cy="963244"/>
          </a:xfrm>
        </p:grpSpPr>
        <p:sp>
          <p:nvSpPr>
            <p:cNvPr id="33" name="Right Brace 32"/>
            <p:cNvSpPr/>
            <p:nvPr/>
          </p:nvSpPr>
          <p:spPr>
            <a:xfrm rot="5400000">
              <a:off x="7244664" y="1683621"/>
              <a:ext cx="501580" cy="4649001"/>
            </a:xfrm>
            <a:prstGeom prst="rightBrace">
              <a:avLst/>
            </a:prstGeom>
            <a:ln w="3810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b="1" dirty="0">
                <a:solidFill>
                  <a:schemeClr val="accent4"/>
                </a:solidFill>
              </a:endParaRPr>
            </a:p>
          </p:txBody>
        </p:sp>
        <p:sp>
          <p:nvSpPr>
            <p:cNvPr id="34" name="TextBox 33"/>
            <p:cNvSpPr txBox="1"/>
            <p:nvPr/>
          </p:nvSpPr>
          <p:spPr>
            <a:xfrm>
              <a:off x="6565491" y="4258911"/>
              <a:ext cx="1959784" cy="461665"/>
            </a:xfrm>
            <a:prstGeom prst="rect">
              <a:avLst/>
            </a:prstGeom>
            <a:noFill/>
            <a:ln>
              <a:noFill/>
            </a:ln>
          </p:spPr>
          <p:txBody>
            <a:bodyPr wrap="square" rtlCol="0">
              <a:spAutoFit/>
            </a:bodyPr>
            <a:lstStyle/>
            <a:p>
              <a:pPr algn="ctr"/>
              <a:r>
                <a:rPr lang="en-US" sz="2400" b="1" dirty="0">
                  <a:solidFill>
                    <a:schemeClr val="accent2"/>
                  </a:solidFill>
                  <a:latin typeface="Century Gothic" panose="020B0502020202020204" pitchFamily="34" charset="0"/>
                </a:rPr>
                <a:t>Structural Competency</a:t>
              </a:r>
            </a:p>
          </p:txBody>
        </p:sp>
      </p:grpSp>
      <p:grpSp>
        <p:nvGrpSpPr>
          <p:cNvPr id="8" name="Group 7"/>
          <p:cNvGrpSpPr/>
          <p:nvPr/>
        </p:nvGrpSpPr>
        <p:grpSpPr>
          <a:xfrm>
            <a:off x="3073180" y="2592999"/>
            <a:ext cx="2745006" cy="1466271"/>
            <a:chOff x="2321076" y="3278294"/>
            <a:chExt cx="2745006" cy="1466271"/>
          </a:xfrm>
        </p:grpSpPr>
        <p:cxnSp>
          <p:nvCxnSpPr>
            <p:cNvPr id="17" name="Straight Arrow Connector 16"/>
            <p:cNvCxnSpPr/>
            <p:nvPr/>
          </p:nvCxnSpPr>
          <p:spPr>
            <a:xfrm flipV="1">
              <a:off x="4227551" y="3278294"/>
              <a:ext cx="838531" cy="4793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321076" y="3544236"/>
              <a:ext cx="2127293" cy="1200329"/>
            </a:xfrm>
            <a:prstGeom prst="rect">
              <a:avLst/>
            </a:prstGeom>
            <a:noFill/>
          </p:spPr>
          <p:txBody>
            <a:bodyPr wrap="square" rtlCol="0">
              <a:spAutoFit/>
            </a:bodyPr>
            <a:lstStyle/>
            <a:p>
              <a:pPr algn="ctr"/>
              <a:r>
                <a:rPr lang="en-US" sz="2400" b="1" dirty="0">
                  <a:latin typeface="Century Gothic" panose="020B0502020202020204" pitchFamily="34" charset="0"/>
                </a:rPr>
                <a:t>Social Hierarchies</a:t>
              </a:r>
            </a:p>
            <a:p>
              <a:pPr algn="ctr"/>
              <a:r>
                <a:rPr lang="en-US" sz="2400" b="1" dirty="0">
                  <a:latin typeface="Century Gothic" panose="020B0502020202020204" pitchFamily="34" charset="0"/>
                </a:rPr>
                <a:t>(e.g. racism)</a:t>
              </a:r>
            </a:p>
          </p:txBody>
        </p:sp>
      </p:grpSp>
      <p:sp>
        <p:nvSpPr>
          <p:cNvPr id="26" name="Content Placeholder 4"/>
          <p:cNvSpPr txBox="1">
            <a:spLocks/>
          </p:cNvSpPr>
          <p:nvPr/>
        </p:nvSpPr>
        <p:spPr>
          <a:xfrm>
            <a:off x="-1045293" y="-67422"/>
            <a:ext cx="4026917" cy="655579"/>
          </a:xfrm>
          <a:prstGeom prst="rect">
            <a:avLst/>
          </a:prstGeom>
        </p:spPr>
        <p:txBody>
          <a:bodyPr vert="horz" lIns="91440" tIns="45720" rIns="91440" bIns="45720" rtlCol="0" anchor="ctr">
            <a:normAutofit lnSpcReduction="1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Font typeface="Wingdings" pitchFamily="2" charset="2"/>
              <a:buNone/>
            </a:pPr>
            <a:endParaRPr lang="en-US" dirty="0"/>
          </a:p>
          <a:p>
            <a:pPr marL="0" indent="0" algn="ctr">
              <a:buFont typeface="Wingdings" pitchFamily="2" charset="2"/>
              <a:buNone/>
            </a:pPr>
            <a:r>
              <a:rPr lang="en-US" sz="1600" dirty="0">
                <a:latin typeface="Century Gothic" panose="020B0502020202020204" pitchFamily="34" charset="0"/>
              </a:rPr>
              <a:t>Slide by J. Neff</a:t>
            </a:r>
          </a:p>
          <a:p>
            <a:endParaRPr lang="en-US" sz="1600" dirty="0"/>
          </a:p>
        </p:txBody>
      </p:sp>
      <p:pic>
        <p:nvPicPr>
          <p:cNvPr id="36" name="Picture 35"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2875" y="405155"/>
            <a:ext cx="1395927" cy="721970"/>
          </a:xfrm>
          <a:prstGeom prst="rect">
            <a:avLst/>
          </a:prstGeom>
        </p:spPr>
      </p:pic>
      <p:sp>
        <p:nvSpPr>
          <p:cNvPr id="5" name="Slide Number Placeholder 4">
            <a:extLst>
              <a:ext uri="{FF2B5EF4-FFF2-40B4-BE49-F238E27FC236}">
                <a16:creationId xmlns:a16="http://schemas.microsoft.com/office/drawing/2014/main" id="{FE049ACB-569B-8E47-A647-08C8E4D948B6}"/>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13</a:t>
            </a:fld>
            <a:endParaRPr lang="en-US">
              <a:solidFill>
                <a:prstClr val="black">
                  <a:lumMod val="65000"/>
                  <a:lumOff val="35000"/>
                </a:prstClr>
              </a:solidFill>
            </a:endParaRPr>
          </a:p>
        </p:txBody>
      </p:sp>
    </p:spTree>
    <p:extLst>
      <p:ext uri="{BB962C8B-B14F-4D97-AF65-F5344CB8AC3E}">
        <p14:creationId xmlns:p14="http://schemas.microsoft.com/office/powerpoint/2010/main" val="2914338615"/>
      </p:ext>
    </p:extLst>
  </p:cSld>
  <p:clrMapOvr>
    <a:masterClrMapping/>
  </p:clrMapOvr>
  <mc:AlternateContent xmlns:mc="http://schemas.openxmlformats.org/markup-compatibility/2006" xmlns:p14="http://schemas.microsoft.com/office/powerpoint/2010/main">
    <mc:Choice Requires="p14">
      <p:transition spd="slow" p14:dur="2000" advTm="25786"/>
    </mc:Choice>
    <mc:Fallback xmlns:mv="urn:schemas-microsoft-com:mac:vml" xmlns="">
      <p:transition spd="slow" advTm="257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676277"/>
            <a:ext cx="10972800" cy="1600200"/>
          </a:xfrm>
        </p:spPr>
        <p:txBody>
          <a:bodyPr>
            <a:noAutofit/>
          </a:bodyPr>
          <a:lstStyle/>
          <a:p>
            <a:r>
              <a:rPr lang="en-US" dirty="0">
                <a:latin typeface="+mj-lt"/>
              </a:rPr>
              <a:t>Why is structural competency important </a:t>
            </a:r>
            <a:br>
              <a:rPr lang="en-US" dirty="0">
                <a:latin typeface="+mj-lt"/>
                <a:cs typeface="Calibri Light"/>
              </a:rPr>
            </a:br>
            <a:r>
              <a:rPr lang="en-US" dirty="0">
                <a:latin typeface="+mj-lt"/>
              </a:rPr>
              <a:t>for providers to learn?</a:t>
            </a:r>
            <a:br>
              <a:rPr lang="en-US" dirty="0">
                <a:latin typeface="+mj-lt"/>
                <a:cs typeface="Calibri Light"/>
              </a:rPr>
            </a:br>
            <a:endParaRPr lang="en-US" dirty="0">
              <a:latin typeface="+mj-lt"/>
              <a:cs typeface="Calibri Light"/>
            </a:endParaRPr>
          </a:p>
        </p:txBody>
      </p:sp>
      <p:sp>
        <p:nvSpPr>
          <p:cNvPr id="5" name="Content Placeholder 4"/>
          <p:cNvSpPr>
            <a:spLocks noGrp="1"/>
          </p:cNvSpPr>
          <p:nvPr>
            <p:ph idx="1"/>
          </p:nvPr>
        </p:nvSpPr>
        <p:spPr>
          <a:xfrm>
            <a:off x="609600" y="2415071"/>
            <a:ext cx="10972800" cy="4708844"/>
          </a:xfrm>
        </p:spPr>
        <p:txBody>
          <a:bodyPr vert="horz" lIns="91440" tIns="45720" rIns="91440" bIns="45720" rtlCol="0" anchor="t">
            <a:noAutofit/>
          </a:bodyPr>
          <a:lstStyle/>
          <a:p>
            <a:pPr marL="0" indent="0">
              <a:buNone/>
            </a:pPr>
            <a:r>
              <a:rPr lang="en-US" dirty="0">
                <a:latin typeface="Calibri Light"/>
                <a:cs typeface="Calibri Light"/>
              </a:rPr>
              <a:t>No neutral position – if you’re not thinking structurally, you’re thinking through some other (implicit) frame</a:t>
            </a:r>
          </a:p>
          <a:p>
            <a:pPr marL="0" indent="0">
              <a:buNone/>
            </a:pPr>
            <a:endParaRPr lang="en-US" dirty="0">
              <a:latin typeface="Calibri Light"/>
              <a:cs typeface="Calibri Light"/>
            </a:endParaRPr>
          </a:p>
          <a:p>
            <a:pPr marL="0" indent="0">
              <a:buNone/>
            </a:pPr>
            <a:r>
              <a:rPr lang="en-US" dirty="0">
                <a:latin typeface="Calibri Light"/>
                <a:cs typeface="Calibri Light"/>
              </a:rPr>
              <a:t>“If you are neutral in situations of injustice, you have chosen the side of the oppressor. If an elephant has its foot on the tail of a mouse and you say that you are neutral, the mouse will not appreciate your neutrality.”</a:t>
            </a:r>
          </a:p>
          <a:p>
            <a:pPr marL="0" indent="0" algn="r">
              <a:buNone/>
            </a:pPr>
            <a:r>
              <a:rPr lang="en-US" dirty="0">
                <a:latin typeface="Calibri Light"/>
                <a:cs typeface="Calibri Light"/>
              </a:rPr>
              <a:t>—Desmond Tutu</a:t>
            </a:r>
          </a:p>
          <a:p>
            <a:pPr marL="0" indent="0">
              <a:buNone/>
            </a:pPr>
            <a:endParaRPr lang="en-US" dirty="0">
              <a:latin typeface="Calibri Light"/>
              <a:cs typeface="Calibri Light"/>
            </a:endParaRPr>
          </a:p>
        </p:txBody>
      </p:sp>
      <p:pic>
        <p:nvPicPr>
          <p:cNvPr id="8" name="Picture 7"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5961405"/>
            <a:ext cx="1395927" cy="721970"/>
          </a:xfrm>
          <a:prstGeom prst="rect">
            <a:avLst/>
          </a:prstGeom>
        </p:spPr>
      </p:pic>
      <p:sp>
        <p:nvSpPr>
          <p:cNvPr id="2" name="Slide Number Placeholder 1">
            <a:extLst>
              <a:ext uri="{FF2B5EF4-FFF2-40B4-BE49-F238E27FC236}">
                <a16:creationId xmlns:a16="http://schemas.microsoft.com/office/drawing/2014/main" id="{A6C57F89-FE24-054A-A72B-888DF20AF8F4}"/>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14</a:t>
            </a:fld>
            <a:endParaRPr lang="en-US">
              <a:solidFill>
                <a:prstClr val="black">
                  <a:lumMod val="65000"/>
                  <a:lumOff val="35000"/>
                </a:prstClr>
              </a:solidFill>
            </a:endParaRPr>
          </a:p>
        </p:txBody>
      </p:sp>
    </p:spTree>
    <p:extLst>
      <p:ext uri="{BB962C8B-B14F-4D97-AF65-F5344CB8AC3E}">
        <p14:creationId xmlns:p14="http://schemas.microsoft.com/office/powerpoint/2010/main" val="2692332581"/>
      </p:ext>
    </p:extLst>
  </p:cSld>
  <p:clrMapOvr>
    <a:masterClrMapping/>
  </p:clrMapOvr>
  <mc:AlternateContent xmlns:mc="http://schemas.openxmlformats.org/markup-compatibility/2006" xmlns:p14="http://schemas.microsoft.com/office/powerpoint/2010/main">
    <mc:Choice Requires="p14">
      <p:transition spd="slow" p14:dur="2000" advTm="442"/>
    </mc:Choice>
    <mc:Fallback xmlns:mv="urn:schemas-microsoft-com:mac:vml" xmlns="">
      <p:transition spd="slow" advTm="4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6277"/>
            <a:ext cx="10972800" cy="1600200"/>
          </a:xfrm>
        </p:spPr>
        <p:txBody>
          <a:bodyPr>
            <a:noAutofit/>
          </a:bodyPr>
          <a:lstStyle/>
          <a:p>
            <a:r>
              <a:rPr lang="en-US" dirty="0">
                <a:latin typeface="+mj-lt"/>
              </a:rPr>
              <a:t>Why is structural competency important </a:t>
            </a:r>
            <a:br>
              <a:rPr lang="en-US" dirty="0">
                <a:latin typeface="+mj-lt"/>
                <a:cs typeface="Calibri Light"/>
              </a:rPr>
            </a:br>
            <a:r>
              <a:rPr lang="en-US" dirty="0">
                <a:latin typeface="+mj-lt"/>
              </a:rPr>
              <a:t>for providers to learn?</a:t>
            </a:r>
            <a:br>
              <a:rPr lang="en-US" dirty="0">
                <a:latin typeface="+mj-lt"/>
                <a:cs typeface="Calibri Light"/>
              </a:rPr>
            </a:br>
            <a:endParaRPr lang="en-US" dirty="0">
              <a:latin typeface="+mj-lt"/>
              <a:cs typeface="Calibri Light"/>
            </a:endParaRPr>
          </a:p>
        </p:txBody>
      </p:sp>
      <p:sp>
        <p:nvSpPr>
          <p:cNvPr id="5" name="Content Placeholder 4"/>
          <p:cNvSpPr>
            <a:spLocks noGrp="1"/>
          </p:cNvSpPr>
          <p:nvPr>
            <p:ph idx="1"/>
          </p:nvPr>
        </p:nvSpPr>
        <p:spPr>
          <a:xfrm>
            <a:off x="598025" y="1731976"/>
            <a:ext cx="10972800" cy="4708844"/>
          </a:xfrm>
        </p:spPr>
        <p:txBody>
          <a:bodyPr vert="horz" lIns="91440" tIns="45720" rIns="91440" bIns="45720" rtlCol="0" anchor="t">
            <a:normAutofit/>
          </a:bodyPr>
          <a:lstStyle/>
          <a:p>
            <a:endParaRPr lang="en-US" dirty="0">
              <a:latin typeface="Calibri Light"/>
              <a:cs typeface="Calibri Light"/>
            </a:endParaRPr>
          </a:p>
          <a:p>
            <a:pPr marL="0" indent="0">
              <a:buNone/>
            </a:pPr>
            <a:r>
              <a:rPr lang="en-US" dirty="0">
                <a:latin typeface="Calibri Light"/>
                <a:cs typeface="Calibri Light"/>
              </a:rPr>
              <a:t>Good for patients – can improve the care patients receive</a:t>
            </a:r>
          </a:p>
          <a:p>
            <a:pPr lvl="1"/>
            <a:r>
              <a:rPr lang="en-US" sz="2800" dirty="0">
                <a:latin typeface="Calibri Light"/>
                <a:cs typeface="Calibri Light"/>
              </a:rPr>
              <a:t>Providers are not adequately attentive to the SDOH in their patients</a:t>
            </a:r>
          </a:p>
          <a:p>
            <a:pPr lvl="1"/>
            <a:r>
              <a:rPr lang="en-US" sz="2800" dirty="0">
                <a:latin typeface="Calibri Light"/>
                <a:cs typeface="Calibri Light"/>
              </a:rPr>
              <a:t>Structural competency can shift how providers understand their patients</a:t>
            </a:r>
          </a:p>
          <a:p>
            <a:pPr lvl="1"/>
            <a:r>
              <a:rPr lang="en-US" sz="2800" dirty="0">
                <a:latin typeface="Calibri Light"/>
                <a:cs typeface="Calibri Light"/>
              </a:rPr>
              <a:t>Literature on implicit bias shows providers’ implicit attitudes influence care</a:t>
            </a:r>
          </a:p>
          <a:p>
            <a:pPr lvl="1"/>
            <a:r>
              <a:rPr lang="en-US" sz="2800" dirty="0">
                <a:latin typeface="Calibri Light"/>
                <a:cs typeface="Calibri Light"/>
              </a:rPr>
              <a:t>Denaturalize structural violence </a:t>
            </a:r>
            <a:r>
              <a:rPr lang="en-US" sz="2800" dirty="0">
                <a:latin typeface="Calibri Light"/>
                <a:ea typeface="Arial Unicode MS" panose="020B0604020202020204" pitchFamily="34" charset="-128"/>
                <a:cs typeface="Calibri Light"/>
              </a:rPr>
              <a:t>↑</a:t>
            </a:r>
            <a:r>
              <a:rPr lang="en-US" sz="2800" dirty="0">
                <a:latin typeface="Arial Unicode MS"/>
                <a:ea typeface="Arial Unicode MS"/>
                <a:cs typeface="Arial Unicode MS"/>
              </a:rPr>
              <a:t> </a:t>
            </a:r>
            <a:r>
              <a:rPr lang="en-US" sz="2800" dirty="0">
                <a:latin typeface="Calibri Light"/>
                <a:cs typeface="Calibri Light"/>
              </a:rPr>
              <a:t>empathy for marginalized patients? </a:t>
            </a:r>
          </a:p>
          <a:p>
            <a:pPr marL="457200" lvl="1" indent="0">
              <a:buNone/>
            </a:pPr>
            <a:endParaRPr lang="en-US" sz="2800" dirty="0">
              <a:latin typeface="Calibri Light"/>
              <a:cs typeface="Calibri Light"/>
            </a:endParaRPr>
          </a:p>
          <a:p>
            <a:endParaRPr lang="en-US" dirty="0">
              <a:latin typeface="Calibri Light"/>
              <a:cs typeface="Calibri Light"/>
            </a:endParaRPr>
          </a:p>
          <a:p>
            <a:endParaRPr lang="en-US" dirty="0">
              <a:latin typeface="Calibri Light"/>
              <a:cs typeface="Calibri Light"/>
            </a:endParaRPr>
          </a:p>
          <a:p>
            <a:pPr marL="0" indent="0">
              <a:buNone/>
            </a:pPr>
            <a:endParaRPr lang="en-US" dirty="0">
              <a:latin typeface="Calibri Light"/>
              <a:cs typeface="Calibri Light"/>
            </a:endParaRPr>
          </a:p>
        </p:txBody>
      </p:sp>
      <p:pic>
        <p:nvPicPr>
          <p:cNvPr id="7" name="Picture 6"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5961405"/>
            <a:ext cx="1395927" cy="721970"/>
          </a:xfrm>
          <a:prstGeom prst="rect">
            <a:avLst/>
          </a:prstGeom>
        </p:spPr>
      </p:pic>
      <p:sp>
        <p:nvSpPr>
          <p:cNvPr id="3" name="Slide Number Placeholder 2">
            <a:extLst>
              <a:ext uri="{FF2B5EF4-FFF2-40B4-BE49-F238E27FC236}">
                <a16:creationId xmlns:a16="http://schemas.microsoft.com/office/drawing/2014/main" id="{9B3C8A65-0A0D-B44F-8144-FE302CD16884}"/>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15</a:t>
            </a:fld>
            <a:endParaRPr lang="en-US">
              <a:solidFill>
                <a:prstClr val="black">
                  <a:lumMod val="65000"/>
                  <a:lumOff val="35000"/>
                </a:prstClr>
              </a:solidFill>
            </a:endParaRPr>
          </a:p>
        </p:txBody>
      </p:sp>
    </p:spTree>
    <p:extLst>
      <p:ext uri="{BB962C8B-B14F-4D97-AF65-F5344CB8AC3E}">
        <p14:creationId xmlns:p14="http://schemas.microsoft.com/office/powerpoint/2010/main" val="3623376578"/>
      </p:ext>
    </p:extLst>
  </p:cSld>
  <p:clrMapOvr>
    <a:masterClrMapping/>
  </p:clrMapOvr>
  <mc:AlternateContent xmlns:mc="http://schemas.openxmlformats.org/markup-compatibility/2006" xmlns:p14="http://schemas.microsoft.com/office/powerpoint/2010/main">
    <mc:Choice Requires="p14">
      <p:transition spd="slow" p14:dur="2000" advTm="442"/>
    </mc:Choice>
    <mc:Fallback xmlns:mv="urn:schemas-microsoft-com:mac:vml" xmlns="">
      <p:transition spd="slow" advTm="4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6277"/>
            <a:ext cx="10972800" cy="1600200"/>
          </a:xfrm>
        </p:spPr>
        <p:txBody>
          <a:bodyPr>
            <a:noAutofit/>
          </a:bodyPr>
          <a:lstStyle/>
          <a:p>
            <a:r>
              <a:rPr lang="en-US" dirty="0">
                <a:latin typeface="+mj-lt"/>
              </a:rPr>
              <a:t>Why is structural competency important </a:t>
            </a:r>
            <a:br>
              <a:rPr lang="en-US" dirty="0">
                <a:latin typeface="+mj-lt"/>
                <a:cs typeface="Calibri Light"/>
              </a:rPr>
            </a:br>
            <a:r>
              <a:rPr lang="en-US" dirty="0">
                <a:latin typeface="+mj-lt"/>
              </a:rPr>
              <a:t>for providers to learn?</a:t>
            </a:r>
            <a:br>
              <a:rPr lang="en-US" dirty="0">
                <a:latin typeface="+mj-lt"/>
                <a:cs typeface="Calibri Light"/>
              </a:rPr>
            </a:br>
            <a:endParaRPr lang="en-US" dirty="0">
              <a:latin typeface="+mj-lt"/>
              <a:cs typeface="Calibri Light"/>
            </a:endParaRPr>
          </a:p>
        </p:txBody>
      </p:sp>
      <p:sp>
        <p:nvSpPr>
          <p:cNvPr id="5" name="Content Placeholder 4"/>
          <p:cNvSpPr>
            <a:spLocks noGrp="1"/>
          </p:cNvSpPr>
          <p:nvPr>
            <p:ph idx="1"/>
          </p:nvPr>
        </p:nvSpPr>
        <p:spPr>
          <a:xfrm>
            <a:off x="598025" y="1731976"/>
            <a:ext cx="10972800" cy="4708844"/>
          </a:xfrm>
        </p:spPr>
        <p:txBody>
          <a:bodyPr vert="horz" lIns="91440" tIns="45720" rIns="91440" bIns="45720" rtlCol="0" anchor="t">
            <a:normAutofit/>
          </a:bodyPr>
          <a:lstStyle/>
          <a:p>
            <a:pPr marL="0" indent="0">
              <a:buNone/>
            </a:pPr>
            <a:endParaRPr lang="en-US" dirty="0">
              <a:latin typeface="Calibri Light"/>
              <a:cs typeface="Calibri Light"/>
            </a:endParaRPr>
          </a:p>
          <a:p>
            <a:pPr marL="0" indent="0">
              <a:buNone/>
            </a:pPr>
            <a:r>
              <a:rPr lang="en-US" dirty="0">
                <a:latin typeface="Calibri Light"/>
                <a:cs typeface="Calibri Light"/>
              </a:rPr>
              <a:t>Providers are in a powerful position for advocacy </a:t>
            </a:r>
          </a:p>
          <a:p>
            <a:pPr lvl="1"/>
            <a:r>
              <a:rPr lang="en-US" sz="2800" dirty="0">
                <a:latin typeface="Calibri Light"/>
                <a:cs typeface="Calibri Light"/>
              </a:rPr>
              <a:t>Directly and regularly witness the health effects of structural violence</a:t>
            </a:r>
          </a:p>
          <a:p>
            <a:pPr lvl="1"/>
            <a:r>
              <a:rPr lang="en-US" sz="2800" dirty="0">
                <a:latin typeface="Calibri Light"/>
                <a:cs typeface="Calibri Light"/>
              </a:rPr>
              <a:t>Providers speaking from experience less likely to be dismissed as “partisan”</a:t>
            </a:r>
          </a:p>
          <a:p>
            <a:pPr lvl="1"/>
            <a:r>
              <a:rPr lang="en-US" sz="2800" dirty="0">
                <a:latin typeface="Calibri Light"/>
                <a:cs typeface="Calibri Light"/>
              </a:rPr>
              <a:t>More on responding to harmful structures coming up shortly</a:t>
            </a:r>
          </a:p>
          <a:p>
            <a:pPr marL="457200" lvl="1" indent="0">
              <a:buNone/>
            </a:pPr>
            <a:endParaRPr lang="en-US" sz="2800" dirty="0">
              <a:latin typeface="Calibri Light"/>
              <a:cs typeface="Calibri Light"/>
            </a:endParaRPr>
          </a:p>
          <a:p>
            <a:endParaRPr lang="en-US" dirty="0">
              <a:latin typeface="Calibri Light"/>
              <a:cs typeface="Calibri Light"/>
            </a:endParaRPr>
          </a:p>
          <a:p>
            <a:endParaRPr lang="en-US" dirty="0">
              <a:latin typeface="Calibri Light"/>
              <a:cs typeface="Calibri Light"/>
            </a:endParaRPr>
          </a:p>
          <a:p>
            <a:pPr marL="0" indent="0">
              <a:buNone/>
            </a:pPr>
            <a:endParaRPr lang="en-US" dirty="0">
              <a:latin typeface="Calibri Light"/>
              <a:cs typeface="Calibri Light"/>
            </a:endParaRPr>
          </a:p>
        </p:txBody>
      </p:sp>
      <p:pic>
        <p:nvPicPr>
          <p:cNvPr id="7" name="Picture 6"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5961405"/>
            <a:ext cx="1395927" cy="721970"/>
          </a:xfrm>
          <a:prstGeom prst="rect">
            <a:avLst/>
          </a:prstGeom>
        </p:spPr>
      </p:pic>
      <p:sp>
        <p:nvSpPr>
          <p:cNvPr id="3" name="Slide Number Placeholder 2">
            <a:extLst>
              <a:ext uri="{FF2B5EF4-FFF2-40B4-BE49-F238E27FC236}">
                <a16:creationId xmlns:a16="http://schemas.microsoft.com/office/drawing/2014/main" id="{B3D4EA0A-CC27-114D-9C27-E5F80A69390D}"/>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16</a:t>
            </a:fld>
            <a:endParaRPr lang="en-US">
              <a:solidFill>
                <a:prstClr val="black">
                  <a:lumMod val="65000"/>
                  <a:lumOff val="35000"/>
                </a:prstClr>
              </a:solidFill>
            </a:endParaRPr>
          </a:p>
        </p:txBody>
      </p:sp>
    </p:spTree>
    <p:extLst>
      <p:ext uri="{BB962C8B-B14F-4D97-AF65-F5344CB8AC3E}">
        <p14:creationId xmlns:p14="http://schemas.microsoft.com/office/powerpoint/2010/main" val="651341891"/>
      </p:ext>
    </p:extLst>
  </p:cSld>
  <p:clrMapOvr>
    <a:masterClrMapping/>
  </p:clrMapOvr>
  <mc:AlternateContent xmlns:mc="http://schemas.openxmlformats.org/markup-compatibility/2006" xmlns:p14="http://schemas.microsoft.com/office/powerpoint/2010/main">
    <mc:Choice Requires="p14">
      <p:transition spd="slow" p14:dur="2000" advTm="442"/>
    </mc:Choice>
    <mc:Fallback xmlns:mv="urn:schemas-microsoft-com:mac:vml" xmlns="">
      <p:transition spd="slow" advTm="4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5961405"/>
            <a:ext cx="1395927" cy="721970"/>
          </a:xfrm>
          <a:prstGeom prst="rect">
            <a:avLst/>
          </a:prstGeom>
        </p:spPr>
      </p:pic>
      <p:sp>
        <p:nvSpPr>
          <p:cNvPr id="5" name="Title 4">
            <a:extLst>
              <a:ext uri="{FF2B5EF4-FFF2-40B4-BE49-F238E27FC236}">
                <a16:creationId xmlns:a16="http://schemas.microsoft.com/office/drawing/2014/main" id="{4396A85C-5A51-0649-892E-43912DE748A3}"/>
              </a:ext>
            </a:extLst>
          </p:cNvPr>
          <p:cNvSpPr>
            <a:spLocks noGrp="1"/>
          </p:cNvSpPr>
          <p:nvPr>
            <p:ph type="title"/>
          </p:nvPr>
        </p:nvSpPr>
        <p:spPr>
          <a:xfrm>
            <a:off x="3352800" y="136525"/>
            <a:ext cx="10515600" cy="1325563"/>
          </a:xfrm>
        </p:spPr>
        <p:txBody>
          <a:bodyPr/>
          <a:lstStyle/>
          <a:p>
            <a:r>
              <a:rPr lang="en-US" dirty="0"/>
              <a:t>Ex: Flint, MI Water Crisis</a:t>
            </a:r>
          </a:p>
        </p:txBody>
      </p:sp>
      <p:pic>
        <p:nvPicPr>
          <p:cNvPr id="7" name="Picture 6">
            <a:extLst>
              <a:ext uri="{FF2B5EF4-FFF2-40B4-BE49-F238E27FC236}">
                <a16:creationId xmlns:a16="http://schemas.microsoft.com/office/drawing/2014/main" id="{10012E7A-377D-0F4A-A53F-53C4A1A693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13" y="1084527"/>
            <a:ext cx="5508680" cy="3674533"/>
          </a:xfrm>
          <a:prstGeom prst="rect">
            <a:avLst/>
          </a:prstGeom>
        </p:spPr>
      </p:pic>
      <p:pic>
        <p:nvPicPr>
          <p:cNvPr id="4" name="Picture 3">
            <a:extLst>
              <a:ext uri="{FF2B5EF4-FFF2-40B4-BE49-F238E27FC236}">
                <a16:creationId xmlns:a16="http://schemas.microsoft.com/office/drawing/2014/main" id="{FD5C0B24-395D-D149-B161-8D7E7F97B7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2818" y="2042781"/>
            <a:ext cx="7077137" cy="4720763"/>
          </a:xfrm>
          <a:prstGeom prst="rect">
            <a:avLst/>
          </a:prstGeom>
        </p:spPr>
      </p:pic>
      <p:pic>
        <p:nvPicPr>
          <p:cNvPr id="6" name="Picture 5">
            <a:extLst>
              <a:ext uri="{FF2B5EF4-FFF2-40B4-BE49-F238E27FC236}">
                <a16:creationId xmlns:a16="http://schemas.microsoft.com/office/drawing/2014/main" id="{3BA0EEEC-DD35-3B4D-ADE5-BD8A403977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9310" y="296333"/>
            <a:ext cx="2661290" cy="3234267"/>
          </a:xfrm>
          <a:prstGeom prst="rect">
            <a:avLst/>
          </a:prstGeom>
        </p:spPr>
      </p:pic>
      <p:sp>
        <p:nvSpPr>
          <p:cNvPr id="2" name="Footer Placeholder 1"/>
          <p:cNvSpPr>
            <a:spLocks noGrp="1"/>
          </p:cNvSpPr>
          <p:nvPr>
            <p:ph type="ftr" sz="quarter" idx="11"/>
          </p:nvPr>
        </p:nvSpPr>
        <p:spPr>
          <a:xfrm>
            <a:off x="10729955" y="5778842"/>
            <a:ext cx="1330645" cy="365125"/>
          </a:xfrm>
        </p:spPr>
        <p:txBody>
          <a:bodyPr/>
          <a:lstStyle/>
          <a:p>
            <a:pPr lvl="0" algn="l">
              <a:defRPr/>
            </a:pPr>
            <a:r>
              <a:rPr lang="en-US" sz="600" dirty="0"/>
              <a:t>Image of “water pickup” sign by USDA, retrieved from: </a:t>
            </a:r>
            <a:r>
              <a:rPr lang="en-US" sz="600" dirty="0">
                <a:solidFill>
                  <a:schemeClr val="tx1"/>
                </a:solidFill>
                <a:hlinkClick r:id="rId7">
                  <a:extLst>
                    <a:ext uri="{A12FA001-AC4F-418D-AE19-62706E023703}">
                      <ahyp:hlinkClr xmlns:ahyp="http://schemas.microsoft.com/office/drawing/2018/hyperlinkcolor" val="tx"/>
                    </a:ext>
                  </a:extLst>
                </a:hlinkClick>
              </a:rPr>
              <a:t>https://www.flickr.com/photos/usdagov/29914925314/in/photolist-MztP5o-8iu4kj-z2rBRA-yM9yPU-yMesHB-z2ryqs-y7HBnU-y7HJnq-aDSCnm-yNQSnp-z6mwYp-y9jVTL-z6mvgr-Qv4srb-z6ihEk-yNMCuv-JWkC5j-ecKW8R-z77Uir-29mivWd-29mivSL-28k59no-28k59WE-KJVfxc-29qtz2B-29qtA3z-29qtzKF-yNMyyV-N5QmRS-MztNYS-aCXG1J-aBbmGE-63nzGS-y9gxRW-63ijA8-fFVFw1-8dtEKa-8dwVYw-8dwW7J-aF2xme-aF2xhc-aF6oi7-aE2J2X-aCMQre-LEzKfb-aD2J8n-La7WRD-La7X4H-La7VCM-dNDPsN</a:t>
            </a:r>
            <a:r>
              <a:rPr lang="en-US" sz="600" dirty="0">
                <a:solidFill>
                  <a:schemeClr val="tx1"/>
                </a:solidFill>
              </a:rPr>
              <a:t> on </a:t>
            </a:r>
            <a:r>
              <a:rPr lang="en-US" sz="600" dirty="0"/>
              <a:t>5/12/19. Image is in the public domain.</a:t>
            </a:r>
            <a:endParaRPr lang="en-US" sz="600" dirty="0">
              <a:solidFill>
                <a:schemeClr val="tx1"/>
              </a:solidFill>
            </a:endParaRPr>
          </a:p>
        </p:txBody>
      </p:sp>
      <p:sp>
        <p:nvSpPr>
          <p:cNvPr id="9" name="Footer Placeholder 1"/>
          <p:cNvSpPr txBox="1">
            <a:spLocks/>
          </p:cNvSpPr>
          <p:nvPr/>
        </p:nvSpPr>
        <p:spPr>
          <a:xfrm>
            <a:off x="10729955" y="3810264"/>
            <a:ext cx="133064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prstClr val="black">
                    <a:lumMod val="65000"/>
                    <a:lumOff val="35000"/>
                  </a:prstClr>
                </a:solidFill>
              </a:rPr>
              <a:t>Image of Dr. Hanna-</a:t>
            </a:r>
            <a:r>
              <a:rPr lang="en-US" sz="600" dirty="0" err="1">
                <a:solidFill>
                  <a:prstClr val="black">
                    <a:lumMod val="65000"/>
                    <a:lumOff val="35000"/>
                  </a:prstClr>
                </a:solidFill>
              </a:rPr>
              <a:t>Attisha</a:t>
            </a:r>
            <a:r>
              <a:rPr lang="en-US" sz="600" dirty="0">
                <a:solidFill>
                  <a:prstClr val="black">
                    <a:lumMod val="65000"/>
                    <a:lumOff val="35000"/>
                  </a:prstClr>
                </a:solidFill>
              </a:rPr>
              <a:t> side view by University of Michigan School of Environmental and Sustainability, retrieved from: https://</a:t>
            </a:r>
            <a:r>
              <a:rPr lang="en-US" sz="600" dirty="0" err="1">
                <a:solidFill>
                  <a:prstClr val="black">
                    <a:lumMod val="65000"/>
                    <a:lumOff val="35000"/>
                  </a:prstClr>
                </a:solidFill>
              </a:rPr>
              <a:t>www.flickr.com</a:t>
            </a:r>
            <a:r>
              <a:rPr lang="en-US" sz="600" dirty="0">
                <a:solidFill>
                  <a:prstClr val="black">
                    <a:lumMod val="65000"/>
                    <a:lumOff val="35000"/>
                  </a:prstClr>
                </a:solidFill>
              </a:rPr>
              <a:t>/photos/</a:t>
            </a:r>
            <a:r>
              <a:rPr lang="en-US" sz="600" dirty="0" err="1">
                <a:solidFill>
                  <a:prstClr val="black">
                    <a:lumMod val="65000"/>
                    <a:lumOff val="35000"/>
                  </a:prstClr>
                </a:solidFill>
              </a:rPr>
              <a:t>snre</a:t>
            </a:r>
            <a:r>
              <a:rPr lang="en-US" sz="600" dirty="0">
                <a:solidFill>
                  <a:prstClr val="black">
                    <a:lumMod val="65000"/>
                    <a:lumOff val="35000"/>
                  </a:prstClr>
                </a:solidFill>
              </a:rPr>
              <a:t>/44680644221 on 1/10/19. Creative Commons License associated: CC BY 2.0
</a:t>
            </a:r>
          </a:p>
        </p:txBody>
      </p:sp>
      <p:sp>
        <p:nvSpPr>
          <p:cNvPr id="11" name="Footer Placeholder 1"/>
          <p:cNvSpPr txBox="1">
            <a:spLocks/>
          </p:cNvSpPr>
          <p:nvPr/>
        </p:nvSpPr>
        <p:spPr>
          <a:xfrm>
            <a:off x="53396" y="4995107"/>
            <a:ext cx="133064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lang="en-US" sz="600" dirty="0">
                <a:solidFill>
                  <a:schemeClr val="bg2">
                    <a:lumMod val="25000"/>
                  </a:schemeClr>
                </a:solidFill>
              </a:rPr>
              <a:t>Image of Dr. Hanna-</a:t>
            </a:r>
            <a:r>
              <a:rPr lang="en-US" sz="600" dirty="0" err="1">
                <a:solidFill>
                  <a:schemeClr val="bg2">
                    <a:lumMod val="25000"/>
                  </a:schemeClr>
                </a:solidFill>
              </a:rPr>
              <a:t>Attisha</a:t>
            </a:r>
            <a:r>
              <a:rPr lang="en-US" sz="600" dirty="0">
                <a:solidFill>
                  <a:schemeClr val="bg2">
                    <a:lumMod val="25000"/>
                  </a:schemeClr>
                </a:solidFill>
              </a:rPr>
              <a:t> (left) by University of Michigan School for Environment and Sustainability, retrieved from: https://</a:t>
            </a:r>
            <a:r>
              <a:rPr lang="en-US" sz="600" dirty="0" err="1">
                <a:solidFill>
                  <a:schemeClr val="bg2">
                    <a:lumMod val="25000"/>
                  </a:schemeClr>
                </a:solidFill>
              </a:rPr>
              <a:t>www.flickr.com</a:t>
            </a:r>
            <a:r>
              <a:rPr lang="en-US" sz="600" dirty="0">
                <a:solidFill>
                  <a:schemeClr val="bg2">
                    <a:lumMod val="25000"/>
                  </a:schemeClr>
                </a:solidFill>
              </a:rPr>
              <a:t>/photos/</a:t>
            </a:r>
            <a:r>
              <a:rPr lang="en-US" sz="600" dirty="0" err="1">
                <a:solidFill>
                  <a:schemeClr val="bg2">
                    <a:lumMod val="25000"/>
                  </a:schemeClr>
                </a:solidFill>
              </a:rPr>
              <a:t>snre</a:t>
            </a:r>
            <a:r>
              <a:rPr lang="en-US" sz="600" dirty="0">
                <a:solidFill>
                  <a:schemeClr val="bg2">
                    <a:lumMod val="25000"/>
                  </a:schemeClr>
                </a:solidFill>
              </a:rPr>
              <a:t>/44680640861/ on 5/23/19. Creative Commons License associated: CC BY 2.0</a:t>
            </a:r>
          </a:p>
        </p:txBody>
      </p:sp>
    </p:spTree>
    <p:extLst>
      <p:ext uri="{BB962C8B-B14F-4D97-AF65-F5344CB8AC3E}">
        <p14:creationId xmlns:p14="http://schemas.microsoft.com/office/powerpoint/2010/main" val="103841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6277"/>
            <a:ext cx="10972800" cy="1600200"/>
          </a:xfrm>
        </p:spPr>
        <p:txBody>
          <a:bodyPr>
            <a:normAutofit fontScale="90000"/>
          </a:bodyPr>
          <a:lstStyle/>
          <a:p>
            <a:r>
              <a:rPr lang="en-US" dirty="0">
                <a:latin typeface="+mj-lt"/>
              </a:rPr>
              <a:t>Why is structural competency important </a:t>
            </a:r>
            <a:br>
              <a:rPr lang="en-US" dirty="0">
                <a:latin typeface="+mj-lt"/>
                <a:cs typeface="Calibri Light"/>
              </a:rPr>
            </a:br>
            <a:r>
              <a:rPr lang="en-US" dirty="0">
                <a:latin typeface="+mj-lt"/>
              </a:rPr>
              <a:t>for providers to learn?</a:t>
            </a:r>
            <a:br>
              <a:rPr lang="en-US" dirty="0">
                <a:latin typeface="+mj-lt"/>
                <a:cs typeface="Calibri Light"/>
              </a:rPr>
            </a:br>
            <a:endParaRPr lang="en-US" sz="4800" dirty="0">
              <a:latin typeface="+mj-lt"/>
              <a:cs typeface="Calibri Light"/>
            </a:endParaRPr>
          </a:p>
        </p:txBody>
      </p:sp>
      <p:sp>
        <p:nvSpPr>
          <p:cNvPr id="5" name="Content Placeholder 4"/>
          <p:cNvSpPr>
            <a:spLocks noGrp="1"/>
          </p:cNvSpPr>
          <p:nvPr>
            <p:ph idx="1"/>
          </p:nvPr>
        </p:nvSpPr>
        <p:spPr>
          <a:xfrm>
            <a:off x="598025" y="2297462"/>
            <a:ext cx="10972800" cy="4708844"/>
          </a:xfrm>
        </p:spPr>
        <p:txBody>
          <a:bodyPr vert="horz" lIns="91440" tIns="45720" rIns="91440" bIns="45720" rtlCol="0" anchor="t">
            <a:normAutofit/>
          </a:bodyPr>
          <a:lstStyle/>
          <a:p>
            <a:r>
              <a:rPr lang="en-US" dirty="0">
                <a:latin typeface="Calibri Light"/>
                <a:cs typeface="Calibri Light"/>
              </a:rPr>
              <a:t>Good for providers</a:t>
            </a:r>
          </a:p>
          <a:p>
            <a:pPr lvl="1"/>
            <a:r>
              <a:rPr lang="en-US" sz="2800" dirty="0">
                <a:latin typeface="Calibri Light"/>
                <a:cs typeface="Calibri Light"/>
              </a:rPr>
              <a:t>Who else will address the structures affecting the practice of healthcare?</a:t>
            </a:r>
          </a:p>
          <a:p>
            <a:pPr lvl="1"/>
            <a:r>
              <a:rPr lang="en-US" sz="2800" dirty="0">
                <a:latin typeface="Calibri Light"/>
                <a:ea typeface="Arial Unicode MS" panose="020B0604020202020204" pitchFamily="34" charset="-128"/>
                <a:cs typeface="Calibri Light"/>
              </a:rPr>
              <a:t>↑</a:t>
            </a:r>
            <a:r>
              <a:rPr lang="en-US" sz="2800" dirty="0">
                <a:latin typeface="Calibri Light"/>
                <a:cs typeface="Calibri Light"/>
              </a:rPr>
              <a:t> empathy correlated with</a:t>
            </a:r>
            <a:r>
              <a:rPr lang="en-US" sz="2800" dirty="0">
                <a:latin typeface="Calibri Light"/>
                <a:ea typeface="Arial Unicode MS" panose="020B0604020202020204" pitchFamily="34" charset="-128"/>
                <a:cs typeface="Calibri Light"/>
              </a:rPr>
              <a:t> ↓</a:t>
            </a:r>
            <a:r>
              <a:rPr lang="en-US" sz="2800" dirty="0">
                <a:latin typeface="Calibri Light"/>
                <a:cs typeface="Calibri Light"/>
              </a:rPr>
              <a:t> burnout – could SC help </a:t>
            </a:r>
            <a:r>
              <a:rPr lang="en-US" sz="2800" dirty="0">
                <a:latin typeface="Calibri Light"/>
                <a:ea typeface="Arial Unicode MS" panose="020B0604020202020204" pitchFamily="34" charset="-128"/>
                <a:cs typeface="Calibri Light"/>
              </a:rPr>
              <a:t>↓</a:t>
            </a:r>
            <a:r>
              <a:rPr lang="en-US" sz="2800" dirty="0">
                <a:latin typeface="Calibri Light"/>
                <a:cs typeface="Calibri Light"/>
              </a:rPr>
              <a:t> provider burnout?</a:t>
            </a:r>
          </a:p>
          <a:p>
            <a:pPr marL="457200" lvl="1" indent="0">
              <a:buNone/>
            </a:pPr>
            <a:endParaRPr lang="en-US" sz="2800" dirty="0">
              <a:latin typeface="Calibri Light"/>
              <a:cs typeface="Calibri Light"/>
            </a:endParaRPr>
          </a:p>
          <a:p>
            <a:endParaRPr lang="en-US" dirty="0">
              <a:latin typeface="Calibri Light"/>
              <a:cs typeface="Calibri Light"/>
            </a:endParaRPr>
          </a:p>
          <a:p>
            <a:endParaRPr lang="en-US" dirty="0">
              <a:latin typeface="Calibri Light"/>
              <a:cs typeface="Calibri Light"/>
            </a:endParaRPr>
          </a:p>
          <a:p>
            <a:endParaRPr lang="en-US" dirty="0">
              <a:latin typeface="Calibri Light"/>
              <a:cs typeface="Calibri Light"/>
            </a:endParaRPr>
          </a:p>
          <a:p>
            <a:pPr marL="0" indent="0">
              <a:buNone/>
            </a:pPr>
            <a:endParaRPr lang="en-US" dirty="0">
              <a:latin typeface="Calibri Light"/>
              <a:cs typeface="Calibri Light"/>
            </a:endParaRPr>
          </a:p>
        </p:txBody>
      </p:sp>
      <p:pic>
        <p:nvPicPr>
          <p:cNvPr id="7" name="Picture 6"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5961405"/>
            <a:ext cx="1395927" cy="721970"/>
          </a:xfrm>
          <a:prstGeom prst="rect">
            <a:avLst/>
          </a:prstGeom>
        </p:spPr>
      </p:pic>
      <p:sp>
        <p:nvSpPr>
          <p:cNvPr id="3" name="Slide Number Placeholder 2">
            <a:extLst>
              <a:ext uri="{FF2B5EF4-FFF2-40B4-BE49-F238E27FC236}">
                <a16:creationId xmlns:a16="http://schemas.microsoft.com/office/drawing/2014/main" id="{C20153EA-21A7-1D43-B103-AA505ED94489}"/>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18</a:t>
            </a:fld>
            <a:endParaRPr lang="en-US">
              <a:solidFill>
                <a:prstClr val="black">
                  <a:lumMod val="65000"/>
                  <a:lumOff val="35000"/>
                </a:prstClr>
              </a:solidFill>
            </a:endParaRPr>
          </a:p>
        </p:txBody>
      </p:sp>
    </p:spTree>
    <p:extLst>
      <p:ext uri="{BB962C8B-B14F-4D97-AF65-F5344CB8AC3E}">
        <p14:creationId xmlns:p14="http://schemas.microsoft.com/office/powerpoint/2010/main" val="629217887"/>
      </p:ext>
    </p:extLst>
  </p:cSld>
  <p:clrMapOvr>
    <a:masterClrMapping/>
  </p:clrMapOvr>
  <mc:AlternateContent xmlns:mc="http://schemas.openxmlformats.org/markup-compatibility/2006" xmlns:p14="http://schemas.microsoft.com/office/powerpoint/2010/main">
    <mc:Choice Requires="p14">
      <p:transition spd="slow" p14:dur="2000" advTm="442"/>
    </mc:Choice>
    <mc:Fallback xmlns:mv="urn:schemas-microsoft-com:mac:vml" xmlns="">
      <p:transition spd="slow" advTm="44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p:nvPr/>
        </p:nvSpPr>
        <p:spPr>
          <a:xfrm>
            <a:off x="2325753" y="2684319"/>
            <a:ext cx="7771500" cy="2913900"/>
          </a:xfrm>
          <a:prstGeom prst="rect">
            <a:avLst/>
          </a:prstGeom>
          <a:noFill/>
          <a:ln>
            <a:noFill/>
          </a:ln>
        </p:spPr>
        <p:txBody>
          <a:bodyPr lIns="91425" tIns="91425" rIns="91425" bIns="91425" anchor="t" anchorCtr="0">
            <a:noAutofit/>
          </a:bodyPr>
          <a:lstStyle/>
          <a:p>
            <a:pPr algn="ctr"/>
            <a:r>
              <a:rPr lang="en-US" sz="4400" dirty="0">
                <a:latin typeface="Calibri Light"/>
                <a:ea typeface="Questrial"/>
                <a:cs typeface="Calibri Light"/>
                <a:sym typeface="Questrial"/>
              </a:rPr>
              <a:t>Structures and the </a:t>
            </a:r>
            <a:endParaRPr lang="en-US" sz="4400" dirty="0">
              <a:latin typeface="Calibri Light"/>
              <a:ea typeface="Questrial"/>
              <a:cs typeface="Calibri Light"/>
            </a:endParaRPr>
          </a:p>
          <a:p>
            <a:pPr algn="ctr"/>
            <a:r>
              <a:rPr lang="en-US" sz="4400" dirty="0">
                <a:latin typeface="Calibri Light"/>
                <a:ea typeface="Questrial"/>
                <a:cs typeface="Calibri Light"/>
                <a:sym typeface="Questrial"/>
              </a:rPr>
              <a:t>Practice of Healthcare</a:t>
            </a:r>
            <a:endParaRPr lang="en-US" sz="4000" dirty="0">
              <a:latin typeface="Calibri Light"/>
              <a:ea typeface="Questrial"/>
              <a:cs typeface="Calibri Light"/>
            </a:endParaRPr>
          </a:p>
          <a:p>
            <a:pPr algn="ctr"/>
            <a:endParaRPr lang="en-US" sz="2800" dirty="0">
              <a:latin typeface="Calibri Light"/>
              <a:ea typeface="Questrial"/>
              <a:cs typeface="Calibri Light"/>
            </a:endParaRPr>
          </a:p>
          <a:p>
            <a:pPr algn="ctr"/>
            <a:endParaRPr sz="2000" dirty="0">
              <a:latin typeface="Calibri Light"/>
              <a:cs typeface="Calibri Light"/>
            </a:endParaRPr>
          </a:p>
        </p:txBody>
      </p:sp>
      <p:pic>
        <p:nvPicPr>
          <p:cNvPr id="6" name="Picture 5"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5961405"/>
            <a:ext cx="1395927" cy="721970"/>
          </a:xfrm>
          <a:prstGeom prst="rect">
            <a:avLst/>
          </a:prstGeom>
        </p:spPr>
      </p:pic>
      <p:sp>
        <p:nvSpPr>
          <p:cNvPr id="2" name="Slide Number Placeholder 1">
            <a:extLst>
              <a:ext uri="{FF2B5EF4-FFF2-40B4-BE49-F238E27FC236}">
                <a16:creationId xmlns:a16="http://schemas.microsoft.com/office/drawing/2014/main" id="{37ED43F9-EE49-0248-A461-FA08D148F913}"/>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19</a:t>
            </a:fld>
            <a:endParaRPr lang="en-US">
              <a:solidFill>
                <a:prstClr val="black">
                  <a:lumMod val="65000"/>
                  <a:lumOff val="35000"/>
                </a:prstClr>
              </a:solidFill>
            </a:endParaRPr>
          </a:p>
        </p:txBody>
      </p:sp>
    </p:spTree>
    <p:extLst>
      <p:ext uri="{BB962C8B-B14F-4D97-AF65-F5344CB8AC3E}">
        <p14:creationId xmlns:p14="http://schemas.microsoft.com/office/powerpoint/2010/main" val="1622853757"/>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Module 2: </a:t>
            </a:r>
            <a:br>
              <a:rPr lang="en-US" sz="4400" dirty="0">
                <a:cs typeface="Calibri Light"/>
              </a:rPr>
            </a:br>
            <a:r>
              <a:rPr lang="en-US" sz="4400" dirty="0"/>
              <a:t>The Origins of Structural Competency + Structures and the Practice of Healthcare</a:t>
            </a:r>
            <a:endParaRPr lang="en-US" sz="4400" dirty="0">
              <a:cs typeface="Calibri Light"/>
            </a:endParaRPr>
          </a:p>
        </p:txBody>
      </p:sp>
      <p:sp>
        <p:nvSpPr>
          <p:cNvPr id="3" name="Text Placeholder 2"/>
          <p:cNvSpPr>
            <a:spLocks noGrp="1"/>
          </p:cNvSpPr>
          <p:nvPr>
            <p:ph type="body" idx="1"/>
          </p:nvPr>
        </p:nvSpPr>
        <p:spPr/>
        <p:txBody>
          <a:bodyPr/>
          <a:lstStyle/>
          <a:p>
            <a:endParaRPr lang="en-US"/>
          </a:p>
        </p:txBody>
      </p:sp>
      <p:pic>
        <p:nvPicPr>
          <p:cNvPr id="8" name="Picture 7"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5961405"/>
            <a:ext cx="1395927" cy="721970"/>
          </a:xfrm>
          <a:prstGeom prst="rect">
            <a:avLst/>
          </a:prstGeom>
        </p:spPr>
      </p:pic>
      <p:sp>
        <p:nvSpPr>
          <p:cNvPr id="4" name="Slide Number Placeholder 3">
            <a:extLst>
              <a:ext uri="{FF2B5EF4-FFF2-40B4-BE49-F238E27FC236}">
                <a16:creationId xmlns:a16="http://schemas.microsoft.com/office/drawing/2014/main" id="{3093A96E-7176-5C47-B436-3F63DAF48E27}"/>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2</a:t>
            </a:fld>
            <a:endParaRPr lang="en-US">
              <a:solidFill>
                <a:prstClr val="black">
                  <a:lumMod val="65000"/>
                  <a:lumOff val="35000"/>
                </a:prstClr>
              </a:solidFill>
            </a:endParaRPr>
          </a:p>
        </p:txBody>
      </p:sp>
    </p:spTree>
    <p:extLst>
      <p:ext uri="{BB962C8B-B14F-4D97-AF65-F5344CB8AC3E}">
        <p14:creationId xmlns:p14="http://schemas.microsoft.com/office/powerpoint/2010/main" val="85285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idx="1"/>
          </p:nvPr>
        </p:nvSpPr>
        <p:spPr>
          <a:xfrm>
            <a:off x="553949" y="1445083"/>
            <a:ext cx="10968599" cy="4526100"/>
          </a:xfrm>
          <a:prstGeom prst="rect">
            <a:avLst/>
          </a:prstGeom>
        </p:spPr>
        <p:txBody>
          <a:bodyPr lIns="91425" tIns="91425" rIns="91425" bIns="91425" anchor="t" anchorCtr="0">
            <a:noAutofit/>
          </a:bodyPr>
          <a:lstStyle/>
          <a:p>
            <a:pPr lvl="0" rtl="0">
              <a:spcBef>
                <a:spcPts val="0"/>
              </a:spcBef>
              <a:buNone/>
            </a:pPr>
            <a:endParaRPr lang="en-US" sz="4400" dirty="0">
              <a:solidFill>
                <a:srgbClr val="222222"/>
              </a:solidFill>
              <a:highlight>
                <a:srgbClr val="FFFFFF"/>
              </a:highlight>
              <a:latin typeface="Calibri Light"/>
              <a:ea typeface="Arial"/>
              <a:cs typeface="Calibri Light"/>
            </a:endParaRPr>
          </a:p>
          <a:p>
            <a:pPr marL="0" indent="-69850" algn="ctr">
              <a:spcBef>
                <a:spcPts val="0"/>
              </a:spcBef>
              <a:buClr>
                <a:schemeClr val="dk1"/>
              </a:buClr>
              <a:buSzPct val="30555"/>
              <a:buNone/>
            </a:pPr>
            <a:r>
              <a:rPr lang="en-US" sz="4400" i="1" dirty="0">
                <a:solidFill>
                  <a:srgbClr val="000000"/>
                </a:solidFill>
                <a:latin typeface="Calibri Light"/>
                <a:cs typeface="Calibri Light"/>
              </a:rPr>
              <a:t>Assuming positive intent and giving the provider the benefit of the doubt: </a:t>
            </a:r>
          </a:p>
          <a:p>
            <a:pPr marL="0" lvl="0" indent="-69850" algn="ctr" rtl="0">
              <a:spcBef>
                <a:spcPts val="0"/>
              </a:spcBef>
              <a:buClr>
                <a:schemeClr val="dk1"/>
              </a:buClr>
              <a:buSzPct val="30555"/>
              <a:buFont typeface="Arial"/>
              <a:buNone/>
            </a:pPr>
            <a:endParaRPr lang="en-US" sz="4400" dirty="0">
              <a:solidFill>
                <a:srgbClr val="000000"/>
              </a:solidFill>
              <a:latin typeface="Calibri Light"/>
              <a:cs typeface="Calibri Light"/>
            </a:endParaRPr>
          </a:p>
          <a:p>
            <a:pPr marL="0" indent="-69850" algn="ctr">
              <a:spcBef>
                <a:spcPts val="0"/>
              </a:spcBef>
              <a:buClr>
                <a:schemeClr val="dk1"/>
              </a:buClr>
              <a:buSzPct val="30555"/>
              <a:buNone/>
            </a:pPr>
            <a:r>
              <a:rPr lang="en-US" sz="4400" dirty="0">
                <a:solidFill>
                  <a:srgbClr val="000000"/>
                </a:solidFill>
                <a:latin typeface="Calibri Light"/>
                <a:cs typeface="Calibri Light"/>
              </a:rPr>
              <a:t>What are the factors that contributed to the provider seeing the patient in this way? </a:t>
            </a:r>
          </a:p>
        </p:txBody>
      </p:sp>
      <p:pic>
        <p:nvPicPr>
          <p:cNvPr id="6" name="Picture 5"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5961405"/>
            <a:ext cx="1395927" cy="721970"/>
          </a:xfrm>
          <a:prstGeom prst="rect">
            <a:avLst/>
          </a:prstGeom>
        </p:spPr>
      </p:pic>
      <p:sp>
        <p:nvSpPr>
          <p:cNvPr id="2" name="Slide Number Placeholder 1">
            <a:extLst>
              <a:ext uri="{FF2B5EF4-FFF2-40B4-BE49-F238E27FC236}">
                <a16:creationId xmlns:a16="http://schemas.microsoft.com/office/drawing/2014/main" id="{F6ADFDC8-3DD0-8F44-9AB4-BD2111E0DF65}"/>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20</a:t>
            </a:fld>
            <a:endParaRPr lang="en-US">
              <a:solidFill>
                <a:prstClr val="black">
                  <a:lumMod val="65000"/>
                  <a:lumOff val="35000"/>
                </a:prstClr>
              </a:solidFill>
            </a:endParaRPr>
          </a:p>
        </p:txBody>
      </p:sp>
    </p:spTree>
    <p:extLst>
      <p:ext uri="{BB962C8B-B14F-4D97-AF65-F5344CB8AC3E}">
        <p14:creationId xmlns:p14="http://schemas.microsoft.com/office/powerpoint/2010/main" val="3938898749"/>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04054" y="4821995"/>
            <a:ext cx="184666" cy="369332"/>
          </a:xfrm>
          <a:prstGeom prst="rect">
            <a:avLst/>
          </a:prstGeom>
          <a:noFill/>
        </p:spPr>
        <p:txBody>
          <a:bodyPr wrap="none" rtlCol="0">
            <a:spAutoFit/>
          </a:bodyPr>
          <a:lstStyle/>
          <a:p>
            <a:pPr defTabSz="457200"/>
            <a:endParaRPr lang="en-US" b="1" dirty="0">
              <a:solidFill>
                <a:prstClr val="black"/>
              </a:solidFill>
            </a:endParaRPr>
          </a:p>
        </p:txBody>
      </p:sp>
      <p:grpSp>
        <p:nvGrpSpPr>
          <p:cNvPr id="91" name="Group 90"/>
          <p:cNvGrpSpPr/>
          <p:nvPr/>
        </p:nvGrpSpPr>
        <p:grpSpPr>
          <a:xfrm>
            <a:off x="9601200" y="3017521"/>
            <a:ext cx="2524900" cy="3077128"/>
            <a:chOff x="1372248" y="1714915"/>
            <a:chExt cx="2524900" cy="2483981"/>
          </a:xfrm>
        </p:grpSpPr>
        <p:sp>
          <p:nvSpPr>
            <p:cNvPr id="96" name="TextBox 95"/>
            <p:cNvSpPr txBox="1"/>
            <p:nvPr/>
          </p:nvSpPr>
          <p:spPr>
            <a:xfrm>
              <a:off x="1372248" y="2136765"/>
              <a:ext cx="2524900" cy="2062131"/>
            </a:xfrm>
            <a:prstGeom prst="rect">
              <a:avLst/>
            </a:prstGeom>
            <a:noFill/>
          </p:spPr>
          <p:txBody>
            <a:bodyPr wrap="square" rtlCol="0">
              <a:spAutoFit/>
            </a:bodyPr>
            <a:lstStyle/>
            <a:p>
              <a:pPr algn="ctr" defTabSz="457200"/>
              <a:r>
                <a:rPr lang="en-US" sz="2000" b="1" dirty="0">
                  <a:latin typeface="Century Gothic"/>
                </a:rPr>
                <a:t>Recently had dinner with med school classmate who is now a specialist who will soon pay off med school debt and work 4 days/week </a:t>
              </a:r>
            </a:p>
          </p:txBody>
        </p:sp>
        <p:cxnSp>
          <p:nvCxnSpPr>
            <p:cNvPr id="98" name="Straight Arrow Connector 97"/>
            <p:cNvCxnSpPr/>
            <p:nvPr/>
          </p:nvCxnSpPr>
          <p:spPr>
            <a:xfrm flipH="1" flipV="1">
              <a:off x="1372248" y="1714915"/>
              <a:ext cx="265176" cy="421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06" name="TextBox 105"/>
          <p:cNvSpPr txBox="1"/>
          <p:nvPr/>
        </p:nvSpPr>
        <p:spPr>
          <a:xfrm>
            <a:off x="313225" y="1155496"/>
            <a:ext cx="3313937" cy="1015663"/>
          </a:xfrm>
          <a:prstGeom prst="rect">
            <a:avLst/>
          </a:prstGeom>
          <a:noFill/>
        </p:spPr>
        <p:txBody>
          <a:bodyPr wrap="square" rtlCol="0">
            <a:spAutoFit/>
          </a:bodyPr>
          <a:lstStyle/>
          <a:p>
            <a:pPr algn="ctr" defTabSz="457200"/>
            <a:r>
              <a:rPr lang="en-US" sz="2000" b="1" dirty="0">
                <a:latin typeface="Century Gothic"/>
              </a:rPr>
              <a:t>Writes note using terms like “frequent flyer” with limited social history</a:t>
            </a:r>
          </a:p>
        </p:txBody>
      </p:sp>
      <p:grpSp>
        <p:nvGrpSpPr>
          <p:cNvPr id="1031" name="Group 1030"/>
          <p:cNvGrpSpPr/>
          <p:nvPr/>
        </p:nvGrpSpPr>
        <p:grpSpPr>
          <a:xfrm>
            <a:off x="6461588" y="203650"/>
            <a:ext cx="3346913" cy="1489091"/>
            <a:chOff x="6519463" y="145060"/>
            <a:chExt cx="3346913" cy="1489091"/>
          </a:xfrm>
        </p:grpSpPr>
        <p:cxnSp>
          <p:nvCxnSpPr>
            <p:cNvPr id="45" name="Straight Arrow Connector 44"/>
            <p:cNvCxnSpPr/>
            <p:nvPr/>
          </p:nvCxnSpPr>
          <p:spPr>
            <a:xfrm flipH="1">
              <a:off x="6519463" y="1265775"/>
              <a:ext cx="678096" cy="3683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082123" y="145060"/>
              <a:ext cx="2784253" cy="1323439"/>
            </a:xfrm>
            <a:prstGeom prst="rect">
              <a:avLst/>
            </a:prstGeom>
            <a:noFill/>
          </p:spPr>
          <p:txBody>
            <a:bodyPr wrap="square" rtlCol="0">
              <a:spAutoFit/>
            </a:bodyPr>
            <a:lstStyle/>
            <a:p>
              <a:pPr algn="ctr"/>
              <a:r>
                <a:rPr lang="en-US" sz="2000" b="1" dirty="0">
                  <a:latin typeface="Century Gothic" panose="020B0502020202020204" pitchFamily="34" charset="0"/>
                </a:rPr>
                <a:t>Stressed: </a:t>
              </a:r>
            </a:p>
            <a:p>
              <a:pPr algn="ctr"/>
              <a:r>
                <a:rPr lang="en-US" sz="2000" b="1" dirty="0">
                  <a:latin typeface="Century Gothic" panose="020B0502020202020204" pitchFamily="34" charset="0"/>
                </a:rPr>
                <a:t>8 more patients to see in under 2 hours (like every day)</a:t>
              </a:r>
            </a:p>
          </p:txBody>
        </p:sp>
      </p:grpSp>
      <p:grpSp>
        <p:nvGrpSpPr>
          <p:cNvPr id="1038" name="Group 1037"/>
          <p:cNvGrpSpPr/>
          <p:nvPr/>
        </p:nvGrpSpPr>
        <p:grpSpPr>
          <a:xfrm>
            <a:off x="3561513" y="973844"/>
            <a:ext cx="3655296" cy="1631216"/>
            <a:chOff x="3561513" y="973844"/>
            <a:chExt cx="3655296" cy="1631216"/>
          </a:xfrm>
        </p:grpSpPr>
        <p:cxnSp>
          <p:nvCxnSpPr>
            <p:cNvPr id="108" name="Straight Arrow Connector 107"/>
            <p:cNvCxnSpPr/>
            <p:nvPr/>
          </p:nvCxnSpPr>
          <p:spPr>
            <a:xfrm flipH="1">
              <a:off x="3561513" y="1652733"/>
              <a:ext cx="4396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030" name="Group 1029"/>
            <p:cNvGrpSpPr/>
            <p:nvPr/>
          </p:nvGrpSpPr>
          <p:grpSpPr>
            <a:xfrm>
              <a:off x="4175692" y="973844"/>
              <a:ext cx="3041117" cy="1631216"/>
              <a:chOff x="4175692" y="973844"/>
              <a:chExt cx="3041117" cy="1631216"/>
            </a:xfrm>
          </p:grpSpPr>
          <p:sp>
            <p:nvSpPr>
              <p:cNvPr id="111" name="TextBox 110"/>
              <p:cNvSpPr txBox="1"/>
              <p:nvPr/>
            </p:nvSpPr>
            <p:spPr>
              <a:xfrm>
                <a:off x="4175692" y="973844"/>
                <a:ext cx="2250662" cy="1631216"/>
              </a:xfrm>
              <a:prstGeom prst="rect">
                <a:avLst/>
              </a:prstGeom>
              <a:noFill/>
            </p:spPr>
            <p:txBody>
              <a:bodyPr wrap="square" rtlCol="0">
                <a:spAutoFit/>
              </a:bodyPr>
              <a:lstStyle/>
              <a:p>
                <a:pPr algn="ctr" defTabSz="457200"/>
                <a:r>
                  <a:rPr lang="en-US" sz="2000" b="1" dirty="0">
                    <a:latin typeface="Century Gothic"/>
                  </a:rPr>
                  <a:t>Frustrated: seeing this patient doesn’t feel like a good use of time</a:t>
                </a:r>
              </a:p>
            </p:txBody>
          </p:sp>
          <p:cxnSp>
            <p:nvCxnSpPr>
              <p:cNvPr id="48" name="Straight Arrow Connector 47"/>
              <p:cNvCxnSpPr/>
              <p:nvPr/>
            </p:nvCxnSpPr>
            <p:spPr>
              <a:xfrm flipH="1" flipV="1">
                <a:off x="6519463" y="1728018"/>
                <a:ext cx="697346" cy="5852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grpSp>
        <p:nvGrpSpPr>
          <p:cNvPr id="63" name="Group 62"/>
          <p:cNvGrpSpPr/>
          <p:nvPr/>
        </p:nvGrpSpPr>
        <p:grpSpPr>
          <a:xfrm>
            <a:off x="7319167" y="3073902"/>
            <a:ext cx="2356581" cy="2845034"/>
            <a:chOff x="1689694" y="1764666"/>
            <a:chExt cx="2356581" cy="2296625"/>
          </a:xfrm>
        </p:grpSpPr>
        <p:sp>
          <p:nvSpPr>
            <p:cNvPr id="64" name="TextBox 63"/>
            <p:cNvSpPr txBox="1"/>
            <p:nvPr/>
          </p:nvSpPr>
          <p:spPr>
            <a:xfrm>
              <a:off x="1689694" y="2247609"/>
              <a:ext cx="2356581" cy="1813682"/>
            </a:xfrm>
            <a:prstGeom prst="rect">
              <a:avLst/>
            </a:prstGeom>
            <a:noFill/>
          </p:spPr>
          <p:txBody>
            <a:bodyPr wrap="square" rtlCol="0">
              <a:spAutoFit/>
            </a:bodyPr>
            <a:lstStyle/>
            <a:p>
              <a:pPr algn="ctr" defTabSz="457200"/>
              <a:r>
                <a:rPr lang="en-US" sz="2000" b="1" dirty="0">
                  <a:latin typeface="Century Gothic"/>
                </a:rPr>
                <a:t>Few &amp; poorly integrated resources to address issues like homelessness and addiction</a:t>
              </a:r>
            </a:p>
          </p:txBody>
        </p:sp>
        <p:cxnSp>
          <p:nvCxnSpPr>
            <p:cNvPr id="65" name="Straight Arrow Connector 64"/>
            <p:cNvCxnSpPr/>
            <p:nvPr/>
          </p:nvCxnSpPr>
          <p:spPr>
            <a:xfrm flipH="1" flipV="1">
              <a:off x="2938455" y="1764666"/>
              <a:ext cx="21757" cy="376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29" name="Group 1028"/>
          <p:cNvGrpSpPr/>
          <p:nvPr/>
        </p:nvGrpSpPr>
        <p:grpSpPr>
          <a:xfrm>
            <a:off x="6801394" y="1783600"/>
            <a:ext cx="3208397" cy="1815094"/>
            <a:chOff x="6859269" y="1725010"/>
            <a:chExt cx="3208397" cy="1815094"/>
          </a:xfrm>
        </p:grpSpPr>
        <p:sp>
          <p:nvSpPr>
            <p:cNvPr id="44" name="TextBox 43"/>
            <p:cNvSpPr txBox="1"/>
            <p:nvPr/>
          </p:nvSpPr>
          <p:spPr>
            <a:xfrm>
              <a:off x="6859269" y="1725010"/>
              <a:ext cx="3208397" cy="1323439"/>
            </a:xfrm>
            <a:prstGeom prst="rect">
              <a:avLst/>
            </a:prstGeom>
            <a:noFill/>
          </p:spPr>
          <p:txBody>
            <a:bodyPr wrap="square" rtlCol="0">
              <a:spAutoFit/>
            </a:bodyPr>
            <a:lstStyle/>
            <a:p>
              <a:pPr algn="ctr"/>
              <a:r>
                <a:rPr lang="en-US" sz="2000" b="1" dirty="0">
                  <a:latin typeface="Century Gothic" panose="020B0502020202020204" pitchFamily="34" charset="0"/>
                </a:rPr>
                <a:t>Burning out:</a:t>
              </a:r>
            </a:p>
            <a:p>
              <a:pPr algn="ctr"/>
              <a:r>
                <a:rPr lang="en-US" sz="2000" b="1" dirty="0">
                  <a:latin typeface="Century Gothic" panose="020B0502020202020204" pitchFamily="34" charset="0"/>
                </a:rPr>
                <a:t>Weary of seeing patients’ health follow similar decline</a:t>
              </a:r>
            </a:p>
          </p:txBody>
        </p:sp>
        <p:cxnSp>
          <p:nvCxnSpPr>
            <p:cNvPr id="72" name="Straight Arrow Connector 71"/>
            <p:cNvCxnSpPr/>
            <p:nvPr/>
          </p:nvCxnSpPr>
          <p:spPr>
            <a:xfrm flipV="1">
              <a:off x="7216809" y="3068472"/>
              <a:ext cx="381703" cy="4716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1310261" y="3215859"/>
            <a:ext cx="3247663" cy="1015663"/>
          </a:xfrm>
          <a:prstGeom prst="rect">
            <a:avLst/>
          </a:prstGeom>
          <a:noFill/>
        </p:spPr>
        <p:txBody>
          <a:bodyPr wrap="square" rtlCol="0">
            <a:spAutoFit/>
          </a:bodyPr>
          <a:lstStyle/>
          <a:p>
            <a:pPr algn="ctr"/>
            <a:r>
              <a:rPr lang="en-US" sz="2000" b="1" dirty="0">
                <a:latin typeface="Century Gothic" panose="020B0502020202020204" pitchFamily="34" charset="0"/>
              </a:rPr>
              <a:t>Decides to go to med school to work with underserved</a:t>
            </a:r>
          </a:p>
        </p:txBody>
      </p:sp>
      <p:grpSp>
        <p:nvGrpSpPr>
          <p:cNvPr id="1027" name="Group 1026"/>
          <p:cNvGrpSpPr/>
          <p:nvPr/>
        </p:nvGrpSpPr>
        <p:grpSpPr>
          <a:xfrm>
            <a:off x="2298564" y="4317369"/>
            <a:ext cx="2586607" cy="2095078"/>
            <a:chOff x="2353620" y="4300857"/>
            <a:chExt cx="2586607" cy="2095078"/>
          </a:xfrm>
        </p:grpSpPr>
        <p:sp>
          <p:nvSpPr>
            <p:cNvPr id="85" name="TextBox 84"/>
            <p:cNvSpPr txBox="1"/>
            <p:nvPr/>
          </p:nvSpPr>
          <p:spPr>
            <a:xfrm>
              <a:off x="2353620" y="4764719"/>
              <a:ext cx="2586607" cy="1631216"/>
            </a:xfrm>
            <a:prstGeom prst="rect">
              <a:avLst/>
            </a:prstGeom>
            <a:noFill/>
          </p:spPr>
          <p:txBody>
            <a:bodyPr wrap="square" rtlCol="0">
              <a:spAutoFit/>
            </a:bodyPr>
            <a:lstStyle/>
            <a:p>
              <a:pPr algn="ctr"/>
              <a:r>
                <a:rPr lang="en-US" sz="2000" b="1" dirty="0">
                  <a:latin typeface="Century Gothic" panose="020B0502020202020204" pitchFamily="34" charset="0"/>
                </a:rPr>
                <a:t>Limited opportunities to discuss structural context in pre-clinical years</a:t>
              </a:r>
            </a:p>
          </p:txBody>
        </p:sp>
        <p:cxnSp>
          <p:nvCxnSpPr>
            <p:cNvPr id="86" name="Straight Arrow Connector 85"/>
            <p:cNvCxnSpPr/>
            <p:nvPr/>
          </p:nvCxnSpPr>
          <p:spPr>
            <a:xfrm>
              <a:off x="2871613" y="4300857"/>
              <a:ext cx="243287" cy="545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28" name="Group 1027"/>
          <p:cNvGrpSpPr/>
          <p:nvPr/>
        </p:nvGrpSpPr>
        <p:grpSpPr>
          <a:xfrm>
            <a:off x="4540136" y="3600648"/>
            <a:ext cx="2986651" cy="1372069"/>
            <a:chOff x="4540135" y="3650012"/>
            <a:chExt cx="2986651" cy="1372069"/>
          </a:xfrm>
        </p:grpSpPr>
        <p:sp>
          <p:nvSpPr>
            <p:cNvPr id="71" name="TextBox 70"/>
            <p:cNvSpPr txBox="1"/>
            <p:nvPr/>
          </p:nvSpPr>
          <p:spPr>
            <a:xfrm>
              <a:off x="4757322" y="3650012"/>
              <a:ext cx="2769464" cy="1323439"/>
            </a:xfrm>
            <a:prstGeom prst="rect">
              <a:avLst/>
            </a:prstGeom>
            <a:noFill/>
          </p:spPr>
          <p:txBody>
            <a:bodyPr wrap="square" rtlCol="0">
              <a:spAutoFit/>
            </a:bodyPr>
            <a:lstStyle/>
            <a:p>
              <a:pPr algn="ctr" defTabSz="457200"/>
              <a:r>
                <a:rPr lang="en-US" sz="2000" b="1" dirty="0">
                  <a:latin typeface="Century Gothic"/>
                </a:rPr>
                <a:t>Empathy decline: “Hidden curriculum” of MS3/4 years and residency</a:t>
              </a:r>
            </a:p>
          </p:txBody>
        </p:sp>
        <p:cxnSp>
          <p:nvCxnSpPr>
            <p:cNvPr id="87" name="Straight Arrow Connector 86"/>
            <p:cNvCxnSpPr/>
            <p:nvPr/>
          </p:nvCxnSpPr>
          <p:spPr>
            <a:xfrm flipV="1">
              <a:off x="4540135" y="4652369"/>
              <a:ext cx="414034" cy="369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7082123" y="6528816"/>
            <a:ext cx="184731" cy="369332"/>
          </a:xfrm>
          <a:prstGeom prst="rect">
            <a:avLst/>
          </a:prstGeom>
          <a:noFill/>
        </p:spPr>
        <p:txBody>
          <a:bodyPr wrap="none" rtlCol="0">
            <a:spAutoFit/>
          </a:bodyPr>
          <a:lstStyle/>
          <a:p>
            <a:endParaRPr lang="en-US" b="1" dirty="0"/>
          </a:p>
        </p:txBody>
      </p:sp>
      <p:grpSp>
        <p:nvGrpSpPr>
          <p:cNvPr id="1034" name="Group 1033"/>
          <p:cNvGrpSpPr/>
          <p:nvPr/>
        </p:nvGrpSpPr>
        <p:grpSpPr>
          <a:xfrm>
            <a:off x="2646206" y="4880520"/>
            <a:ext cx="4222233" cy="1935780"/>
            <a:chOff x="2622922" y="4929413"/>
            <a:chExt cx="4222233" cy="1935780"/>
          </a:xfrm>
        </p:grpSpPr>
        <p:sp>
          <p:nvSpPr>
            <p:cNvPr id="112" name="TextBox 111"/>
            <p:cNvSpPr txBox="1"/>
            <p:nvPr/>
          </p:nvSpPr>
          <p:spPr>
            <a:xfrm>
              <a:off x="2622922" y="6465083"/>
              <a:ext cx="4222233" cy="400110"/>
            </a:xfrm>
            <a:prstGeom prst="rect">
              <a:avLst/>
            </a:prstGeom>
            <a:noFill/>
          </p:spPr>
          <p:txBody>
            <a:bodyPr wrap="square" rtlCol="0">
              <a:spAutoFit/>
            </a:bodyPr>
            <a:lstStyle/>
            <a:p>
              <a:pPr algn="ctr"/>
              <a:r>
                <a:rPr lang="en-US" sz="2000" b="1" dirty="0">
                  <a:solidFill>
                    <a:srgbClr val="FF0000"/>
                  </a:solidFill>
                  <a:latin typeface="Century Gothic" panose="020B0502020202020204" pitchFamily="34" charset="0"/>
                </a:rPr>
                <a:t>No structural analysis in training</a:t>
              </a:r>
            </a:p>
          </p:txBody>
        </p:sp>
        <p:cxnSp>
          <p:nvCxnSpPr>
            <p:cNvPr id="113" name="Straight Arrow Connector 112"/>
            <p:cNvCxnSpPr/>
            <p:nvPr/>
          </p:nvCxnSpPr>
          <p:spPr>
            <a:xfrm flipH="1" flipV="1">
              <a:off x="4582025" y="6052158"/>
              <a:ext cx="432997" cy="3918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flipV="1">
              <a:off x="5015022" y="4929413"/>
              <a:ext cx="610099" cy="15162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15" name="Group 114"/>
          <p:cNvGrpSpPr/>
          <p:nvPr/>
        </p:nvGrpSpPr>
        <p:grpSpPr>
          <a:xfrm>
            <a:off x="6327437" y="5736588"/>
            <a:ext cx="3406352" cy="504614"/>
            <a:chOff x="2788523" y="3750158"/>
            <a:chExt cx="2949567" cy="504614"/>
          </a:xfrm>
        </p:grpSpPr>
        <p:sp>
          <p:nvSpPr>
            <p:cNvPr id="116" name="TextBox 115"/>
            <p:cNvSpPr txBox="1"/>
            <p:nvPr/>
          </p:nvSpPr>
          <p:spPr>
            <a:xfrm>
              <a:off x="2788523" y="3854662"/>
              <a:ext cx="2770480" cy="400110"/>
            </a:xfrm>
            <a:prstGeom prst="rect">
              <a:avLst/>
            </a:prstGeom>
            <a:noFill/>
          </p:spPr>
          <p:txBody>
            <a:bodyPr wrap="square" rtlCol="0">
              <a:spAutoFit/>
            </a:bodyPr>
            <a:lstStyle/>
            <a:p>
              <a:pPr algn="ctr"/>
              <a:r>
                <a:rPr lang="en-US" sz="2000" b="1" dirty="0">
                  <a:solidFill>
                    <a:srgbClr val="FF0000"/>
                  </a:solidFill>
                  <a:latin typeface="Century Gothic" panose="020B0502020202020204" pitchFamily="34" charset="0"/>
                </a:rPr>
                <a:t> US education funding</a:t>
              </a:r>
            </a:p>
          </p:txBody>
        </p:sp>
        <p:cxnSp>
          <p:nvCxnSpPr>
            <p:cNvPr id="117" name="Straight Arrow Connector 116"/>
            <p:cNvCxnSpPr/>
            <p:nvPr/>
          </p:nvCxnSpPr>
          <p:spPr>
            <a:xfrm flipV="1">
              <a:off x="5376722" y="3750158"/>
              <a:ext cx="361368" cy="29268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033" name="Group 1032"/>
          <p:cNvGrpSpPr/>
          <p:nvPr/>
        </p:nvGrpSpPr>
        <p:grpSpPr>
          <a:xfrm>
            <a:off x="8972707" y="1265775"/>
            <a:ext cx="3267419" cy="2464326"/>
            <a:chOff x="9000870" y="1216388"/>
            <a:chExt cx="3267419" cy="2464326"/>
          </a:xfrm>
        </p:grpSpPr>
        <p:grpSp>
          <p:nvGrpSpPr>
            <p:cNvPr id="118" name="Group 117"/>
            <p:cNvGrpSpPr/>
            <p:nvPr/>
          </p:nvGrpSpPr>
          <p:grpSpPr>
            <a:xfrm>
              <a:off x="9436276" y="1216388"/>
              <a:ext cx="2832013" cy="2102084"/>
              <a:chOff x="4217016" y="4803606"/>
              <a:chExt cx="2832013" cy="2102084"/>
            </a:xfrm>
          </p:grpSpPr>
          <p:sp>
            <p:nvSpPr>
              <p:cNvPr id="119" name="TextBox 118"/>
              <p:cNvSpPr txBox="1"/>
              <p:nvPr/>
            </p:nvSpPr>
            <p:spPr>
              <a:xfrm>
                <a:off x="4999617" y="5890027"/>
                <a:ext cx="2049412" cy="1015663"/>
              </a:xfrm>
              <a:prstGeom prst="rect">
                <a:avLst/>
              </a:prstGeom>
              <a:noFill/>
            </p:spPr>
            <p:txBody>
              <a:bodyPr wrap="square" rtlCol="0">
                <a:spAutoFit/>
              </a:bodyPr>
              <a:lstStyle/>
              <a:p>
                <a:pPr algn="ctr"/>
                <a:r>
                  <a:rPr lang="en-US" sz="2000" b="1" dirty="0">
                    <a:solidFill>
                      <a:srgbClr val="FF0000"/>
                    </a:solidFill>
                    <a:latin typeface="Century Gothic" panose="020B0502020202020204" pitchFamily="34" charset="0"/>
                  </a:rPr>
                  <a:t>Profit-based healthcare system</a:t>
                </a:r>
              </a:p>
            </p:txBody>
          </p:sp>
          <p:cxnSp>
            <p:nvCxnSpPr>
              <p:cNvPr id="120" name="Straight Arrow Connector 119"/>
              <p:cNvCxnSpPr/>
              <p:nvPr/>
            </p:nvCxnSpPr>
            <p:spPr>
              <a:xfrm flipH="1" flipV="1">
                <a:off x="4217016" y="4803606"/>
                <a:ext cx="982845" cy="134724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121" name="Straight Arrow Connector 120"/>
            <p:cNvCxnSpPr/>
            <p:nvPr/>
          </p:nvCxnSpPr>
          <p:spPr>
            <a:xfrm flipH="1">
              <a:off x="9000870" y="2553055"/>
              <a:ext cx="1418252" cy="112765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flipH="1" flipV="1">
              <a:off x="9862408" y="2530800"/>
              <a:ext cx="556714" cy="248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47" name="Group 146"/>
          <p:cNvGrpSpPr/>
          <p:nvPr/>
        </p:nvGrpSpPr>
        <p:grpSpPr>
          <a:xfrm>
            <a:off x="7174488" y="6076477"/>
            <a:ext cx="4182360" cy="707417"/>
            <a:chOff x="2826980" y="3643327"/>
            <a:chExt cx="3621513" cy="707417"/>
          </a:xfrm>
        </p:grpSpPr>
        <p:sp>
          <p:nvSpPr>
            <p:cNvPr id="148" name="TextBox 147"/>
            <p:cNvSpPr txBox="1"/>
            <p:nvPr/>
          </p:nvSpPr>
          <p:spPr>
            <a:xfrm>
              <a:off x="2826980" y="3950634"/>
              <a:ext cx="3621513" cy="400110"/>
            </a:xfrm>
            <a:prstGeom prst="rect">
              <a:avLst/>
            </a:prstGeom>
            <a:noFill/>
          </p:spPr>
          <p:txBody>
            <a:bodyPr wrap="square" rtlCol="0">
              <a:spAutoFit/>
            </a:bodyPr>
            <a:lstStyle/>
            <a:p>
              <a:pPr algn="ctr"/>
              <a:r>
                <a:rPr lang="en-US" sz="2000" b="1" dirty="0">
                  <a:solidFill>
                    <a:srgbClr val="FF0000"/>
                  </a:solidFill>
                  <a:latin typeface="Century Gothic" panose="020B0502020202020204" pitchFamily="34" charset="0"/>
                </a:rPr>
                <a:t>Fee for service reimbursement</a:t>
              </a:r>
            </a:p>
          </p:txBody>
        </p:sp>
        <p:cxnSp>
          <p:nvCxnSpPr>
            <p:cNvPr id="149" name="Straight Arrow Connector 148"/>
            <p:cNvCxnSpPr/>
            <p:nvPr/>
          </p:nvCxnSpPr>
          <p:spPr>
            <a:xfrm flipV="1">
              <a:off x="5478827" y="3643327"/>
              <a:ext cx="192631" cy="2797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10565" y="2313315"/>
            <a:ext cx="2024448" cy="3651787"/>
            <a:chOff x="-47825" y="2121344"/>
            <a:chExt cx="2024448" cy="3651787"/>
          </a:xfrm>
        </p:grpSpPr>
        <p:sp>
          <p:nvSpPr>
            <p:cNvPr id="93" name="TextBox 92"/>
            <p:cNvSpPr txBox="1"/>
            <p:nvPr/>
          </p:nvSpPr>
          <p:spPr>
            <a:xfrm>
              <a:off x="-47825" y="4449692"/>
              <a:ext cx="2024448" cy="1323439"/>
            </a:xfrm>
            <a:prstGeom prst="rect">
              <a:avLst/>
            </a:prstGeom>
            <a:noFill/>
          </p:spPr>
          <p:txBody>
            <a:bodyPr wrap="square" rtlCol="0">
              <a:spAutoFit/>
            </a:bodyPr>
            <a:lstStyle/>
            <a:p>
              <a:pPr algn="ctr"/>
              <a:r>
                <a:rPr lang="en-US" sz="2000" b="1" dirty="0">
                  <a:solidFill>
                    <a:srgbClr val="FF0000"/>
                  </a:solidFill>
                  <a:latin typeface="Century Gothic" panose="020B0502020202020204" pitchFamily="34" charset="0"/>
                </a:rPr>
                <a:t>Implicit biases &amp; frameworks, +/- personal privilege</a:t>
              </a:r>
            </a:p>
          </p:txBody>
        </p:sp>
        <p:cxnSp>
          <p:nvCxnSpPr>
            <p:cNvPr id="53" name="Straight Arrow Connector 52"/>
            <p:cNvCxnSpPr/>
            <p:nvPr/>
          </p:nvCxnSpPr>
          <p:spPr>
            <a:xfrm flipV="1">
              <a:off x="894668" y="2121344"/>
              <a:ext cx="491957" cy="22788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4137855" y="2454309"/>
            <a:ext cx="3481285" cy="1082483"/>
            <a:chOff x="3208151" y="5409435"/>
            <a:chExt cx="3481285" cy="2685267"/>
          </a:xfrm>
        </p:grpSpPr>
        <p:sp>
          <p:nvSpPr>
            <p:cNvPr id="57" name="TextBox 56"/>
            <p:cNvSpPr txBox="1"/>
            <p:nvPr/>
          </p:nvSpPr>
          <p:spPr>
            <a:xfrm>
              <a:off x="3208151" y="6338681"/>
              <a:ext cx="3481285" cy="1756021"/>
            </a:xfrm>
            <a:prstGeom prst="rect">
              <a:avLst/>
            </a:prstGeom>
            <a:noFill/>
          </p:spPr>
          <p:txBody>
            <a:bodyPr wrap="square" rtlCol="0">
              <a:spAutoFit/>
            </a:bodyPr>
            <a:lstStyle/>
            <a:p>
              <a:pPr algn="ctr"/>
              <a:r>
                <a:rPr lang="en-US" sz="2000" b="1" dirty="0">
                  <a:solidFill>
                    <a:srgbClr val="FF0000"/>
                  </a:solidFill>
                  <a:latin typeface="Century Gothic" panose="020B0502020202020204" pitchFamily="34" charset="0"/>
                </a:rPr>
                <a:t>Inadequate funding </a:t>
              </a:r>
            </a:p>
            <a:p>
              <a:pPr algn="ctr"/>
              <a:r>
                <a:rPr lang="en-US" sz="2000" b="1" dirty="0">
                  <a:solidFill>
                    <a:srgbClr val="FF0000"/>
                  </a:solidFill>
                  <a:latin typeface="Century Gothic" panose="020B0502020202020204" pitchFamily="34" charset="0"/>
                </a:rPr>
                <a:t>of social programs</a:t>
              </a:r>
            </a:p>
          </p:txBody>
        </p:sp>
        <p:cxnSp>
          <p:nvCxnSpPr>
            <p:cNvPr id="58" name="Straight Arrow Connector 57"/>
            <p:cNvCxnSpPr/>
            <p:nvPr/>
          </p:nvCxnSpPr>
          <p:spPr>
            <a:xfrm flipV="1">
              <a:off x="5533442" y="5409435"/>
              <a:ext cx="594318" cy="8509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52" name="Content Placeholder 4"/>
          <p:cNvSpPr txBox="1">
            <a:spLocks/>
          </p:cNvSpPr>
          <p:nvPr/>
        </p:nvSpPr>
        <p:spPr>
          <a:xfrm>
            <a:off x="-1045293" y="-67422"/>
            <a:ext cx="4026917" cy="655579"/>
          </a:xfrm>
          <a:prstGeom prst="rect">
            <a:avLst/>
          </a:prstGeom>
        </p:spPr>
        <p:txBody>
          <a:bodyPr vert="horz" lIns="91440" tIns="45720" rIns="91440" bIns="45720" rtlCol="0" anchor="ctr">
            <a:normAutofit lnSpcReduction="1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Font typeface="Wingdings" pitchFamily="2" charset="2"/>
              <a:buNone/>
            </a:pPr>
            <a:endParaRPr lang="en-US" dirty="0"/>
          </a:p>
          <a:p>
            <a:pPr marL="0" indent="0" algn="ctr">
              <a:buFont typeface="Wingdings" pitchFamily="2" charset="2"/>
              <a:buNone/>
            </a:pPr>
            <a:r>
              <a:rPr lang="en-US" sz="1600" dirty="0">
                <a:latin typeface="Century Gothic" panose="020B0502020202020204" pitchFamily="34" charset="0"/>
              </a:rPr>
              <a:t>Slide by J. Neff</a:t>
            </a:r>
          </a:p>
          <a:p>
            <a:endParaRPr lang="en-US" sz="1600" dirty="0"/>
          </a:p>
        </p:txBody>
      </p:sp>
      <p:pic>
        <p:nvPicPr>
          <p:cNvPr id="55" name="Picture 54"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5961405"/>
            <a:ext cx="1395927" cy="721970"/>
          </a:xfrm>
          <a:prstGeom prst="rect">
            <a:avLst/>
          </a:prstGeom>
        </p:spPr>
      </p:pic>
      <p:sp>
        <p:nvSpPr>
          <p:cNvPr id="2" name="Slide Number Placeholder 1">
            <a:extLst>
              <a:ext uri="{FF2B5EF4-FFF2-40B4-BE49-F238E27FC236}">
                <a16:creationId xmlns:a16="http://schemas.microsoft.com/office/drawing/2014/main" id="{10A13043-79D5-214F-A55A-9B55F5F7017D}"/>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21</a:t>
            </a:fld>
            <a:endParaRPr lang="en-US">
              <a:solidFill>
                <a:prstClr val="black">
                  <a:lumMod val="65000"/>
                  <a:lumOff val="35000"/>
                </a:prstClr>
              </a:solidFill>
            </a:endParaRPr>
          </a:p>
        </p:txBody>
      </p:sp>
    </p:spTree>
    <p:extLst>
      <p:ext uri="{BB962C8B-B14F-4D97-AF65-F5344CB8AC3E}">
        <p14:creationId xmlns:p14="http://schemas.microsoft.com/office/powerpoint/2010/main" val="155253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3" name="Shape 203"/>
          <p:cNvSpPr txBox="1"/>
          <p:nvPr/>
        </p:nvSpPr>
        <p:spPr>
          <a:xfrm>
            <a:off x="12804053" y="4821994"/>
            <a:ext cx="184666" cy="369332"/>
          </a:xfrm>
          <a:prstGeom prst="rect">
            <a:avLst/>
          </a:prstGeom>
          <a:noFill/>
          <a:ln>
            <a:noFill/>
          </a:ln>
        </p:spPr>
        <p:txBody>
          <a:bodyPr lIns="91425" tIns="45700" rIns="91425" bIns="45700" anchor="t" anchorCtr="0">
            <a:noAutofit/>
          </a:bodyPr>
          <a:lstStyle/>
          <a:p>
            <a:endParaRPr>
              <a:solidFill>
                <a:schemeClr val="dk1"/>
              </a:solidFill>
              <a:latin typeface="Century Gothic" panose="020B0502020202020204" pitchFamily="34" charset="0"/>
              <a:ea typeface="Times New Roman"/>
              <a:cs typeface="Times New Roman"/>
              <a:sym typeface="Times New Roman"/>
            </a:endParaRPr>
          </a:p>
        </p:txBody>
      </p:sp>
      <p:sp>
        <p:nvSpPr>
          <p:cNvPr id="223" name="Shape 223"/>
          <p:cNvSpPr txBox="1"/>
          <p:nvPr/>
        </p:nvSpPr>
        <p:spPr>
          <a:xfrm>
            <a:off x="3149858" y="2925047"/>
            <a:ext cx="1795014" cy="707886"/>
          </a:xfrm>
          <a:prstGeom prst="rect">
            <a:avLst/>
          </a:prstGeom>
          <a:noFill/>
          <a:ln>
            <a:noFill/>
          </a:ln>
        </p:spPr>
        <p:txBody>
          <a:bodyPr lIns="91425" tIns="45700" rIns="91425" bIns="45700" anchor="t" anchorCtr="0">
            <a:noAutofit/>
          </a:bodyPr>
          <a:lstStyle/>
          <a:p>
            <a:pPr algn="ctr">
              <a:buSzPct val="25000"/>
            </a:pPr>
            <a:r>
              <a:rPr lang="en-US" sz="2400" b="1" dirty="0">
                <a:solidFill>
                  <a:schemeClr val="accent5"/>
                </a:solidFill>
                <a:latin typeface="Century Gothic" panose="020B0502020202020204" pitchFamily="34" charset="0"/>
                <a:ea typeface="Questrial"/>
                <a:cs typeface="Questrial"/>
                <a:sym typeface="Questrial"/>
              </a:rPr>
              <a:t>You and patient</a:t>
            </a:r>
          </a:p>
        </p:txBody>
      </p:sp>
      <p:grpSp>
        <p:nvGrpSpPr>
          <p:cNvPr id="227" name="Shape 227"/>
          <p:cNvGrpSpPr/>
          <p:nvPr/>
        </p:nvGrpSpPr>
        <p:grpSpPr>
          <a:xfrm>
            <a:off x="136541" y="2498621"/>
            <a:ext cx="3214253" cy="687457"/>
            <a:chOff x="-260617" y="4226630"/>
            <a:chExt cx="3214253" cy="687457"/>
          </a:xfrm>
        </p:grpSpPr>
        <p:sp>
          <p:nvSpPr>
            <p:cNvPr id="228" name="Shape 228"/>
            <p:cNvSpPr txBox="1"/>
            <p:nvPr/>
          </p:nvSpPr>
          <p:spPr>
            <a:xfrm>
              <a:off x="-260617" y="4226630"/>
              <a:ext cx="2868404" cy="400109"/>
            </a:xfrm>
            <a:prstGeom prst="rect">
              <a:avLst/>
            </a:prstGeom>
            <a:noFill/>
            <a:ln>
              <a:noFill/>
            </a:ln>
          </p:spPr>
          <p:txBody>
            <a:bodyPr lIns="91425" tIns="45700" rIns="91425" bIns="45700" anchor="t" anchorCtr="0">
              <a:noAutofit/>
            </a:bodyPr>
            <a:lstStyle/>
            <a:p>
              <a:pPr algn="ctr">
                <a:buSzPct val="25000"/>
              </a:pPr>
              <a:r>
                <a:rPr lang="en-US" sz="2000" dirty="0">
                  <a:latin typeface="Century Gothic" panose="020B0502020202020204" pitchFamily="34" charset="0"/>
                  <a:ea typeface="Questrial"/>
                  <a:cs typeface="Questrial"/>
                  <a:sym typeface="Questrial"/>
                </a:rPr>
                <a:t>Resident Running Behind</a:t>
              </a:r>
            </a:p>
            <a:p>
              <a:pPr algn="ctr">
                <a:buSzPct val="25000"/>
              </a:pPr>
              <a:endParaRPr lang="en-US" sz="2000" dirty="0">
                <a:latin typeface="Century Gothic" panose="020B0502020202020204" pitchFamily="34" charset="0"/>
                <a:ea typeface="Questrial"/>
                <a:cs typeface="Questrial"/>
                <a:sym typeface="Questrial"/>
              </a:endParaRPr>
            </a:p>
          </p:txBody>
        </p:sp>
        <p:cxnSp>
          <p:nvCxnSpPr>
            <p:cNvPr id="229" name="Shape 229"/>
            <p:cNvCxnSpPr/>
            <p:nvPr/>
          </p:nvCxnSpPr>
          <p:spPr>
            <a:xfrm>
              <a:off x="1983270" y="4757129"/>
              <a:ext cx="970366" cy="156958"/>
            </a:xfrm>
            <a:prstGeom prst="straightConnector1">
              <a:avLst/>
            </a:prstGeom>
            <a:noFill/>
            <a:ln w="28575" cap="flat" cmpd="sng">
              <a:solidFill>
                <a:schemeClr val="accent1"/>
              </a:solidFill>
              <a:prstDash val="solid"/>
              <a:round/>
              <a:headEnd type="none" w="med" len="med"/>
              <a:tailEnd type="stealth" w="lg" len="lg"/>
            </a:ln>
          </p:spPr>
        </p:cxnSp>
      </p:grpSp>
      <p:grpSp>
        <p:nvGrpSpPr>
          <p:cNvPr id="230" name="Shape 230"/>
          <p:cNvGrpSpPr/>
          <p:nvPr/>
        </p:nvGrpSpPr>
        <p:grpSpPr>
          <a:xfrm>
            <a:off x="7222567" y="5663987"/>
            <a:ext cx="3082360" cy="1015663"/>
            <a:chOff x="3928916" y="4727974"/>
            <a:chExt cx="3082360" cy="401941"/>
          </a:xfrm>
        </p:grpSpPr>
        <p:sp>
          <p:nvSpPr>
            <p:cNvPr id="231" name="Shape 231"/>
            <p:cNvSpPr txBox="1"/>
            <p:nvPr/>
          </p:nvSpPr>
          <p:spPr>
            <a:xfrm>
              <a:off x="3928916" y="4727974"/>
              <a:ext cx="2666912" cy="401941"/>
            </a:xfrm>
            <a:prstGeom prst="rect">
              <a:avLst/>
            </a:prstGeom>
            <a:noFill/>
            <a:ln>
              <a:noFill/>
            </a:ln>
          </p:spPr>
          <p:txBody>
            <a:bodyPr lIns="91425" tIns="45700" rIns="91425" bIns="45700" anchor="t" anchorCtr="0">
              <a:noAutofit/>
            </a:bodyPr>
            <a:lstStyle/>
            <a:p>
              <a:pPr algn="ctr">
                <a:buSzPct val="25000"/>
              </a:pPr>
              <a:r>
                <a:rPr lang="en-US" sz="2000" dirty="0">
                  <a:latin typeface="Century Gothic" panose="020B0502020202020204" pitchFamily="34" charset="0"/>
                  <a:ea typeface="Questrial"/>
                  <a:cs typeface="Questrial"/>
                  <a:sym typeface="Questrial"/>
                </a:rPr>
                <a:t>Med School Subspecialty = Ranking, Prestige</a:t>
              </a:r>
            </a:p>
          </p:txBody>
        </p:sp>
        <p:cxnSp>
          <p:nvCxnSpPr>
            <p:cNvPr id="232" name="Shape 232"/>
            <p:cNvCxnSpPr/>
            <p:nvPr/>
          </p:nvCxnSpPr>
          <p:spPr>
            <a:xfrm flipV="1">
              <a:off x="6462835" y="4867849"/>
              <a:ext cx="548441" cy="1"/>
            </a:xfrm>
            <a:prstGeom prst="straightConnector1">
              <a:avLst/>
            </a:prstGeom>
            <a:noFill/>
            <a:ln w="28575" cap="flat" cmpd="sng">
              <a:solidFill>
                <a:schemeClr val="accent1"/>
              </a:solidFill>
              <a:prstDash val="solid"/>
              <a:round/>
              <a:headEnd type="none" w="med" len="med"/>
              <a:tailEnd type="stealth" w="lg" len="lg"/>
            </a:ln>
          </p:spPr>
        </p:cxnSp>
      </p:grpSp>
      <p:grpSp>
        <p:nvGrpSpPr>
          <p:cNvPr id="56" name="Shape 209"/>
          <p:cNvGrpSpPr/>
          <p:nvPr/>
        </p:nvGrpSpPr>
        <p:grpSpPr>
          <a:xfrm>
            <a:off x="10811787" y="2673826"/>
            <a:ext cx="1273488" cy="1304373"/>
            <a:chOff x="4630734" y="1530299"/>
            <a:chExt cx="1746311" cy="1304373"/>
          </a:xfrm>
        </p:grpSpPr>
        <p:cxnSp>
          <p:nvCxnSpPr>
            <p:cNvPr id="57" name="Shape 210"/>
            <p:cNvCxnSpPr/>
            <p:nvPr/>
          </p:nvCxnSpPr>
          <p:spPr>
            <a:xfrm flipH="1">
              <a:off x="5209360" y="2315181"/>
              <a:ext cx="217702" cy="519491"/>
            </a:xfrm>
            <a:prstGeom prst="straightConnector1">
              <a:avLst/>
            </a:prstGeom>
            <a:noFill/>
            <a:ln w="28575" cap="flat" cmpd="sng">
              <a:solidFill>
                <a:schemeClr val="accent1"/>
              </a:solidFill>
              <a:prstDash val="solid"/>
              <a:round/>
              <a:headEnd type="none" w="med" len="med"/>
              <a:tailEnd type="stealth" w="lg" len="lg"/>
            </a:ln>
          </p:spPr>
        </p:cxnSp>
        <p:sp>
          <p:nvSpPr>
            <p:cNvPr id="58" name="Shape 211"/>
            <p:cNvSpPr txBox="1"/>
            <p:nvPr/>
          </p:nvSpPr>
          <p:spPr>
            <a:xfrm>
              <a:off x="4630734" y="1530299"/>
              <a:ext cx="1746311" cy="533234"/>
            </a:xfrm>
            <a:prstGeom prst="rect">
              <a:avLst/>
            </a:prstGeom>
            <a:noFill/>
            <a:ln>
              <a:noFill/>
            </a:ln>
          </p:spPr>
          <p:txBody>
            <a:bodyPr lIns="91425" tIns="45700" rIns="91425" bIns="45700" anchor="t" anchorCtr="0">
              <a:noAutofit/>
            </a:bodyPr>
            <a:lstStyle/>
            <a:p>
              <a:pPr>
                <a:buSzPct val="25000"/>
              </a:pPr>
              <a:r>
                <a:rPr lang="en-US" sz="2000" dirty="0">
                  <a:latin typeface="Century Gothic" panose="020B0502020202020204" pitchFamily="34" charset="0"/>
                  <a:ea typeface="Questrial"/>
                  <a:cs typeface="Questrial"/>
                  <a:sym typeface="Questrial"/>
                </a:rPr>
                <a:t>Student Loans</a:t>
              </a:r>
            </a:p>
          </p:txBody>
        </p:sp>
      </p:grpSp>
      <p:grpSp>
        <p:nvGrpSpPr>
          <p:cNvPr id="61" name="Shape 209"/>
          <p:cNvGrpSpPr/>
          <p:nvPr/>
        </p:nvGrpSpPr>
        <p:grpSpPr>
          <a:xfrm>
            <a:off x="10340414" y="4998513"/>
            <a:ext cx="1851586" cy="1610563"/>
            <a:chOff x="4017205" y="719047"/>
            <a:chExt cx="1851586" cy="1610563"/>
          </a:xfrm>
        </p:grpSpPr>
        <p:cxnSp>
          <p:nvCxnSpPr>
            <p:cNvPr id="62" name="Shape 210"/>
            <p:cNvCxnSpPr/>
            <p:nvPr/>
          </p:nvCxnSpPr>
          <p:spPr>
            <a:xfrm flipV="1">
              <a:off x="4488578" y="719047"/>
              <a:ext cx="0" cy="692653"/>
            </a:xfrm>
            <a:prstGeom prst="straightConnector1">
              <a:avLst/>
            </a:prstGeom>
            <a:noFill/>
            <a:ln w="28575" cap="flat" cmpd="sng">
              <a:solidFill>
                <a:schemeClr val="accent1"/>
              </a:solidFill>
              <a:prstDash val="solid"/>
              <a:round/>
              <a:headEnd type="none" w="med" len="med"/>
              <a:tailEnd type="stealth" w="lg" len="lg"/>
            </a:ln>
          </p:spPr>
        </p:cxnSp>
        <p:sp>
          <p:nvSpPr>
            <p:cNvPr id="63" name="Shape 211"/>
            <p:cNvSpPr txBox="1"/>
            <p:nvPr/>
          </p:nvSpPr>
          <p:spPr>
            <a:xfrm>
              <a:off x="4017205" y="1515867"/>
              <a:ext cx="1851586" cy="813743"/>
            </a:xfrm>
            <a:prstGeom prst="rect">
              <a:avLst/>
            </a:prstGeom>
            <a:noFill/>
            <a:ln>
              <a:noFill/>
            </a:ln>
          </p:spPr>
          <p:txBody>
            <a:bodyPr lIns="91425" tIns="45700" rIns="91425" bIns="45700" anchor="t" anchorCtr="0">
              <a:noAutofit/>
            </a:bodyPr>
            <a:lstStyle/>
            <a:p>
              <a:pPr>
                <a:buSzPct val="25000"/>
              </a:pPr>
              <a:r>
                <a:rPr lang="en-US" sz="2000" dirty="0">
                  <a:latin typeface="Century Gothic" panose="020B0502020202020204" pitchFamily="34" charset="0"/>
                  <a:ea typeface="Questrial"/>
                  <a:cs typeface="Questrial"/>
                  <a:sym typeface="Questrial"/>
                </a:rPr>
                <a:t>Hidden Curriculum</a:t>
              </a:r>
            </a:p>
          </p:txBody>
        </p:sp>
      </p:grpSp>
      <p:grpSp>
        <p:nvGrpSpPr>
          <p:cNvPr id="75" name="Shape 209"/>
          <p:cNvGrpSpPr/>
          <p:nvPr/>
        </p:nvGrpSpPr>
        <p:grpSpPr>
          <a:xfrm>
            <a:off x="10251859" y="853838"/>
            <a:ext cx="2096148" cy="1685895"/>
            <a:chOff x="3957831" y="1010807"/>
            <a:chExt cx="2874410" cy="1685895"/>
          </a:xfrm>
        </p:grpSpPr>
        <p:cxnSp>
          <p:nvCxnSpPr>
            <p:cNvPr id="76" name="Shape 210"/>
            <p:cNvCxnSpPr/>
            <p:nvPr/>
          </p:nvCxnSpPr>
          <p:spPr>
            <a:xfrm>
              <a:off x="4853118" y="2161752"/>
              <a:ext cx="404545" cy="534950"/>
            </a:xfrm>
            <a:prstGeom prst="straightConnector1">
              <a:avLst/>
            </a:prstGeom>
            <a:noFill/>
            <a:ln w="28575" cap="flat" cmpd="sng">
              <a:solidFill>
                <a:schemeClr val="accent1"/>
              </a:solidFill>
              <a:prstDash val="solid"/>
              <a:round/>
              <a:headEnd type="none" w="med" len="med"/>
              <a:tailEnd type="stealth" w="lg" len="lg"/>
            </a:ln>
          </p:spPr>
        </p:cxnSp>
        <p:sp>
          <p:nvSpPr>
            <p:cNvPr id="77" name="Shape 211"/>
            <p:cNvSpPr txBox="1"/>
            <p:nvPr/>
          </p:nvSpPr>
          <p:spPr>
            <a:xfrm>
              <a:off x="3957831" y="1010807"/>
              <a:ext cx="2874410" cy="533234"/>
            </a:xfrm>
            <a:prstGeom prst="rect">
              <a:avLst/>
            </a:prstGeom>
            <a:noFill/>
            <a:ln>
              <a:noFill/>
            </a:ln>
          </p:spPr>
          <p:txBody>
            <a:bodyPr lIns="91425" tIns="45700" rIns="91425" bIns="45700" anchor="t" anchorCtr="0">
              <a:noAutofit/>
            </a:bodyPr>
            <a:lstStyle/>
            <a:p>
              <a:pPr>
                <a:buSzPct val="25000"/>
              </a:pPr>
              <a:r>
                <a:rPr lang="en-US" sz="2000" dirty="0">
                  <a:latin typeface="Century Gothic" panose="020B0502020202020204" pitchFamily="34" charset="0"/>
                  <a:ea typeface="Questrial"/>
                  <a:cs typeface="Questrial"/>
                  <a:sym typeface="Questrial"/>
                </a:rPr>
                <a:t>National Education Policy</a:t>
              </a:r>
            </a:p>
          </p:txBody>
        </p:sp>
      </p:grpSp>
      <p:grpSp>
        <p:nvGrpSpPr>
          <p:cNvPr id="91" name="Shape 200"/>
          <p:cNvGrpSpPr/>
          <p:nvPr/>
        </p:nvGrpSpPr>
        <p:grpSpPr>
          <a:xfrm>
            <a:off x="6674630" y="137771"/>
            <a:ext cx="3693714" cy="707886"/>
            <a:chOff x="3703744" y="3700643"/>
            <a:chExt cx="3693714" cy="707886"/>
          </a:xfrm>
        </p:grpSpPr>
        <p:sp>
          <p:nvSpPr>
            <p:cNvPr id="92" name="Shape 201"/>
            <p:cNvSpPr txBox="1"/>
            <p:nvPr/>
          </p:nvSpPr>
          <p:spPr>
            <a:xfrm>
              <a:off x="4323026" y="3700643"/>
              <a:ext cx="3074432" cy="707886"/>
            </a:xfrm>
            <a:prstGeom prst="rect">
              <a:avLst/>
            </a:prstGeom>
            <a:noFill/>
            <a:ln>
              <a:noFill/>
            </a:ln>
          </p:spPr>
          <p:txBody>
            <a:bodyPr lIns="91425" tIns="45700" rIns="91425" bIns="45700" anchor="t" anchorCtr="0">
              <a:noAutofit/>
            </a:bodyPr>
            <a:lstStyle/>
            <a:p>
              <a:pPr algn="ctr">
                <a:buSzPct val="25000"/>
              </a:pPr>
              <a:r>
                <a:rPr lang="en-US" sz="2000" dirty="0">
                  <a:latin typeface="Century Gothic" panose="020B0502020202020204" pitchFamily="34" charset="0"/>
                  <a:ea typeface="Questrial"/>
                  <a:cs typeface="Questrial"/>
                  <a:sym typeface="Questrial"/>
                </a:rPr>
                <a:t>For-profit insurance</a:t>
              </a:r>
            </a:p>
            <a:p>
              <a:pPr algn="ctr">
                <a:buSzPct val="25000"/>
              </a:pPr>
              <a:endParaRPr lang="en-US" sz="2000" b="1" dirty="0">
                <a:solidFill>
                  <a:srgbClr val="FF0000"/>
                </a:solidFill>
                <a:latin typeface="Century Gothic" panose="020B0502020202020204" pitchFamily="34" charset="0"/>
                <a:ea typeface="Questrial"/>
                <a:cs typeface="Questrial"/>
                <a:sym typeface="Questrial"/>
              </a:endParaRPr>
            </a:p>
          </p:txBody>
        </p:sp>
        <p:cxnSp>
          <p:nvCxnSpPr>
            <p:cNvPr id="93" name="Shape 202"/>
            <p:cNvCxnSpPr/>
            <p:nvPr/>
          </p:nvCxnSpPr>
          <p:spPr>
            <a:xfrm flipH="1">
              <a:off x="3703744" y="3965188"/>
              <a:ext cx="834908" cy="350385"/>
            </a:xfrm>
            <a:prstGeom prst="straightConnector1">
              <a:avLst/>
            </a:prstGeom>
            <a:noFill/>
            <a:ln w="28575" cap="flat" cmpd="sng">
              <a:solidFill>
                <a:schemeClr val="accent1"/>
              </a:solidFill>
              <a:prstDash val="solid"/>
              <a:round/>
              <a:headEnd type="none" w="med" len="med"/>
              <a:tailEnd type="stealth" w="lg" len="lg"/>
            </a:ln>
          </p:spPr>
        </p:cxnSp>
      </p:grpSp>
      <p:grpSp>
        <p:nvGrpSpPr>
          <p:cNvPr id="94" name="Shape 227"/>
          <p:cNvGrpSpPr/>
          <p:nvPr/>
        </p:nvGrpSpPr>
        <p:grpSpPr>
          <a:xfrm>
            <a:off x="2492938" y="1445028"/>
            <a:ext cx="2868404" cy="1363096"/>
            <a:chOff x="85534" y="4907075"/>
            <a:chExt cx="2868404" cy="1363096"/>
          </a:xfrm>
        </p:grpSpPr>
        <p:sp>
          <p:nvSpPr>
            <p:cNvPr id="95" name="Shape 228"/>
            <p:cNvSpPr txBox="1"/>
            <p:nvPr/>
          </p:nvSpPr>
          <p:spPr>
            <a:xfrm>
              <a:off x="85534" y="4907075"/>
              <a:ext cx="2868404" cy="400109"/>
            </a:xfrm>
            <a:prstGeom prst="rect">
              <a:avLst/>
            </a:prstGeom>
            <a:noFill/>
            <a:ln>
              <a:noFill/>
            </a:ln>
          </p:spPr>
          <p:txBody>
            <a:bodyPr lIns="91425" tIns="45700" rIns="91425" bIns="45700" anchor="t" anchorCtr="0">
              <a:noAutofit/>
            </a:bodyPr>
            <a:lstStyle/>
            <a:p>
              <a:pPr algn="ctr">
                <a:buSzPct val="25000"/>
              </a:pPr>
              <a:r>
                <a:rPr lang="en-US" sz="2000" dirty="0">
                  <a:latin typeface="Century Gothic" panose="020B0502020202020204" pitchFamily="34" charset="0"/>
                  <a:ea typeface="Questrial"/>
                  <a:cs typeface="Questrial"/>
                  <a:sym typeface="Questrial"/>
                </a:rPr>
                <a:t>No pregnancy counselor/ancillary support</a:t>
              </a:r>
            </a:p>
          </p:txBody>
        </p:sp>
        <p:cxnSp>
          <p:nvCxnSpPr>
            <p:cNvPr id="96" name="Shape 229"/>
            <p:cNvCxnSpPr/>
            <p:nvPr/>
          </p:nvCxnSpPr>
          <p:spPr>
            <a:xfrm>
              <a:off x="1731871" y="5888392"/>
              <a:ext cx="2897" cy="381779"/>
            </a:xfrm>
            <a:prstGeom prst="straightConnector1">
              <a:avLst/>
            </a:prstGeom>
            <a:noFill/>
            <a:ln w="28575" cap="flat" cmpd="sng">
              <a:solidFill>
                <a:schemeClr val="accent1"/>
              </a:solidFill>
              <a:prstDash val="solid"/>
              <a:round/>
              <a:headEnd type="none" w="med" len="med"/>
              <a:tailEnd type="stealth" w="lg" len="lg"/>
            </a:ln>
          </p:spPr>
        </p:cxnSp>
      </p:grpSp>
      <p:grpSp>
        <p:nvGrpSpPr>
          <p:cNvPr id="115" name="Shape 227"/>
          <p:cNvGrpSpPr/>
          <p:nvPr/>
        </p:nvGrpSpPr>
        <p:grpSpPr>
          <a:xfrm>
            <a:off x="342482" y="871245"/>
            <a:ext cx="2868404" cy="1468858"/>
            <a:chOff x="71498" y="4240253"/>
            <a:chExt cx="2868404" cy="1468858"/>
          </a:xfrm>
        </p:grpSpPr>
        <p:sp>
          <p:nvSpPr>
            <p:cNvPr id="116" name="Shape 228"/>
            <p:cNvSpPr txBox="1"/>
            <p:nvPr/>
          </p:nvSpPr>
          <p:spPr>
            <a:xfrm>
              <a:off x="71498" y="4240253"/>
              <a:ext cx="2868404" cy="400109"/>
            </a:xfrm>
            <a:prstGeom prst="rect">
              <a:avLst/>
            </a:prstGeom>
            <a:noFill/>
            <a:ln>
              <a:noFill/>
            </a:ln>
          </p:spPr>
          <p:txBody>
            <a:bodyPr lIns="91425" tIns="45700" rIns="91425" bIns="45700" anchor="t" anchorCtr="0">
              <a:noAutofit/>
            </a:bodyPr>
            <a:lstStyle/>
            <a:p>
              <a:pPr algn="ctr">
                <a:buSzPct val="25000"/>
              </a:pPr>
              <a:r>
                <a:rPr lang="en-US" sz="2000" dirty="0">
                  <a:latin typeface="Century Gothic" panose="020B0502020202020204" pitchFamily="34" charset="0"/>
                  <a:ea typeface="Questrial"/>
                  <a:cs typeface="Questrial"/>
                  <a:sym typeface="Questrial"/>
                </a:rPr>
                <a:t>Preceptor tied up in procedure</a:t>
              </a:r>
            </a:p>
            <a:p>
              <a:pPr algn="ctr">
                <a:buSzPct val="25000"/>
              </a:pPr>
              <a:endParaRPr lang="en-US" sz="2000" dirty="0">
                <a:latin typeface="Century Gothic" panose="020B0502020202020204" pitchFamily="34" charset="0"/>
                <a:ea typeface="Questrial"/>
                <a:cs typeface="Questrial"/>
                <a:sym typeface="Questrial"/>
              </a:endParaRPr>
            </a:p>
            <a:p>
              <a:pPr algn="ctr">
                <a:buSzPct val="25000"/>
              </a:pPr>
              <a:endParaRPr lang="en-US" sz="2000" dirty="0">
                <a:latin typeface="Century Gothic" panose="020B0502020202020204" pitchFamily="34" charset="0"/>
                <a:ea typeface="Questrial"/>
                <a:cs typeface="Questrial"/>
                <a:sym typeface="Questrial"/>
              </a:endParaRPr>
            </a:p>
          </p:txBody>
        </p:sp>
        <p:cxnSp>
          <p:nvCxnSpPr>
            <p:cNvPr id="117" name="Shape 229"/>
            <p:cNvCxnSpPr/>
            <p:nvPr/>
          </p:nvCxnSpPr>
          <p:spPr>
            <a:xfrm>
              <a:off x="1455696" y="5038472"/>
              <a:ext cx="14270" cy="670639"/>
            </a:xfrm>
            <a:prstGeom prst="straightConnector1">
              <a:avLst/>
            </a:prstGeom>
            <a:noFill/>
            <a:ln w="28575" cap="flat" cmpd="sng">
              <a:solidFill>
                <a:schemeClr val="accent1"/>
              </a:solidFill>
              <a:prstDash val="solid"/>
              <a:round/>
              <a:headEnd type="none" w="med" len="med"/>
              <a:tailEnd type="stealth" w="lg" len="lg"/>
            </a:ln>
          </p:spPr>
        </p:cxnSp>
      </p:grpSp>
      <p:grpSp>
        <p:nvGrpSpPr>
          <p:cNvPr id="121" name="Shape 227"/>
          <p:cNvGrpSpPr/>
          <p:nvPr/>
        </p:nvGrpSpPr>
        <p:grpSpPr>
          <a:xfrm>
            <a:off x="4720584" y="2596658"/>
            <a:ext cx="2453658" cy="671329"/>
            <a:chOff x="-85465" y="4930959"/>
            <a:chExt cx="2037258" cy="671329"/>
          </a:xfrm>
        </p:grpSpPr>
        <p:sp>
          <p:nvSpPr>
            <p:cNvPr id="122" name="Shape 228"/>
            <p:cNvSpPr txBox="1"/>
            <p:nvPr/>
          </p:nvSpPr>
          <p:spPr>
            <a:xfrm>
              <a:off x="327707" y="4930959"/>
              <a:ext cx="1624086" cy="400109"/>
            </a:xfrm>
            <a:prstGeom prst="rect">
              <a:avLst/>
            </a:prstGeom>
            <a:noFill/>
            <a:ln>
              <a:noFill/>
            </a:ln>
          </p:spPr>
          <p:txBody>
            <a:bodyPr lIns="91425" tIns="45700" rIns="91425" bIns="45700" anchor="t" anchorCtr="0">
              <a:noAutofit/>
            </a:bodyPr>
            <a:lstStyle/>
            <a:p>
              <a:pPr algn="ctr">
                <a:buSzPct val="25000"/>
              </a:pPr>
              <a:r>
                <a:rPr lang="en-US" sz="2000" dirty="0">
                  <a:latin typeface="Century Gothic" panose="020B0502020202020204" pitchFamily="34" charset="0"/>
                  <a:ea typeface="Questrial"/>
                  <a:cs typeface="Questrial"/>
                  <a:sym typeface="Questrial"/>
                </a:rPr>
                <a:t>Visit overbooked</a:t>
              </a:r>
            </a:p>
          </p:txBody>
        </p:sp>
        <p:cxnSp>
          <p:nvCxnSpPr>
            <p:cNvPr id="123" name="Shape 229"/>
            <p:cNvCxnSpPr/>
            <p:nvPr/>
          </p:nvCxnSpPr>
          <p:spPr>
            <a:xfrm flipH="1">
              <a:off x="-85465" y="5451651"/>
              <a:ext cx="347716" cy="150637"/>
            </a:xfrm>
            <a:prstGeom prst="straightConnector1">
              <a:avLst/>
            </a:prstGeom>
            <a:noFill/>
            <a:ln w="28575" cap="flat" cmpd="sng">
              <a:solidFill>
                <a:schemeClr val="accent1"/>
              </a:solidFill>
              <a:prstDash val="solid"/>
              <a:round/>
              <a:headEnd type="none" w="med" len="med"/>
              <a:tailEnd type="stealth" w="lg" len="lg"/>
            </a:ln>
          </p:spPr>
        </p:cxnSp>
      </p:grpSp>
      <p:grpSp>
        <p:nvGrpSpPr>
          <p:cNvPr id="136" name="Shape 200"/>
          <p:cNvGrpSpPr/>
          <p:nvPr/>
        </p:nvGrpSpPr>
        <p:grpSpPr>
          <a:xfrm>
            <a:off x="7281413" y="872114"/>
            <a:ext cx="3074432" cy="845092"/>
            <a:chOff x="3898339" y="3791955"/>
            <a:chExt cx="3074432" cy="845092"/>
          </a:xfrm>
        </p:grpSpPr>
        <p:sp>
          <p:nvSpPr>
            <p:cNvPr id="137" name="Shape 201"/>
            <p:cNvSpPr txBox="1"/>
            <p:nvPr/>
          </p:nvSpPr>
          <p:spPr>
            <a:xfrm>
              <a:off x="3898339" y="3791955"/>
              <a:ext cx="3074432" cy="707886"/>
            </a:xfrm>
            <a:prstGeom prst="rect">
              <a:avLst/>
            </a:prstGeom>
            <a:noFill/>
            <a:ln>
              <a:noFill/>
            </a:ln>
          </p:spPr>
          <p:txBody>
            <a:bodyPr lIns="91425" tIns="45700" rIns="91425" bIns="45700" anchor="t" anchorCtr="0">
              <a:noAutofit/>
            </a:bodyPr>
            <a:lstStyle/>
            <a:p>
              <a:pPr algn="ctr">
                <a:buSzPct val="25000"/>
              </a:pPr>
              <a:r>
                <a:rPr lang="en-US" sz="2000" b="1" dirty="0">
                  <a:solidFill>
                    <a:srgbClr val="FF0000"/>
                  </a:solidFill>
                  <a:latin typeface="Century Gothic" panose="020B0502020202020204" pitchFamily="34" charset="0"/>
                  <a:ea typeface="Questrial"/>
                  <a:cs typeface="Questrial"/>
                  <a:sym typeface="Questrial"/>
                </a:rPr>
                <a:t>??</a:t>
              </a:r>
            </a:p>
            <a:p>
              <a:pPr algn="ctr">
                <a:buSzPct val="25000"/>
              </a:pPr>
              <a:endParaRPr lang="en-US" sz="2000" b="1" dirty="0">
                <a:solidFill>
                  <a:srgbClr val="FF0000"/>
                </a:solidFill>
                <a:latin typeface="Century Gothic" panose="020B0502020202020204" pitchFamily="34" charset="0"/>
                <a:ea typeface="Questrial"/>
                <a:cs typeface="Questrial"/>
                <a:sym typeface="Questrial"/>
              </a:endParaRPr>
            </a:p>
          </p:txBody>
        </p:sp>
        <p:cxnSp>
          <p:nvCxnSpPr>
            <p:cNvPr id="138" name="Shape 202"/>
            <p:cNvCxnSpPr/>
            <p:nvPr/>
          </p:nvCxnSpPr>
          <p:spPr>
            <a:xfrm>
              <a:off x="5449722" y="4247429"/>
              <a:ext cx="1" cy="389618"/>
            </a:xfrm>
            <a:prstGeom prst="straightConnector1">
              <a:avLst/>
            </a:prstGeom>
            <a:noFill/>
            <a:ln w="28575" cap="flat" cmpd="sng">
              <a:solidFill>
                <a:schemeClr val="accent1"/>
              </a:solidFill>
              <a:prstDash val="solid"/>
              <a:round/>
              <a:headEnd type="none" w="med" len="med"/>
              <a:tailEnd type="stealth" w="lg" len="lg"/>
            </a:ln>
          </p:spPr>
        </p:cxnSp>
      </p:grpSp>
      <p:grpSp>
        <p:nvGrpSpPr>
          <p:cNvPr id="147" name="Shape 227"/>
          <p:cNvGrpSpPr/>
          <p:nvPr/>
        </p:nvGrpSpPr>
        <p:grpSpPr>
          <a:xfrm>
            <a:off x="3335585" y="3784022"/>
            <a:ext cx="2021843" cy="820303"/>
            <a:chOff x="2686717" y="4969912"/>
            <a:chExt cx="2021843" cy="820303"/>
          </a:xfrm>
        </p:grpSpPr>
        <p:sp>
          <p:nvSpPr>
            <p:cNvPr id="148" name="Shape 228"/>
            <p:cNvSpPr txBox="1"/>
            <p:nvPr/>
          </p:nvSpPr>
          <p:spPr>
            <a:xfrm>
              <a:off x="2686717" y="5390106"/>
              <a:ext cx="2021843" cy="400109"/>
            </a:xfrm>
            <a:prstGeom prst="rect">
              <a:avLst/>
            </a:prstGeom>
            <a:noFill/>
            <a:ln>
              <a:noFill/>
            </a:ln>
          </p:spPr>
          <p:txBody>
            <a:bodyPr lIns="91425" tIns="45700" rIns="91425" bIns="45700" anchor="t" anchorCtr="0">
              <a:noAutofit/>
            </a:bodyPr>
            <a:lstStyle/>
            <a:p>
              <a:pPr algn="ctr">
                <a:buSzPct val="25000"/>
              </a:pPr>
              <a:r>
                <a:rPr lang="en-US" sz="2000" dirty="0">
                  <a:latin typeface="Century Gothic" panose="020B0502020202020204" pitchFamily="34" charset="0"/>
                  <a:ea typeface="Questrial"/>
                  <a:cs typeface="Questrial"/>
                  <a:sym typeface="Questrial"/>
                </a:rPr>
                <a:t>No Panel Coverage</a:t>
              </a:r>
            </a:p>
            <a:p>
              <a:pPr algn="ctr">
                <a:buSzPct val="25000"/>
              </a:pPr>
              <a:endParaRPr lang="en-US" sz="2000" dirty="0">
                <a:latin typeface="Century Gothic" panose="020B0502020202020204" pitchFamily="34" charset="0"/>
                <a:ea typeface="Questrial"/>
                <a:cs typeface="Questrial"/>
                <a:sym typeface="Questrial"/>
              </a:endParaRPr>
            </a:p>
          </p:txBody>
        </p:sp>
        <p:cxnSp>
          <p:nvCxnSpPr>
            <p:cNvPr id="149" name="Shape 229"/>
            <p:cNvCxnSpPr/>
            <p:nvPr/>
          </p:nvCxnSpPr>
          <p:spPr>
            <a:xfrm flipH="1" flipV="1">
              <a:off x="3522949" y="4969912"/>
              <a:ext cx="92322" cy="376660"/>
            </a:xfrm>
            <a:prstGeom prst="straightConnector1">
              <a:avLst/>
            </a:prstGeom>
            <a:noFill/>
            <a:ln w="28575" cap="flat" cmpd="sng">
              <a:solidFill>
                <a:schemeClr val="accent1"/>
              </a:solidFill>
              <a:prstDash val="solid"/>
              <a:round/>
              <a:headEnd type="none" w="med" len="med"/>
              <a:tailEnd type="stealth" w="lg" len="lg"/>
            </a:ln>
          </p:spPr>
        </p:cxnSp>
      </p:grpSp>
      <p:grpSp>
        <p:nvGrpSpPr>
          <p:cNvPr id="86" name="Group 85"/>
          <p:cNvGrpSpPr/>
          <p:nvPr/>
        </p:nvGrpSpPr>
        <p:grpSpPr>
          <a:xfrm>
            <a:off x="5626891" y="2814986"/>
            <a:ext cx="4024058" cy="1644705"/>
            <a:chOff x="5950624" y="2907081"/>
            <a:chExt cx="4024058" cy="1644705"/>
          </a:xfrm>
        </p:grpSpPr>
        <p:sp>
          <p:nvSpPr>
            <p:cNvPr id="219" name="Shape 219"/>
            <p:cNvSpPr txBox="1"/>
            <p:nvPr/>
          </p:nvSpPr>
          <p:spPr>
            <a:xfrm>
              <a:off x="7627212" y="2907081"/>
              <a:ext cx="2347470" cy="707886"/>
            </a:xfrm>
            <a:prstGeom prst="rect">
              <a:avLst/>
            </a:prstGeom>
            <a:noFill/>
            <a:ln>
              <a:noFill/>
            </a:ln>
          </p:spPr>
          <p:txBody>
            <a:bodyPr lIns="91425" tIns="45700" rIns="91425" bIns="45700" anchor="t" anchorCtr="0">
              <a:noAutofit/>
            </a:bodyPr>
            <a:lstStyle/>
            <a:p>
              <a:pPr algn="ctr">
                <a:buSzPct val="25000"/>
              </a:pPr>
              <a:r>
                <a:rPr lang="en-US" sz="2000" dirty="0">
                  <a:latin typeface="Century Gothic" panose="020B0502020202020204" pitchFamily="34" charset="0"/>
                  <a:ea typeface="Questrial"/>
                  <a:cs typeface="Questrial"/>
                  <a:sym typeface="Questrial"/>
                </a:rPr>
                <a:t>Not enough providers</a:t>
              </a:r>
            </a:p>
          </p:txBody>
        </p:sp>
        <p:cxnSp>
          <p:nvCxnSpPr>
            <p:cNvPr id="129" name="Shape 229"/>
            <p:cNvCxnSpPr/>
            <p:nvPr/>
          </p:nvCxnSpPr>
          <p:spPr>
            <a:xfrm flipH="1" flipV="1">
              <a:off x="7368738" y="3052890"/>
              <a:ext cx="540366" cy="92915"/>
            </a:xfrm>
            <a:prstGeom prst="straightConnector1">
              <a:avLst/>
            </a:prstGeom>
            <a:noFill/>
            <a:ln w="28575" cap="flat" cmpd="sng">
              <a:solidFill>
                <a:schemeClr val="accent1"/>
              </a:solidFill>
              <a:prstDash val="solid"/>
              <a:round/>
              <a:headEnd type="none" w="med" len="med"/>
              <a:tailEnd type="stealth" w="lg" len="lg"/>
            </a:ln>
          </p:spPr>
        </p:cxnSp>
        <p:cxnSp>
          <p:nvCxnSpPr>
            <p:cNvPr id="152" name="Shape 210"/>
            <p:cNvCxnSpPr/>
            <p:nvPr/>
          </p:nvCxnSpPr>
          <p:spPr>
            <a:xfrm flipH="1">
              <a:off x="5950624" y="3607575"/>
              <a:ext cx="2088375" cy="944211"/>
            </a:xfrm>
            <a:prstGeom prst="straightConnector1">
              <a:avLst/>
            </a:prstGeom>
            <a:noFill/>
            <a:ln w="28575" cap="flat" cmpd="sng">
              <a:solidFill>
                <a:schemeClr val="accent1"/>
              </a:solidFill>
              <a:prstDash val="solid"/>
              <a:round/>
              <a:headEnd type="none" w="med" len="med"/>
              <a:tailEnd type="stealth" w="lg" len="lg"/>
            </a:ln>
          </p:spPr>
        </p:cxnSp>
      </p:grpSp>
      <p:grpSp>
        <p:nvGrpSpPr>
          <p:cNvPr id="160" name="Shape 200"/>
          <p:cNvGrpSpPr/>
          <p:nvPr/>
        </p:nvGrpSpPr>
        <p:grpSpPr>
          <a:xfrm>
            <a:off x="3668978" y="120005"/>
            <a:ext cx="1396754" cy="744908"/>
            <a:chOff x="4463305" y="3709973"/>
            <a:chExt cx="1396754" cy="744908"/>
          </a:xfrm>
        </p:grpSpPr>
        <p:sp>
          <p:nvSpPr>
            <p:cNvPr id="161" name="Shape 201"/>
            <p:cNvSpPr txBox="1"/>
            <p:nvPr/>
          </p:nvSpPr>
          <p:spPr>
            <a:xfrm>
              <a:off x="4463305" y="3709973"/>
              <a:ext cx="1252564" cy="707886"/>
            </a:xfrm>
            <a:prstGeom prst="rect">
              <a:avLst/>
            </a:prstGeom>
            <a:noFill/>
            <a:ln>
              <a:noFill/>
            </a:ln>
          </p:spPr>
          <p:txBody>
            <a:bodyPr lIns="91425" tIns="45700" rIns="91425" bIns="45700" anchor="t" anchorCtr="0">
              <a:noAutofit/>
            </a:bodyPr>
            <a:lstStyle/>
            <a:p>
              <a:pPr algn="ctr">
                <a:buSzPct val="25000"/>
              </a:pPr>
              <a:r>
                <a:rPr lang="en-US" sz="2000" b="1" dirty="0">
                  <a:solidFill>
                    <a:srgbClr val="FF0000"/>
                  </a:solidFill>
                  <a:latin typeface="Century Gothic" panose="020B0502020202020204" pitchFamily="34" charset="0"/>
                  <a:ea typeface="Questrial"/>
                  <a:cs typeface="Questrial"/>
                  <a:sym typeface="Questrial"/>
                </a:rPr>
                <a:t>?? CHCS</a:t>
              </a:r>
            </a:p>
            <a:p>
              <a:pPr algn="ctr">
                <a:buSzPct val="25000"/>
              </a:pPr>
              <a:endParaRPr lang="en-US" sz="2000" b="1" dirty="0">
                <a:solidFill>
                  <a:srgbClr val="FF0000"/>
                </a:solidFill>
                <a:latin typeface="Century Gothic" panose="020B0502020202020204" pitchFamily="34" charset="0"/>
                <a:ea typeface="Questrial"/>
                <a:cs typeface="Questrial"/>
                <a:sym typeface="Questrial"/>
              </a:endParaRPr>
            </a:p>
          </p:txBody>
        </p:sp>
        <p:cxnSp>
          <p:nvCxnSpPr>
            <p:cNvPr id="162" name="Shape 202"/>
            <p:cNvCxnSpPr/>
            <p:nvPr/>
          </p:nvCxnSpPr>
          <p:spPr>
            <a:xfrm>
              <a:off x="5441512" y="4195135"/>
              <a:ext cx="418547" cy="259746"/>
            </a:xfrm>
            <a:prstGeom prst="straightConnector1">
              <a:avLst/>
            </a:prstGeom>
            <a:noFill/>
            <a:ln w="28575" cap="flat" cmpd="sng">
              <a:solidFill>
                <a:schemeClr val="accent1"/>
              </a:solidFill>
              <a:prstDash val="solid"/>
              <a:round/>
              <a:headEnd type="none" w="med" len="med"/>
              <a:tailEnd type="stealth" w="lg" len="lg"/>
            </a:ln>
          </p:spPr>
        </p:cxnSp>
      </p:grpSp>
      <p:grpSp>
        <p:nvGrpSpPr>
          <p:cNvPr id="83" name="Group 82"/>
          <p:cNvGrpSpPr/>
          <p:nvPr/>
        </p:nvGrpSpPr>
        <p:grpSpPr>
          <a:xfrm>
            <a:off x="4855973" y="820795"/>
            <a:ext cx="2425440" cy="3181620"/>
            <a:chOff x="4855973" y="820795"/>
            <a:chExt cx="2425440" cy="3181620"/>
          </a:xfrm>
        </p:grpSpPr>
        <p:grpSp>
          <p:nvGrpSpPr>
            <p:cNvPr id="82" name="Group 81"/>
            <p:cNvGrpSpPr/>
            <p:nvPr/>
          </p:nvGrpSpPr>
          <p:grpSpPr>
            <a:xfrm>
              <a:off x="4855973" y="820795"/>
              <a:ext cx="2425440" cy="1519308"/>
              <a:chOff x="4855973" y="820795"/>
              <a:chExt cx="2425440" cy="1519308"/>
            </a:xfrm>
          </p:grpSpPr>
          <p:sp>
            <p:nvSpPr>
              <p:cNvPr id="216" name="Shape 216"/>
              <p:cNvSpPr txBox="1"/>
              <p:nvPr/>
            </p:nvSpPr>
            <p:spPr>
              <a:xfrm>
                <a:off x="4855973" y="820795"/>
                <a:ext cx="2425440" cy="707886"/>
              </a:xfrm>
              <a:prstGeom prst="rect">
                <a:avLst/>
              </a:prstGeom>
              <a:noFill/>
              <a:ln>
                <a:noFill/>
              </a:ln>
            </p:spPr>
            <p:txBody>
              <a:bodyPr lIns="91425" tIns="45700" rIns="91425" bIns="45700" anchor="t" anchorCtr="0">
                <a:noAutofit/>
              </a:bodyPr>
              <a:lstStyle/>
              <a:p>
                <a:pPr algn="ctr">
                  <a:buSzPct val="25000"/>
                </a:pPr>
                <a:r>
                  <a:rPr lang="en-US" sz="2000" dirty="0">
                    <a:latin typeface="Century Gothic" panose="020B0502020202020204" pitchFamily="34" charset="0"/>
                    <a:ea typeface="Questrial"/>
                    <a:cs typeface="Questrial"/>
                    <a:sym typeface="Questrial"/>
                  </a:rPr>
                  <a:t>Fee for Service Model</a:t>
                </a:r>
              </a:p>
            </p:txBody>
          </p:sp>
          <p:cxnSp>
            <p:nvCxnSpPr>
              <p:cNvPr id="103" name="Shape 229"/>
              <p:cNvCxnSpPr/>
              <p:nvPr/>
            </p:nvCxnSpPr>
            <p:spPr>
              <a:xfrm flipH="1">
                <a:off x="5010875" y="1364317"/>
                <a:ext cx="432982" cy="346326"/>
              </a:xfrm>
              <a:prstGeom prst="straightConnector1">
                <a:avLst/>
              </a:prstGeom>
              <a:noFill/>
              <a:ln w="28575" cap="flat" cmpd="sng">
                <a:solidFill>
                  <a:schemeClr val="accent1"/>
                </a:solidFill>
                <a:prstDash val="solid"/>
                <a:round/>
                <a:headEnd type="none" w="med" len="med"/>
                <a:tailEnd type="stealth" w="lg" len="lg"/>
              </a:ln>
            </p:spPr>
          </p:cxnSp>
          <p:cxnSp>
            <p:nvCxnSpPr>
              <p:cNvPr id="125" name="Shape 229"/>
              <p:cNvCxnSpPr/>
              <p:nvPr/>
            </p:nvCxnSpPr>
            <p:spPr>
              <a:xfrm>
                <a:off x="6182870" y="1684407"/>
                <a:ext cx="20790" cy="655696"/>
              </a:xfrm>
              <a:prstGeom prst="straightConnector1">
                <a:avLst/>
              </a:prstGeom>
              <a:noFill/>
              <a:ln w="28575" cap="flat" cmpd="sng">
                <a:solidFill>
                  <a:schemeClr val="accent1"/>
                </a:solidFill>
                <a:prstDash val="solid"/>
                <a:round/>
                <a:headEnd type="none" w="med" len="med"/>
                <a:tailEnd type="stealth" w="lg" len="lg"/>
              </a:ln>
            </p:spPr>
          </p:cxnSp>
        </p:grpSp>
        <p:cxnSp>
          <p:nvCxnSpPr>
            <p:cNvPr id="166" name="Shape 229"/>
            <p:cNvCxnSpPr/>
            <p:nvPr/>
          </p:nvCxnSpPr>
          <p:spPr>
            <a:xfrm flipH="1">
              <a:off x="4938987" y="1645082"/>
              <a:ext cx="827850" cy="2357333"/>
            </a:xfrm>
            <a:prstGeom prst="straightConnector1">
              <a:avLst/>
            </a:prstGeom>
            <a:noFill/>
            <a:ln w="28575" cap="flat" cmpd="sng">
              <a:solidFill>
                <a:schemeClr val="accent1"/>
              </a:solidFill>
              <a:prstDash val="solid"/>
              <a:round/>
              <a:headEnd type="none" w="med" len="med"/>
              <a:tailEnd type="stealth" w="lg" len="lg"/>
            </a:ln>
          </p:spPr>
        </p:cxnSp>
      </p:grpSp>
      <p:grpSp>
        <p:nvGrpSpPr>
          <p:cNvPr id="87" name="Group 86"/>
          <p:cNvGrpSpPr/>
          <p:nvPr/>
        </p:nvGrpSpPr>
        <p:grpSpPr>
          <a:xfrm>
            <a:off x="9266633" y="2252891"/>
            <a:ext cx="3544076" cy="2445053"/>
            <a:chOff x="9266633" y="2252891"/>
            <a:chExt cx="3544076" cy="2445053"/>
          </a:xfrm>
        </p:grpSpPr>
        <p:grpSp>
          <p:nvGrpSpPr>
            <p:cNvPr id="52" name="Shape 209"/>
            <p:cNvGrpSpPr/>
            <p:nvPr/>
          </p:nvGrpSpPr>
          <p:grpSpPr>
            <a:xfrm>
              <a:off x="9266633" y="3476605"/>
              <a:ext cx="3544076" cy="1221339"/>
              <a:chOff x="3347539" y="827763"/>
              <a:chExt cx="3544076" cy="1221339"/>
            </a:xfrm>
          </p:grpSpPr>
          <p:cxnSp>
            <p:nvCxnSpPr>
              <p:cNvPr id="53" name="Shape 210"/>
              <p:cNvCxnSpPr/>
              <p:nvPr/>
            </p:nvCxnSpPr>
            <p:spPr>
              <a:xfrm flipH="1" flipV="1">
                <a:off x="3347539" y="827763"/>
                <a:ext cx="865961" cy="577211"/>
              </a:xfrm>
              <a:prstGeom prst="straightConnector1">
                <a:avLst/>
              </a:prstGeom>
              <a:noFill/>
              <a:ln w="28575" cap="flat" cmpd="sng">
                <a:solidFill>
                  <a:schemeClr val="accent1"/>
                </a:solidFill>
                <a:prstDash val="solid"/>
                <a:round/>
                <a:headEnd type="none" w="med" len="med"/>
                <a:tailEnd type="stealth" w="lg" len="lg"/>
              </a:ln>
            </p:spPr>
          </p:cxnSp>
          <p:sp>
            <p:nvSpPr>
              <p:cNvPr id="54" name="Shape 211"/>
              <p:cNvSpPr txBox="1"/>
              <p:nvPr/>
            </p:nvSpPr>
            <p:spPr>
              <a:xfrm>
                <a:off x="4017205" y="1515868"/>
                <a:ext cx="2874410" cy="533234"/>
              </a:xfrm>
              <a:prstGeom prst="rect">
                <a:avLst/>
              </a:prstGeom>
              <a:noFill/>
              <a:ln>
                <a:noFill/>
              </a:ln>
            </p:spPr>
            <p:txBody>
              <a:bodyPr lIns="91425" tIns="45700" rIns="91425" bIns="45700" anchor="t" anchorCtr="0">
                <a:noAutofit/>
              </a:bodyPr>
              <a:lstStyle/>
              <a:p>
                <a:pPr>
                  <a:buSzPct val="25000"/>
                </a:pPr>
                <a:r>
                  <a:rPr lang="en-US" sz="2000" dirty="0">
                    <a:latin typeface="Century Gothic" panose="020B0502020202020204" pitchFamily="34" charset="0"/>
                    <a:ea typeface="Questrial"/>
                    <a:cs typeface="Questrial"/>
                    <a:sym typeface="Questrial"/>
                  </a:rPr>
                  <a:t>Shortage Family Medicine</a:t>
                </a:r>
              </a:p>
            </p:txBody>
          </p:sp>
        </p:grpSp>
        <p:cxnSp>
          <p:nvCxnSpPr>
            <p:cNvPr id="170" name="Shape 229"/>
            <p:cNvCxnSpPr/>
            <p:nvPr/>
          </p:nvCxnSpPr>
          <p:spPr>
            <a:xfrm>
              <a:off x="9382953" y="2252891"/>
              <a:ext cx="1293813" cy="1853590"/>
            </a:xfrm>
            <a:prstGeom prst="straightConnector1">
              <a:avLst/>
            </a:prstGeom>
            <a:noFill/>
            <a:ln w="28575" cap="flat" cmpd="sng">
              <a:solidFill>
                <a:schemeClr val="accent1"/>
              </a:solidFill>
              <a:prstDash val="solid"/>
              <a:round/>
              <a:headEnd type="none" w="med" len="med"/>
              <a:tailEnd type="stealth" w="lg" len="lg"/>
            </a:ln>
          </p:spPr>
        </p:cxnSp>
      </p:grpSp>
      <p:grpSp>
        <p:nvGrpSpPr>
          <p:cNvPr id="85" name="Group 84"/>
          <p:cNvGrpSpPr/>
          <p:nvPr/>
        </p:nvGrpSpPr>
        <p:grpSpPr>
          <a:xfrm>
            <a:off x="6951247" y="1534547"/>
            <a:ext cx="2928910" cy="1237126"/>
            <a:chOff x="6951247" y="1534547"/>
            <a:chExt cx="2928910" cy="1237126"/>
          </a:xfrm>
        </p:grpSpPr>
        <p:grpSp>
          <p:nvGrpSpPr>
            <p:cNvPr id="209" name="Shape 209"/>
            <p:cNvGrpSpPr/>
            <p:nvPr/>
          </p:nvGrpSpPr>
          <p:grpSpPr>
            <a:xfrm>
              <a:off x="7757101" y="1822300"/>
              <a:ext cx="2123056" cy="949373"/>
              <a:chOff x="3808924" y="1937742"/>
              <a:chExt cx="2123056" cy="949373"/>
            </a:xfrm>
          </p:grpSpPr>
          <p:cxnSp>
            <p:nvCxnSpPr>
              <p:cNvPr id="210" name="Shape 210"/>
              <p:cNvCxnSpPr/>
              <p:nvPr/>
            </p:nvCxnSpPr>
            <p:spPr>
              <a:xfrm>
                <a:off x="4715080" y="2396485"/>
                <a:ext cx="14433" cy="490630"/>
              </a:xfrm>
              <a:prstGeom prst="straightConnector1">
                <a:avLst/>
              </a:prstGeom>
              <a:noFill/>
              <a:ln w="28575" cap="flat" cmpd="sng">
                <a:solidFill>
                  <a:schemeClr val="accent1"/>
                </a:solidFill>
                <a:prstDash val="solid"/>
                <a:round/>
                <a:headEnd type="none" w="med" len="med"/>
                <a:tailEnd type="stealth" w="lg" len="lg"/>
              </a:ln>
            </p:spPr>
          </p:cxnSp>
          <p:sp>
            <p:nvSpPr>
              <p:cNvPr id="211" name="Shape 211"/>
              <p:cNvSpPr txBox="1"/>
              <p:nvPr/>
            </p:nvSpPr>
            <p:spPr>
              <a:xfrm>
                <a:off x="3808924" y="1937742"/>
                <a:ext cx="2123056" cy="533234"/>
              </a:xfrm>
              <a:prstGeom prst="rect">
                <a:avLst/>
              </a:prstGeom>
              <a:noFill/>
              <a:ln>
                <a:noFill/>
              </a:ln>
            </p:spPr>
            <p:txBody>
              <a:bodyPr lIns="91425" tIns="45700" rIns="91425" bIns="45700" anchor="t" anchorCtr="0">
                <a:noAutofit/>
              </a:bodyPr>
              <a:lstStyle/>
              <a:p>
                <a:pPr>
                  <a:buSzPct val="25000"/>
                </a:pPr>
                <a:r>
                  <a:rPr lang="en-US" sz="2000" dirty="0">
                    <a:latin typeface="Century Gothic" panose="020B0502020202020204" pitchFamily="34" charset="0"/>
                    <a:ea typeface="Questrial"/>
                    <a:cs typeface="Questrial"/>
                    <a:sym typeface="Questrial"/>
                  </a:rPr>
                  <a:t>FQHC Low Pay</a:t>
                </a:r>
              </a:p>
            </p:txBody>
          </p:sp>
        </p:grpSp>
        <p:cxnSp>
          <p:nvCxnSpPr>
            <p:cNvPr id="177" name="Shape 210"/>
            <p:cNvCxnSpPr/>
            <p:nvPr/>
          </p:nvCxnSpPr>
          <p:spPr>
            <a:xfrm>
              <a:off x="6951247" y="1534547"/>
              <a:ext cx="671977" cy="267843"/>
            </a:xfrm>
            <a:prstGeom prst="straightConnector1">
              <a:avLst/>
            </a:prstGeom>
            <a:noFill/>
            <a:ln w="28575" cap="flat" cmpd="sng">
              <a:solidFill>
                <a:schemeClr val="accent1"/>
              </a:solidFill>
              <a:prstDash val="solid"/>
              <a:round/>
              <a:headEnd type="none" w="med" len="med"/>
              <a:tailEnd type="stealth" w="lg" len="lg"/>
            </a:ln>
          </p:spPr>
        </p:cxnSp>
      </p:grpSp>
      <p:grpSp>
        <p:nvGrpSpPr>
          <p:cNvPr id="98" name="Shape 209"/>
          <p:cNvGrpSpPr/>
          <p:nvPr/>
        </p:nvGrpSpPr>
        <p:grpSpPr>
          <a:xfrm>
            <a:off x="7627212" y="4482796"/>
            <a:ext cx="2156982" cy="1094564"/>
            <a:chOff x="3983279" y="1948777"/>
            <a:chExt cx="2156982" cy="1094564"/>
          </a:xfrm>
        </p:grpSpPr>
        <p:cxnSp>
          <p:nvCxnSpPr>
            <p:cNvPr id="100" name="Shape 210"/>
            <p:cNvCxnSpPr/>
            <p:nvPr/>
          </p:nvCxnSpPr>
          <p:spPr>
            <a:xfrm>
              <a:off x="5046546" y="2674137"/>
              <a:ext cx="9965" cy="369204"/>
            </a:xfrm>
            <a:prstGeom prst="straightConnector1">
              <a:avLst/>
            </a:prstGeom>
            <a:noFill/>
            <a:ln w="28575" cap="flat" cmpd="sng">
              <a:solidFill>
                <a:schemeClr val="accent1"/>
              </a:solidFill>
              <a:prstDash val="solid"/>
              <a:round/>
              <a:headEnd type="none" w="med" len="med"/>
              <a:tailEnd type="stealth" w="lg" len="lg"/>
            </a:ln>
          </p:spPr>
        </p:cxnSp>
        <p:sp>
          <p:nvSpPr>
            <p:cNvPr id="101" name="Shape 211"/>
            <p:cNvSpPr txBox="1"/>
            <p:nvPr/>
          </p:nvSpPr>
          <p:spPr>
            <a:xfrm>
              <a:off x="3983279" y="1948777"/>
              <a:ext cx="2156982" cy="533234"/>
            </a:xfrm>
            <a:prstGeom prst="rect">
              <a:avLst/>
            </a:prstGeom>
            <a:noFill/>
            <a:ln>
              <a:noFill/>
            </a:ln>
          </p:spPr>
          <p:txBody>
            <a:bodyPr lIns="91425" tIns="45700" rIns="91425" bIns="45700" anchor="t" anchorCtr="0">
              <a:noAutofit/>
            </a:bodyPr>
            <a:lstStyle/>
            <a:p>
              <a:pPr>
                <a:buSzPct val="25000"/>
              </a:pPr>
              <a:r>
                <a:rPr lang="en-US" sz="2000" dirty="0">
                  <a:latin typeface="Century Gothic" panose="020B0502020202020204" pitchFamily="34" charset="0"/>
                  <a:ea typeface="Questrial"/>
                  <a:cs typeface="Questrial"/>
                  <a:sym typeface="Questrial"/>
                </a:rPr>
                <a:t>Socioeconomic barriers to entry</a:t>
              </a:r>
            </a:p>
          </p:txBody>
        </p:sp>
      </p:grpSp>
      <p:grpSp>
        <p:nvGrpSpPr>
          <p:cNvPr id="102" name="Shape 227"/>
          <p:cNvGrpSpPr/>
          <p:nvPr/>
        </p:nvGrpSpPr>
        <p:grpSpPr>
          <a:xfrm>
            <a:off x="263798" y="3765210"/>
            <a:ext cx="3207666" cy="423790"/>
            <a:chOff x="-467803" y="4146300"/>
            <a:chExt cx="3207666" cy="423790"/>
          </a:xfrm>
        </p:grpSpPr>
        <p:sp>
          <p:nvSpPr>
            <p:cNvPr id="104" name="Shape 228"/>
            <p:cNvSpPr txBox="1"/>
            <p:nvPr/>
          </p:nvSpPr>
          <p:spPr>
            <a:xfrm>
              <a:off x="-467803" y="4169981"/>
              <a:ext cx="2868404" cy="400109"/>
            </a:xfrm>
            <a:prstGeom prst="rect">
              <a:avLst/>
            </a:prstGeom>
            <a:noFill/>
            <a:ln>
              <a:noFill/>
            </a:ln>
          </p:spPr>
          <p:txBody>
            <a:bodyPr lIns="91425" tIns="45700" rIns="91425" bIns="45700" anchor="t" anchorCtr="0">
              <a:noAutofit/>
            </a:bodyPr>
            <a:lstStyle/>
            <a:p>
              <a:pPr algn="ctr">
                <a:buSzPct val="25000"/>
              </a:pPr>
              <a:r>
                <a:rPr lang="en-US" sz="2000" dirty="0">
                  <a:latin typeface="Century Gothic" panose="020B0502020202020204" pitchFamily="34" charset="0"/>
                  <a:ea typeface="Questrial"/>
                  <a:cs typeface="Questrial"/>
                  <a:sym typeface="Questrial"/>
                </a:rPr>
                <a:t>Cut corners or get further behind</a:t>
              </a:r>
            </a:p>
            <a:p>
              <a:pPr algn="ctr">
                <a:buSzPct val="25000"/>
              </a:pPr>
              <a:endParaRPr lang="en-US" sz="2000" dirty="0">
                <a:latin typeface="Century Gothic" panose="020B0502020202020204" pitchFamily="34" charset="0"/>
                <a:ea typeface="Questrial"/>
                <a:cs typeface="Questrial"/>
                <a:sym typeface="Questrial"/>
              </a:endParaRPr>
            </a:p>
            <a:p>
              <a:pPr algn="ctr">
                <a:buSzPct val="25000"/>
              </a:pPr>
              <a:endParaRPr lang="en-US" sz="2000" dirty="0">
                <a:latin typeface="Century Gothic" panose="020B0502020202020204" pitchFamily="34" charset="0"/>
                <a:ea typeface="Questrial"/>
                <a:cs typeface="Questrial"/>
                <a:sym typeface="Questrial"/>
              </a:endParaRPr>
            </a:p>
          </p:txBody>
        </p:sp>
        <p:cxnSp>
          <p:nvCxnSpPr>
            <p:cNvPr id="105" name="Shape 229"/>
            <p:cNvCxnSpPr/>
            <p:nvPr/>
          </p:nvCxnSpPr>
          <p:spPr>
            <a:xfrm flipH="1">
              <a:off x="2169060" y="4146300"/>
              <a:ext cx="570803" cy="299647"/>
            </a:xfrm>
            <a:prstGeom prst="straightConnector1">
              <a:avLst/>
            </a:prstGeom>
            <a:noFill/>
            <a:ln w="28575" cap="flat" cmpd="sng">
              <a:solidFill>
                <a:schemeClr val="accent1"/>
              </a:solidFill>
              <a:prstDash val="solid"/>
              <a:round/>
              <a:headEnd type="none" w="med" len="med"/>
              <a:tailEnd type="stealth" w="lg" len="lg"/>
            </a:ln>
          </p:spPr>
        </p:cxnSp>
      </p:grpSp>
      <p:grpSp>
        <p:nvGrpSpPr>
          <p:cNvPr id="236" name="Group 235"/>
          <p:cNvGrpSpPr/>
          <p:nvPr/>
        </p:nvGrpSpPr>
        <p:grpSpPr>
          <a:xfrm>
            <a:off x="2640839" y="3318970"/>
            <a:ext cx="5506602" cy="2647588"/>
            <a:chOff x="2699647" y="3282372"/>
            <a:chExt cx="5506602" cy="2647588"/>
          </a:xfrm>
        </p:grpSpPr>
        <p:grpSp>
          <p:nvGrpSpPr>
            <p:cNvPr id="88" name="Group 87"/>
            <p:cNvGrpSpPr/>
            <p:nvPr/>
          </p:nvGrpSpPr>
          <p:grpSpPr>
            <a:xfrm>
              <a:off x="3294251" y="3282372"/>
              <a:ext cx="4911998" cy="2647588"/>
              <a:chOff x="4578557" y="3182490"/>
              <a:chExt cx="4911998" cy="2647588"/>
            </a:xfrm>
          </p:grpSpPr>
          <p:sp>
            <p:nvSpPr>
              <p:cNvPr id="106" name="Shape 213"/>
              <p:cNvSpPr txBox="1"/>
              <p:nvPr/>
            </p:nvSpPr>
            <p:spPr>
              <a:xfrm>
                <a:off x="4578557" y="5429969"/>
                <a:ext cx="3074432" cy="400109"/>
              </a:xfrm>
              <a:prstGeom prst="rect">
                <a:avLst/>
              </a:prstGeom>
              <a:noFill/>
              <a:ln>
                <a:noFill/>
              </a:ln>
            </p:spPr>
            <p:txBody>
              <a:bodyPr lIns="91425" tIns="45700" rIns="91425" bIns="45700" anchor="t" anchorCtr="0">
                <a:noAutofit/>
              </a:bodyPr>
              <a:lstStyle/>
              <a:p>
                <a:pPr algn="ctr">
                  <a:buSzPct val="25000"/>
                </a:pPr>
                <a:r>
                  <a:rPr lang="en-US" sz="2000" b="1" dirty="0">
                    <a:solidFill>
                      <a:srgbClr val="FF0000"/>
                    </a:solidFill>
                    <a:latin typeface="Century Gothic" panose="020B0502020202020204" pitchFamily="34" charset="0"/>
                    <a:ea typeface="Questrial"/>
                    <a:cs typeface="Questrial"/>
                    <a:sym typeface="Questrial"/>
                  </a:rPr>
                  <a:t>Provider Burn Out</a:t>
                </a:r>
              </a:p>
              <a:p>
                <a:pPr algn="ctr">
                  <a:buSzPct val="25000"/>
                </a:pPr>
                <a:endParaRPr lang="en-US" sz="2000" b="1" dirty="0">
                  <a:solidFill>
                    <a:srgbClr val="FF0000"/>
                  </a:solidFill>
                  <a:latin typeface="Century Gothic" panose="020B0502020202020204" pitchFamily="34" charset="0"/>
                  <a:ea typeface="Questrial"/>
                  <a:cs typeface="Questrial"/>
                  <a:sym typeface="Questrial"/>
                </a:endParaRPr>
              </a:p>
            </p:txBody>
          </p:sp>
          <p:cxnSp>
            <p:nvCxnSpPr>
              <p:cNvPr id="107" name="Shape 214"/>
              <p:cNvCxnSpPr/>
              <p:nvPr/>
            </p:nvCxnSpPr>
            <p:spPr>
              <a:xfrm flipV="1">
                <a:off x="7303789" y="3488357"/>
                <a:ext cx="2186766" cy="1939040"/>
              </a:xfrm>
              <a:prstGeom prst="straightConnector1">
                <a:avLst/>
              </a:prstGeom>
              <a:noFill/>
              <a:ln w="28575" cap="flat" cmpd="sng">
                <a:solidFill>
                  <a:srgbClr val="FF0000"/>
                </a:solidFill>
                <a:prstDash val="solid"/>
                <a:round/>
                <a:headEnd type="stealth" w="lg" len="lg"/>
                <a:tailEnd type="stealth" w="lg" len="lg"/>
              </a:ln>
            </p:spPr>
          </p:cxnSp>
          <p:cxnSp>
            <p:nvCxnSpPr>
              <p:cNvPr id="131" name="Shape 214"/>
              <p:cNvCxnSpPr/>
              <p:nvPr/>
            </p:nvCxnSpPr>
            <p:spPr>
              <a:xfrm flipV="1">
                <a:off x="6450650" y="3182490"/>
                <a:ext cx="786713" cy="2019518"/>
              </a:xfrm>
              <a:prstGeom prst="straightConnector1">
                <a:avLst/>
              </a:prstGeom>
              <a:noFill/>
              <a:ln w="28575" cap="flat" cmpd="sng">
                <a:solidFill>
                  <a:srgbClr val="FF0000"/>
                </a:solidFill>
                <a:prstDash val="solid"/>
                <a:round/>
                <a:headEnd type="stealth" w="lg" len="lg"/>
                <a:tailEnd type="none" w="lg" len="lg"/>
              </a:ln>
            </p:spPr>
          </p:cxnSp>
          <p:cxnSp>
            <p:nvCxnSpPr>
              <p:cNvPr id="155" name="Shape 214"/>
              <p:cNvCxnSpPr/>
              <p:nvPr/>
            </p:nvCxnSpPr>
            <p:spPr>
              <a:xfrm flipH="1" flipV="1">
                <a:off x="5730679" y="4862033"/>
                <a:ext cx="10942" cy="471299"/>
              </a:xfrm>
              <a:prstGeom prst="straightConnector1">
                <a:avLst/>
              </a:prstGeom>
              <a:noFill/>
              <a:ln w="28575" cap="flat" cmpd="sng">
                <a:solidFill>
                  <a:srgbClr val="FF0000"/>
                </a:solidFill>
                <a:prstDash val="solid"/>
                <a:round/>
                <a:headEnd type="stealth" w="lg" len="lg"/>
                <a:tailEnd type="stealth" w="lg" len="lg"/>
              </a:ln>
            </p:spPr>
          </p:cxnSp>
        </p:grpSp>
        <p:cxnSp>
          <p:nvCxnSpPr>
            <p:cNvPr id="113" name="Shape 214"/>
            <p:cNvCxnSpPr/>
            <p:nvPr/>
          </p:nvCxnSpPr>
          <p:spPr>
            <a:xfrm flipH="1" flipV="1">
              <a:off x="2699647" y="4481581"/>
              <a:ext cx="932125" cy="946305"/>
            </a:xfrm>
            <a:prstGeom prst="straightConnector1">
              <a:avLst/>
            </a:prstGeom>
            <a:noFill/>
            <a:ln w="28575" cap="flat" cmpd="sng">
              <a:solidFill>
                <a:srgbClr val="FF0000"/>
              </a:solidFill>
              <a:prstDash val="solid"/>
              <a:round/>
              <a:headEnd type="stealth" w="lg" len="lg"/>
              <a:tailEnd type="stealth" w="lg" len="lg"/>
            </a:ln>
          </p:spPr>
        </p:cxnSp>
      </p:grpSp>
      <p:grpSp>
        <p:nvGrpSpPr>
          <p:cNvPr id="235" name="Group 234"/>
          <p:cNvGrpSpPr/>
          <p:nvPr/>
        </p:nvGrpSpPr>
        <p:grpSpPr>
          <a:xfrm>
            <a:off x="270868" y="4697944"/>
            <a:ext cx="6863802" cy="1530226"/>
            <a:chOff x="271014" y="4755784"/>
            <a:chExt cx="6863802" cy="1530226"/>
          </a:xfrm>
        </p:grpSpPr>
        <p:grpSp>
          <p:nvGrpSpPr>
            <p:cNvPr id="108" name="Shape 227"/>
            <p:cNvGrpSpPr/>
            <p:nvPr/>
          </p:nvGrpSpPr>
          <p:grpSpPr>
            <a:xfrm>
              <a:off x="271014" y="4755784"/>
              <a:ext cx="2868404" cy="1400611"/>
              <a:chOff x="-232194" y="3182032"/>
              <a:chExt cx="2868404" cy="1400611"/>
            </a:xfrm>
          </p:grpSpPr>
          <p:sp>
            <p:nvSpPr>
              <p:cNvPr id="109" name="Shape 228"/>
              <p:cNvSpPr txBox="1"/>
              <p:nvPr/>
            </p:nvSpPr>
            <p:spPr>
              <a:xfrm>
                <a:off x="-232194" y="4182534"/>
                <a:ext cx="2868404" cy="400109"/>
              </a:xfrm>
              <a:prstGeom prst="rect">
                <a:avLst/>
              </a:prstGeom>
              <a:noFill/>
              <a:ln>
                <a:noFill/>
              </a:ln>
            </p:spPr>
            <p:txBody>
              <a:bodyPr lIns="91425" tIns="45700" rIns="91425" bIns="45700" anchor="t" anchorCtr="0">
                <a:noAutofit/>
              </a:bodyPr>
              <a:lstStyle/>
              <a:p>
                <a:pPr algn="ctr">
                  <a:buSzPct val="25000"/>
                </a:pPr>
                <a:r>
                  <a:rPr lang="en-US" sz="2000" dirty="0">
                    <a:latin typeface="Century Gothic" panose="020B0502020202020204" pitchFamily="34" charset="0"/>
                    <a:ea typeface="Questrial"/>
                    <a:cs typeface="Questrial"/>
                    <a:sym typeface="Questrial"/>
                  </a:rPr>
                  <a:t>Original mission: </a:t>
                </a:r>
              </a:p>
              <a:p>
                <a:pPr algn="ctr">
                  <a:buSzPct val="25000"/>
                </a:pPr>
                <a:r>
                  <a:rPr lang="en-US" sz="2000" dirty="0">
                    <a:latin typeface="Century Gothic" panose="020B0502020202020204" pitchFamily="34" charset="0"/>
                    <a:ea typeface="Questrial"/>
                    <a:cs typeface="Questrial"/>
                    <a:sym typeface="Questrial"/>
                  </a:rPr>
                  <a:t>make a difference</a:t>
                </a:r>
              </a:p>
              <a:p>
                <a:pPr algn="ctr">
                  <a:buSzPct val="25000"/>
                </a:pPr>
                <a:endParaRPr lang="en-US" sz="2000" dirty="0">
                  <a:latin typeface="Century Gothic" panose="020B0502020202020204" pitchFamily="34" charset="0"/>
                  <a:ea typeface="Questrial"/>
                  <a:cs typeface="Questrial"/>
                  <a:sym typeface="Questrial"/>
                </a:endParaRPr>
              </a:p>
              <a:p>
                <a:pPr algn="ctr">
                  <a:buSzPct val="25000"/>
                </a:pPr>
                <a:endParaRPr lang="en-US" sz="2000" dirty="0">
                  <a:latin typeface="Century Gothic" panose="020B0502020202020204" pitchFamily="34" charset="0"/>
                  <a:ea typeface="Questrial"/>
                  <a:cs typeface="Questrial"/>
                  <a:sym typeface="Questrial"/>
                </a:endParaRPr>
              </a:p>
            </p:txBody>
          </p:sp>
          <p:cxnSp>
            <p:nvCxnSpPr>
              <p:cNvPr id="110" name="Shape 229"/>
              <p:cNvCxnSpPr/>
              <p:nvPr/>
            </p:nvCxnSpPr>
            <p:spPr>
              <a:xfrm flipV="1">
                <a:off x="1109311" y="3182032"/>
                <a:ext cx="873" cy="980323"/>
              </a:xfrm>
              <a:prstGeom prst="straightConnector1">
                <a:avLst/>
              </a:prstGeom>
              <a:noFill/>
              <a:ln w="28575" cap="flat" cmpd="sng">
                <a:solidFill>
                  <a:schemeClr val="accent1"/>
                </a:solidFill>
                <a:prstDash val="solid"/>
                <a:round/>
                <a:headEnd type="none" w="med" len="med"/>
                <a:tailEnd type="stealth" w="lg" len="lg"/>
              </a:ln>
            </p:spPr>
          </p:cxnSp>
        </p:grpSp>
        <p:cxnSp>
          <p:nvCxnSpPr>
            <p:cNvPr id="124" name="Shape 229"/>
            <p:cNvCxnSpPr/>
            <p:nvPr/>
          </p:nvCxnSpPr>
          <p:spPr>
            <a:xfrm>
              <a:off x="3263868" y="6260044"/>
              <a:ext cx="3870948" cy="25966"/>
            </a:xfrm>
            <a:prstGeom prst="straightConnector1">
              <a:avLst/>
            </a:prstGeom>
            <a:noFill/>
            <a:ln w="28575" cap="flat" cmpd="sng">
              <a:solidFill>
                <a:schemeClr val="accent1"/>
              </a:solidFill>
              <a:prstDash val="solid"/>
              <a:round/>
              <a:headEnd type="none" w="med" len="med"/>
              <a:tailEnd type="stealth" w="lg" len="lg"/>
            </a:ln>
          </p:spPr>
        </p:cxnSp>
      </p:grpSp>
      <p:sp>
        <p:nvSpPr>
          <p:cNvPr id="78" name="Content Placeholder 4"/>
          <p:cNvSpPr txBox="1">
            <a:spLocks/>
          </p:cNvSpPr>
          <p:nvPr/>
        </p:nvSpPr>
        <p:spPr>
          <a:xfrm>
            <a:off x="-937288" y="-74392"/>
            <a:ext cx="4026917" cy="655579"/>
          </a:xfrm>
          <a:prstGeom prst="rect">
            <a:avLst/>
          </a:prstGeom>
        </p:spPr>
        <p:txBody>
          <a:bodyPr vert="horz" lIns="91440" tIns="45720" rIns="91440" bIns="45720" rtlCol="0" anchor="ctr">
            <a:normAutofit lnSpcReduction="1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Font typeface="Wingdings" pitchFamily="2" charset="2"/>
              <a:buNone/>
            </a:pPr>
            <a:endParaRPr lang="en-US" dirty="0"/>
          </a:p>
          <a:p>
            <a:pPr marL="0" indent="0" algn="ctr">
              <a:buFont typeface="Wingdings" pitchFamily="2" charset="2"/>
              <a:buNone/>
            </a:pPr>
            <a:r>
              <a:rPr lang="en-US" sz="1600" dirty="0">
                <a:latin typeface="Century Gothic" panose="020B0502020202020204" pitchFamily="34" charset="0"/>
              </a:rPr>
              <a:t>Slide by A. Francis</a:t>
            </a:r>
          </a:p>
          <a:p>
            <a:endParaRPr lang="en-US" sz="1600" dirty="0"/>
          </a:p>
        </p:txBody>
      </p:sp>
      <p:pic>
        <p:nvPicPr>
          <p:cNvPr id="84" name="Picture 83"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2875" y="142875"/>
            <a:ext cx="1395927" cy="721970"/>
          </a:xfrm>
          <a:prstGeom prst="rect">
            <a:avLst/>
          </a:prstGeom>
        </p:spPr>
      </p:pic>
      <p:sp>
        <p:nvSpPr>
          <p:cNvPr id="2" name="Slide Number Placeholder 1">
            <a:extLst>
              <a:ext uri="{FF2B5EF4-FFF2-40B4-BE49-F238E27FC236}">
                <a16:creationId xmlns:a16="http://schemas.microsoft.com/office/drawing/2014/main" id="{F9AFDD92-8D6E-3E44-83A4-8D5BBBFD502E}"/>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22</a:t>
            </a:fld>
            <a:endParaRPr lang="en-US">
              <a:solidFill>
                <a:prstClr val="black">
                  <a:lumMod val="65000"/>
                  <a:lumOff val="35000"/>
                </a:prstClr>
              </a:solidFill>
            </a:endParaRPr>
          </a:p>
        </p:txBody>
      </p:sp>
    </p:spTree>
    <p:extLst>
      <p:ext uri="{BB962C8B-B14F-4D97-AF65-F5344CB8AC3E}">
        <p14:creationId xmlns:p14="http://schemas.microsoft.com/office/powerpoint/2010/main" val="45346124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3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idx="1"/>
          </p:nvPr>
        </p:nvSpPr>
        <p:spPr>
          <a:xfrm>
            <a:off x="716033" y="313740"/>
            <a:ext cx="10968599" cy="5216977"/>
          </a:xfrm>
          <a:prstGeom prst="rect">
            <a:avLst/>
          </a:prstGeom>
        </p:spPr>
        <p:txBody>
          <a:bodyPr lIns="91425" tIns="91425" rIns="91425" bIns="91425" anchor="t" anchorCtr="0">
            <a:noAutofit/>
          </a:bodyPr>
          <a:lstStyle/>
          <a:p>
            <a:pPr lvl="0" rtl="0">
              <a:spcBef>
                <a:spcPts val="0"/>
              </a:spcBef>
              <a:buNone/>
            </a:pPr>
            <a:endParaRPr lang="en-US" sz="1800" dirty="0">
              <a:solidFill>
                <a:srgbClr val="222222"/>
              </a:solidFill>
              <a:highlight>
                <a:srgbClr val="FFFFFF"/>
              </a:highlight>
              <a:latin typeface="Calibri Light"/>
              <a:ea typeface="Arial"/>
              <a:cs typeface="Calibri Light"/>
            </a:endParaRPr>
          </a:p>
          <a:p>
            <a:pPr marL="0" lvl="0" indent="-69850" algn="ctr">
              <a:spcBef>
                <a:spcPts val="0"/>
              </a:spcBef>
              <a:buClr>
                <a:schemeClr val="dk1"/>
              </a:buClr>
              <a:buSzPct val="30555"/>
              <a:buNone/>
            </a:pPr>
            <a:r>
              <a:rPr lang="en-US" sz="4400" u="sng" dirty="0">
                <a:latin typeface="Calibri Light"/>
                <a:cs typeface="Calibri Light"/>
              </a:rPr>
              <a:t>If in practice:</a:t>
            </a:r>
          </a:p>
          <a:p>
            <a:pPr marL="0" indent="-69850" algn="ctr">
              <a:spcBef>
                <a:spcPts val="0"/>
              </a:spcBef>
              <a:buClr>
                <a:schemeClr val="dk1"/>
              </a:buClr>
              <a:buSzPct val="30555"/>
              <a:buNone/>
            </a:pPr>
            <a:r>
              <a:rPr lang="en-US" dirty="0">
                <a:latin typeface="Calibri Light"/>
                <a:cs typeface="Calibri Light"/>
              </a:rPr>
              <a:t>What social structures influenced your training? What social structures are present in your day to day work, and how do they influence your interactions with your colleagues, with patients, and with the community? </a:t>
            </a:r>
          </a:p>
          <a:p>
            <a:pPr marL="0" indent="-69850" algn="ctr">
              <a:spcBef>
                <a:spcPts val="0"/>
              </a:spcBef>
              <a:buClr>
                <a:schemeClr val="dk1"/>
              </a:buClr>
              <a:buSzPct val="30555"/>
              <a:buNone/>
            </a:pPr>
            <a:endParaRPr lang="en-US" sz="3200" dirty="0">
              <a:solidFill>
                <a:srgbClr val="000000"/>
              </a:solidFill>
              <a:latin typeface="Calibri Light"/>
              <a:cs typeface="Calibri Light"/>
            </a:endParaRPr>
          </a:p>
          <a:p>
            <a:pPr marL="0" indent="-69850" algn="ctr">
              <a:spcBef>
                <a:spcPts val="0"/>
              </a:spcBef>
              <a:buClr>
                <a:schemeClr val="dk1"/>
              </a:buClr>
              <a:buSzPct val="30555"/>
              <a:buNone/>
            </a:pPr>
            <a:endParaRPr lang="en-US" sz="3200" dirty="0">
              <a:solidFill>
                <a:srgbClr val="000000"/>
              </a:solidFill>
              <a:latin typeface="Calibri Light"/>
              <a:cs typeface="Calibri Light"/>
            </a:endParaRPr>
          </a:p>
          <a:p>
            <a:pPr marL="0" lvl="0" indent="-69850" algn="ctr">
              <a:spcBef>
                <a:spcPts val="0"/>
              </a:spcBef>
              <a:buClr>
                <a:schemeClr val="dk1"/>
              </a:buClr>
              <a:buSzPct val="30555"/>
              <a:buNone/>
            </a:pPr>
            <a:r>
              <a:rPr lang="en-US" sz="4400" u="sng" dirty="0">
                <a:latin typeface="Calibri Light"/>
                <a:cs typeface="Calibri Light"/>
              </a:rPr>
              <a:t>If in school:</a:t>
            </a:r>
          </a:p>
          <a:p>
            <a:pPr marL="0" indent="-69850" algn="ctr">
              <a:spcBef>
                <a:spcPts val="0"/>
              </a:spcBef>
              <a:buClr>
                <a:schemeClr val="dk1"/>
              </a:buClr>
              <a:buSzPct val="30555"/>
              <a:buNone/>
            </a:pPr>
            <a:r>
              <a:rPr lang="en-US" dirty="0">
                <a:latin typeface="Calibri Light"/>
                <a:cs typeface="Calibri Light"/>
              </a:rPr>
              <a:t>What social structures are influencing your training and/or do you expect to influence your training? What social structures will be present in your day to day work, and how will they influence your interactions with your colleagues, with patients, and with the community? </a:t>
            </a:r>
          </a:p>
          <a:p>
            <a:pPr marL="0" lvl="0" indent="-69850" algn="ctr">
              <a:spcBef>
                <a:spcPts val="0"/>
              </a:spcBef>
              <a:buClr>
                <a:schemeClr val="dk1"/>
              </a:buClr>
              <a:buSzPct val="30555"/>
              <a:buNone/>
            </a:pPr>
            <a:endParaRPr lang="en-US" sz="3600" dirty="0">
              <a:solidFill>
                <a:srgbClr val="000000"/>
              </a:solidFill>
              <a:latin typeface="Calibri Light"/>
              <a:cs typeface="Calibri Light"/>
            </a:endParaRPr>
          </a:p>
        </p:txBody>
      </p:sp>
      <p:pic>
        <p:nvPicPr>
          <p:cNvPr id="6" name="Picture 5"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5961405"/>
            <a:ext cx="1395927" cy="721970"/>
          </a:xfrm>
          <a:prstGeom prst="rect">
            <a:avLst/>
          </a:prstGeom>
        </p:spPr>
      </p:pic>
      <p:sp>
        <p:nvSpPr>
          <p:cNvPr id="2" name="Slide Number Placeholder 1">
            <a:extLst>
              <a:ext uri="{FF2B5EF4-FFF2-40B4-BE49-F238E27FC236}">
                <a16:creationId xmlns:a16="http://schemas.microsoft.com/office/drawing/2014/main" id="{8A1786D8-ABA2-1E40-8A20-352533A6A008}"/>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23</a:t>
            </a:fld>
            <a:endParaRPr lang="en-US">
              <a:solidFill>
                <a:prstClr val="black">
                  <a:lumMod val="65000"/>
                  <a:lumOff val="35000"/>
                </a:prstClr>
              </a:solidFill>
            </a:endParaRPr>
          </a:p>
        </p:txBody>
      </p:sp>
    </p:spTree>
    <p:extLst>
      <p:ext uri="{BB962C8B-B14F-4D97-AF65-F5344CB8AC3E}">
        <p14:creationId xmlns:p14="http://schemas.microsoft.com/office/powerpoint/2010/main" val="311554422"/>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93736" y="2407787"/>
            <a:ext cx="10972800" cy="3685362"/>
          </a:xfrm>
          <a:prstGeom prst="rect">
            <a:avLst/>
          </a:prstGeom>
        </p:spPr>
        <p:txBody>
          <a:bodyPr anchor="t">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514350" indent="-514350">
              <a:buClrTx/>
              <a:buFont typeface="+mj-lt"/>
              <a:buAutoNum type="arabicPeriod"/>
            </a:pPr>
            <a:r>
              <a:rPr lang="en-US" sz="2800" dirty="0">
                <a:solidFill>
                  <a:prstClr val="black"/>
                </a:solidFill>
              </a:rPr>
              <a:t>Population-level data does not tell us about the best treatment for an individual patient</a:t>
            </a:r>
            <a:endParaRPr lang="en-US" sz="2800" dirty="0">
              <a:solidFill>
                <a:prstClr val="black"/>
              </a:solidFill>
              <a:cs typeface="Calibri Light"/>
            </a:endParaRPr>
          </a:p>
          <a:p>
            <a:pPr marL="514350" indent="-514350">
              <a:buClrTx/>
              <a:buFont typeface="+mj-lt"/>
              <a:buAutoNum type="arabicPeriod"/>
            </a:pPr>
            <a:r>
              <a:rPr lang="en-US" sz="2800" dirty="0">
                <a:solidFill>
                  <a:prstClr val="black"/>
                </a:solidFill>
              </a:rPr>
              <a:t>According to EBM, “good evidence” can only be generated for phenomena with controllable variables, which does not include complex social phenomena</a:t>
            </a:r>
            <a:endParaRPr lang="en-US" sz="2800" dirty="0">
              <a:solidFill>
                <a:prstClr val="black"/>
              </a:solidFill>
              <a:cs typeface="Calibri Light"/>
            </a:endParaRPr>
          </a:p>
          <a:p>
            <a:pPr marL="514350" indent="-514350">
              <a:buClrTx/>
              <a:buFont typeface="+mj-lt"/>
              <a:buAutoNum type="arabicPeriod"/>
            </a:pPr>
            <a:r>
              <a:rPr lang="en-US" sz="2800" dirty="0">
                <a:solidFill>
                  <a:prstClr val="black"/>
                </a:solidFill>
              </a:rPr>
              <a:t>EBM does not adequately account for threats to scientific integrity including academic incentives and the vested interests of study funding sources (big pharma, etc.)</a:t>
            </a:r>
            <a:endParaRPr lang="en-US" sz="2800" dirty="0">
              <a:solidFill>
                <a:prstClr val="black"/>
              </a:solidFill>
              <a:cs typeface="Calibri Light"/>
            </a:endParaRPr>
          </a:p>
        </p:txBody>
      </p:sp>
      <p:sp>
        <p:nvSpPr>
          <p:cNvPr id="8" name="Title 1"/>
          <p:cNvSpPr txBox="1">
            <a:spLocks/>
          </p:cNvSpPr>
          <p:nvPr/>
        </p:nvSpPr>
        <p:spPr>
          <a:xfrm>
            <a:off x="2487742" y="473726"/>
            <a:ext cx="9295285" cy="1600199"/>
          </a:xfrm>
          <a:prstGeom prst="rect">
            <a:avLst/>
          </a:prstGeom>
        </p:spPr>
        <p:txBody>
          <a:bodyPr anchor="t"/>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4400" dirty="0">
                <a:solidFill>
                  <a:prstClr val="black"/>
                </a:solidFill>
                <a:latin typeface="Calibri Light"/>
                <a:cs typeface="Calibri Light"/>
              </a:rPr>
              <a:t>3 Often Overlooked Issues with EBM </a:t>
            </a:r>
            <a:r>
              <a:rPr lang="en-US" sz="4400" dirty="0">
                <a:solidFill>
                  <a:prstClr val="black"/>
                </a:solidFill>
                <a:effectLst/>
                <a:latin typeface="Calibri Light"/>
                <a:cs typeface="Calibri Light"/>
              </a:rPr>
              <a:t>(a teaser)</a:t>
            </a:r>
            <a:endParaRPr lang="en-US" sz="4400" dirty="0">
              <a:solidFill>
                <a:prstClr val="black"/>
              </a:solidFill>
              <a:latin typeface="Calibri Light"/>
              <a:cs typeface="Calibri Light"/>
            </a:endParaRPr>
          </a:p>
          <a:p>
            <a:pPr algn="l"/>
            <a:endParaRPr lang="en-US" sz="4400" dirty="0">
              <a:solidFill>
                <a:prstClr val="black"/>
              </a:solidFill>
              <a:effectLst/>
              <a:latin typeface="Calibri Light"/>
              <a:cs typeface="Calibri Light"/>
            </a:endParaRPr>
          </a:p>
        </p:txBody>
      </p:sp>
      <p:sp>
        <p:nvSpPr>
          <p:cNvPr id="5" name="Content Placeholder 4"/>
          <p:cNvSpPr txBox="1">
            <a:spLocks/>
          </p:cNvSpPr>
          <p:nvPr/>
        </p:nvSpPr>
        <p:spPr>
          <a:xfrm>
            <a:off x="-1045293" y="-206317"/>
            <a:ext cx="4026917" cy="655579"/>
          </a:xfrm>
          <a:prstGeom prst="rect">
            <a:avLst/>
          </a:prstGeom>
        </p:spPr>
        <p:txBody>
          <a:bodyPr vert="horz" lIns="91440" tIns="45720" rIns="91440" bIns="45720" rtlCol="0" anchor="ctr">
            <a:normAutofit lnSpcReduction="1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Font typeface="Wingdings" pitchFamily="2" charset="2"/>
              <a:buNone/>
            </a:pPr>
            <a:endParaRPr lang="en-US" dirty="0"/>
          </a:p>
          <a:p>
            <a:pPr marL="0" indent="0" algn="ctr">
              <a:buFont typeface="Wingdings" pitchFamily="2" charset="2"/>
              <a:buNone/>
            </a:pPr>
            <a:r>
              <a:rPr lang="en-US" sz="1600" dirty="0">
                <a:latin typeface="Century Gothic" panose="020B0502020202020204" pitchFamily="34" charset="0"/>
              </a:rPr>
              <a:t>Slide by J. Neff</a:t>
            </a:r>
          </a:p>
          <a:p>
            <a:endParaRPr lang="en-US" sz="1600" dirty="0"/>
          </a:p>
        </p:txBody>
      </p:sp>
      <p:pic>
        <p:nvPicPr>
          <p:cNvPr id="9" name="Picture 8"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5977280"/>
            <a:ext cx="1395927" cy="721970"/>
          </a:xfrm>
          <a:prstGeom prst="rect">
            <a:avLst/>
          </a:prstGeom>
        </p:spPr>
      </p:pic>
      <p:sp>
        <p:nvSpPr>
          <p:cNvPr id="2" name="Slide Number Placeholder 1">
            <a:extLst>
              <a:ext uri="{FF2B5EF4-FFF2-40B4-BE49-F238E27FC236}">
                <a16:creationId xmlns:a16="http://schemas.microsoft.com/office/drawing/2014/main" id="{77D0322A-5F97-D74B-965A-627F5AD1C7D9}"/>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24</a:t>
            </a:fld>
            <a:endParaRPr lang="en-US">
              <a:solidFill>
                <a:prstClr val="black">
                  <a:lumMod val="65000"/>
                  <a:lumOff val="35000"/>
                </a:prstClr>
              </a:solidFill>
            </a:endParaRPr>
          </a:p>
        </p:txBody>
      </p:sp>
    </p:spTree>
    <p:extLst>
      <p:ext uri="{BB962C8B-B14F-4D97-AF65-F5344CB8AC3E}">
        <p14:creationId xmlns:p14="http://schemas.microsoft.com/office/powerpoint/2010/main" val="171599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390" y="-189815"/>
            <a:ext cx="5623210" cy="1600199"/>
          </a:xfrm>
        </p:spPr>
        <p:txBody>
          <a:bodyPr/>
          <a:lstStyle/>
          <a:p>
            <a:pPr algn="l"/>
            <a:r>
              <a:rPr lang="en-US" dirty="0">
                <a:latin typeface="Calibri Light"/>
                <a:cs typeface="Calibri Light"/>
              </a:rPr>
              <a:t>Module 2: Summary of Key Points</a:t>
            </a:r>
          </a:p>
        </p:txBody>
      </p:sp>
      <p:sp>
        <p:nvSpPr>
          <p:cNvPr id="3" name="Content Placeholder 2"/>
          <p:cNvSpPr>
            <a:spLocks noGrp="1"/>
          </p:cNvSpPr>
          <p:nvPr>
            <p:ph idx="1"/>
          </p:nvPr>
        </p:nvSpPr>
        <p:spPr>
          <a:xfrm>
            <a:off x="1868513" y="1257112"/>
            <a:ext cx="8471825" cy="5418009"/>
          </a:xfrm>
        </p:spPr>
        <p:txBody>
          <a:bodyPr vert="horz" lIns="91440" tIns="45720" rIns="91440" bIns="45720" rtlCol="0" anchor="t">
            <a:normAutofit fontScale="92500" lnSpcReduction="10000"/>
          </a:bodyPr>
          <a:lstStyle/>
          <a:p>
            <a:r>
              <a:rPr lang="en-US" sz="2600" dirty="0">
                <a:latin typeface="Calibri Light"/>
                <a:cs typeface="Calibri Light"/>
              </a:rPr>
              <a:t>Cultural competency began as a framework for helping acknowledge and engage with different understandings of illness and health</a:t>
            </a:r>
          </a:p>
          <a:p>
            <a:pPr lvl="1"/>
            <a:r>
              <a:rPr lang="mr-IN" dirty="0">
                <a:latin typeface="Calibri Light"/>
                <a:cs typeface="Calibri Light"/>
              </a:rPr>
              <a:t>…</a:t>
            </a:r>
            <a:r>
              <a:rPr lang="en-US" dirty="0">
                <a:latin typeface="Calibri Light"/>
                <a:cs typeface="Calibri Light"/>
              </a:rPr>
              <a:t>but it frequently became taught as a “list of traits” that often included stereotypes about marginalized groups</a:t>
            </a:r>
          </a:p>
          <a:p>
            <a:pPr lvl="1"/>
            <a:endParaRPr lang="en-US" sz="2600" dirty="0">
              <a:latin typeface="Calibri Light"/>
              <a:cs typeface="Calibri Light"/>
            </a:endParaRPr>
          </a:p>
          <a:p>
            <a:r>
              <a:rPr lang="en-US" sz="2600" dirty="0">
                <a:latin typeface="Calibri Light"/>
                <a:cs typeface="Calibri Light"/>
              </a:rPr>
              <a:t>Cultural humility emerged as a response that emphasized humility, self-reflection, self-critique, and lifelong learning</a:t>
            </a:r>
          </a:p>
          <a:p>
            <a:endParaRPr lang="en-US" sz="2600" dirty="0">
              <a:latin typeface="Calibri Light"/>
              <a:cs typeface="Calibri Light"/>
            </a:endParaRPr>
          </a:p>
          <a:p>
            <a:r>
              <a:rPr lang="en-US" sz="2600" dirty="0">
                <a:latin typeface="Calibri Light"/>
                <a:cs typeface="Calibri Light"/>
              </a:rPr>
              <a:t>Structural competency built on these movements to introduce a framework that recognized the influences of structures on patient health and healthcare practice</a:t>
            </a:r>
          </a:p>
          <a:p>
            <a:pPr lvl="1"/>
            <a:r>
              <a:rPr lang="en-US" dirty="0">
                <a:latin typeface="Calibri Light"/>
                <a:cs typeface="Calibri Light"/>
              </a:rPr>
              <a:t>Structures effect not only patients, but also the medical system, providers, and trainees. </a:t>
            </a:r>
          </a:p>
          <a:p>
            <a:pPr lvl="1"/>
            <a:r>
              <a:rPr lang="en-US" dirty="0">
                <a:latin typeface="Calibri Light"/>
                <a:cs typeface="Calibri Light"/>
              </a:rPr>
              <a:t>We are all affected by structures in different ways</a:t>
            </a:r>
          </a:p>
          <a:p>
            <a:endParaRPr lang="en-US" dirty="0">
              <a:latin typeface="Calibri Light"/>
              <a:cs typeface="Calibri Light"/>
            </a:endParaRPr>
          </a:p>
        </p:txBody>
      </p:sp>
      <p:pic>
        <p:nvPicPr>
          <p:cNvPr id="7" name="Picture 6"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237" y="121113"/>
            <a:ext cx="1046945" cy="721970"/>
          </a:xfrm>
          <a:prstGeom prst="rect">
            <a:avLst/>
          </a:prstGeom>
        </p:spPr>
      </p:pic>
    </p:spTree>
    <p:extLst>
      <p:ext uri="{BB962C8B-B14F-4D97-AF65-F5344CB8AC3E}">
        <p14:creationId xmlns:p14="http://schemas.microsoft.com/office/powerpoint/2010/main" val="176435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Learning Objectives</a:t>
            </a:r>
            <a:endParaRPr lang="en-US" sz="4400" dirty="0">
              <a:cs typeface="Calibri Light"/>
            </a:endParaRPr>
          </a:p>
        </p:txBody>
      </p:sp>
      <p:sp>
        <p:nvSpPr>
          <p:cNvPr id="5" name="Content Placeholder 4"/>
          <p:cNvSpPr>
            <a:spLocks noGrp="1"/>
          </p:cNvSpPr>
          <p:nvPr>
            <p:ph idx="1"/>
          </p:nvPr>
        </p:nvSpPr>
        <p:spPr>
          <a:xfrm>
            <a:off x="838200" y="1621020"/>
            <a:ext cx="10515600" cy="4555943"/>
          </a:xfrm>
        </p:spPr>
        <p:txBody>
          <a:bodyPr/>
          <a:lstStyle/>
          <a:p>
            <a:pPr lvl="0"/>
            <a:r>
              <a:rPr lang="en-US" dirty="0"/>
              <a:t>To reflect on the strengths and limitations of using the cultural competency and cultural humility approaches to explain disparities in health and health care.</a:t>
            </a:r>
          </a:p>
          <a:p>
            <a:pPr lvl="0"/>
            <a:r>
              <a:rPr lang="en-US" dirty="0"/>
              <a:t>To define structural competency and describe the five goals of the framework.</a:t>
            </a:r>
          </a:p>
          <a:p>
            <a:pPr lvl="0"/>
            <a:r>
              <a:rPr lang="en-US" dirty="0"/>
              <a:t>To explain the relationship between structural competency and the social determinants of health.</a:t>
            </a:r>
          </a:p>
          <a:p>
            <a:r>
              <a:rPr lang="en-US" dirty="0"/>
              <a:t>To equip healthcare professionals with concepts and vocabulary to analyze, discuss, and respond to structural violence and structural vulnerability. </a:t>
            </a:r>
          </a:p>
        </p:txBody>
      </p:sp>
      <p:sp>
        <p:nvSpPr>
          <p:cNvPr id="4" name="Slide Number Placeholder 3">
            <a:extLst>
              <a:ext uri="{FF2B5EF4-FFF2-40B4-BE49-F238E27FC236}">
                <a16:creationId xmlns:a16="http://schemas.microsoft.com/office/drawing/2014/main" id="{3093A96E-7176-5C47-B436-3F63DAF48E27}"/>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3</a:t>
            </a:fld>
            <a:endParaRPr lang="en-US">
              <a:solidFill>
                <a:prstClr val="black">
                  <a:lumMod val="65000"/>
                  <a:lumOff val="35000"/>
                </a:prstClr>
              </a:solidFill>
            </a:endParaRPr>
          </a:p>
        </p:txBody>
      </p:sp>
      <p:pic>
        <p:nvPicPr>
          <p:cNvPr id="8" name="Picture 7"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5961405"/>
            <a:ext cx="1395927" cy="721970"/>
          </a:xfrm>
          <a:prstGeom prst="rect">
            <a:avLst/>
          </a:prstGeom>
        </p:spPr>
      </p:pic>
    </p:spTree>
    <p:extLst>
      <p:ext uri="{BB962C8B-B14F-4D97-AF65-F5344CB8AC3E}">
        <p14:creationId xmlns:p14="http://schemas.microsoft.com/office/powerpoint/2010/main" val="202427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1792"/>
            <a:ext cx="10972800" cy="1600200"/>
          </a:xfrm>
        </p:spPr>
        <p:txBody>
          <a:bodyPr/>
          <a:lstStyle/>
          <a:p>
            <a:r>
              <a:rPr lang="en-US" dirty="0">
                <a:solidFill>
                  <a:schemeClr val="tx1"/>
                </a:solidFill>
                <a:latin typeface="+mj-lt"/>
              </a:rPr>
              <a:t>Cultural Competency</a:t>
            </a:r>
            <a:br>
              <a:rPr lang="en-US" dirty="0">
                <a:solidFill>
                  <a:schemeClr val="tx1"/>
                </a:solidFill>
                <a:latin typeface="+mj-lt"/>
              </a:rPr>
            </a:br>
            <a:endParaRPr lang="en-US" dirty="0">
              <a:latin typeface="+mj-lt"/>
            </a:endParaRPr>
          </a:p>
        </p:txBody>
      </p:sp>
      <p:sp>
        <p:nvSpPr>
          <p:cNvPr id="4" name="Content Placeholder 3"/>
          <p:cNvSpPr>
            <a:spLocks noGrp="1"/>
          </p:cNvSpPr>
          <p:nvPr>
            <p:ph idx="1"/>
          </p:nvPr>
        </p:nvSpPr>
        <p:spPr>
          <a:xfrm>
            <a:off x="509015" y="2130553"/>
            <a:ext cx="11189787" cy="4525963"/>
          </a:xfrm>
        </p:spPr>
        <p:txBody>
          <a:bodyPr>
            <a:normAutofit/>
          </a:bodyPr>
          <a:lstStyle/>
          <a:p>
            <a:r>
              <a:rPr lang="en-US" dirty="0">
                <a:solidFill>
                  <a:schemeClr val="tx1"/>
                </a:solidFill>
                <a:latin typeface="Calibri Light"/>
                <a:cs typeface="Calibri Light"/>
              </a:rPr>
              <a:t>Motivation: Providers and patients can misunderstand one another if they have different understandings of illness and health</a:t>
            </a:r>
          </a:p>
          <a:p>
            <a:endParaRPr lang="en-US" dirty="0">
              <a:solidFill>
                <a:schemeClr val="tx1"/>
              </a:solidFill>
              <a:latin typeface="Calibri Light"/>
              <a:cs typeface="Calibri Light"/>
            </a:endParaRPr>
          </a:p>
          <a:p>
            <a:r>
              <a:rPr lang="en-US" dirty="0">
                <a:solidFill>
                  <a:schemeClr val="tx1"/>
                </a:solidFill>
                <a:latin typeface="Calibri Light"/>
                <a:cs typeface="Calibri Light"/>
              </a:rPr>
              <a:t>Cultural competency ideally helps providers to recognize that their own views are also culturally determined</a:t>
            </a:r>
          </a:p>
          <a:p>
            <a:endParaRPr lang="en-US" dirty="0">
              <a:solidFill>
                <a:schemeClr val="tx1"/>
              </a:solidFill>
              <a:latin typeface="Calibri Light"/>
              <a:cs typeface="Calibri Light"/>
            </a:endParaRPr>
          </a:p>
          <a:p>
            <a:r>
              <a:rPr lang="en-US" dirty="0">
                <a:solidFill>
                  <a:schemeClr val="tx1"/>
                </a:solidFill>
                <a:latin typeface="Calibri Light"/>
                <a:cs typeface="Calibri Light"/>
              </a:rPr>
              <a:t>But it often became “list of traits” to memorize about various cultural groups – but not about </a:t>
            </a:r>
            <a:r>
              <a:rPr lang="en-US" dirty="0">
                <a:latin typeface="Calibri Light"/>
                <a:cs typeface="Calibri Light"/>
              </a:rPr>
              <a:t>people </a:t>
            </a:r>
            <a:r>
              <a:rPr lang="en-US" dirty="0">
                <a:solidFill>
                  <a:schemeClr val="tx1"/>
                </a:solidFill>
                <a:latin typeface="Calibri Light"/>
                <a:cs typeface="Calibri Light"/>
              </a:rPr>
              <a:t>of European descent/ white people</a:t>
            </a:r>
          </a:p>
        </p:txBody>
      </p:sp>
      <p:pic>
        <p:nvPicPr>
          <p:cNvPr id="8" name="Picture 7" descr="SCWG_imag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2875" y="405155"/>
            <a:ext cx="1395927" cy="721970"/>
          </a:xfrm>
          <a:prstGeom prst="rect">
            <a:avLst/>
          </a:prstGeom>
        </p:spPr>
      </p:pic>
      <p:sp>
        <p:nvSpPr>
          <p:cNvPr id="3" name="Slide Number Placeholder 2">
            <a:extLst>
              <a:ext uri="{FF2B5EF4-FFF2-40B4-BE49-F238E27FC236}">
                <a16:creationId xmlns:a16="http://schemas.microsoft.com/office/drawing/2014/main" id="{2ACCCBB5-C88E-684D-8737-14139D7542E5}"/>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4</a:t>
            </a:fld>
            <a:endParaRPr lang="en-US">
              <a:solidFill>
                <a:prstClr val="black">
                  <a:lumMod val="65000"/>
                  <a:lumOff val="35000"/>
                </a:prstClr>
              </a:solidFill>
            </a:endParaRPr>
          </a:p>
        </p:txBody>
      </p:sp>
    </p:spTree>
    <p:custDataLst>
      <p:tags r:id="rId1"/>
    </p:custDataLst>
    <p:extLst>
      <p:ext uri="{BB962C8B-B14F-4D97-AF65-F5344CB8AC3E}">
        <p14:creationId xmlns:p14="http://schemas.microsoft.com/office/powerpoint/2010/main" val="1768654750"/>
      </p:ext>
    </p:extLst>
  </p:cSld>
  <p:clrMapOvr>
    <a:masterClrMapping/>
  </p:clrMapOvr>
  <mc:AlternateContent xmlns:mc="http://schemas.openxmlformats.org/markup-compatibility/2006" xmlns:p14="http://schemas.microsoft.com/office/powerpoint/2010/main">
    <mc:Choice Requires="p14">
      <p:transition spd="slow" p14:dur="2000" advTm="2376"/>
    </mc:Choice>
    <mc:Fallback xmlns:mv="urn:schemas-microsoft-com:mac:vml" xmlns="">
      <p:transition spd="slow" advTm="23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75" y="5961405"/>
            <a:ext cx="1395927" cy="721970"/>
          </a:xfrm>
          <a:prstGeom prst="rect">
            <a:avLst/>
          </a:prstGeom>
        </p:spPr>
      </p:pic>
      <p:sp>
        <p:nvSpPr>
          <p:cNvPr id="5" name="Title 1">
            <a:extLst>
              <a:ext uri="{FF2B5EF4-FFF2-40B4-BE49-F238E27FC236}">
                <a16:creationId xmlns:a16="http://schemas.microsoft.com/office/drawing/2014/main" id="{EEAB1EFB-9F24-2448-95A2-5AF550821557}"/>
              </a:ext>
            </a:extLst>
          </p:cNvPr>
          <p:cNvSpPr>
            <a:spLocks noGrp="1"/>
          </p:cNvSpPr>
          <p:nvPr>
            <p:ph type="title"/>
          </p:nvPr>
        </p:nvSpPr>
        <p:spPr>
          <a:xfrm>
            <a:off x="609600" y="621792"/>
            <a:ext cx="10972800" cy="1600200"/>
          </a:xfrm>
        </p:spPr>
        <p:txBody>
          <a:bodyPr/>
          <a:lstStyle/>
          <a:p>
            <a:r>
              <a:rPr lang="en-US" dirty="0">
                <a:solidFill>
                  <a:schemeClr val="tx1"/>
                </a:solidFill>
                <a:latin typeface="+mj-lt"/>
              </a:rPr>
              <a:t>Cultural Competency</a:t>
            </a:r>
            <a:endParaRPr lang="en-US" dirty="0">
              <a:latin typeface="+mj-lt"/>
            </a:endParaRPr>
          </a:p>
        </p:txBody>
      </p:sp>
      <p:sp>
        <p:nvSpPr>
          <p:cNvPr id="7" name="Content Placeholder 2">
            <a:extLst>
              <a:ext uri="{FF2B5EF4-FFF2-40B4-BE49-F238E27FC236}">
                <a16:creationId xmlns:a16="http://schemas.microsoft.com/office/drawing/2014/main" id="{51507C9B-38B7-0A42-BCB9-05FDCA36B551}"/>
              </a:ext>
            </a:extLst>
          </p:cNvPr>
          <p:cNvSpPr>
            <a:spLocks noGrp="1"/>
          </p:cNvSpPr>
          <p:nvPr>
            <p:ph idx="1"/>
          </p:nvPr>
        </p:nvSpPr>
        <p:spPr>
          <a:xfrm>
            <a:off x="609600" y="1811449"/>
            <a:ext cx="10972800" cy="4382216"/>
          </a:xfrm>
        </p:spPr>
        <p:txBody>
          <a:bodyPr vert="horz" lIns="91440" tIns="45720" rIns="91440" bIns="45720" rtlCol="0" anchor="t">
            <a:normAutofit fontScale="85000" lnSpcReduction="20000"/>
          </a:bodyPr>
          <a:lstStyle/>
          <a:p>
            <a:pPr marL="0" indent="0">
              <a:buNone/>
            </a:pPr>
            <a:r>
              <a:rPr lang="en-US" dirty="0">
                <a:latin typeface="Calibri Light"/>
                <a:cs typeface="Calibri Light"/>
              </a:rPr>
              <a:t>A 2017 nursing textbook discussed “Cultural Differences in Response to Pain”: </a:t>
            </a:r>
          </a:p>
          <a:p>
            <a:pPr marL="0" indent="0">
              <a:buNone/>
            </a:pPr>
            <a:endParaRPr lang="en-US" sz="1200" dirty="0">
              <a:latin typeface="Calibri Light"/>
              <a:cs typeface="Calibri Light"/>
            </a:endParaRPr>
          </a:p>
          <a:p>
            <a:pPr marL="0" indent="0">
              <a:buNone/>
            </a:pPr>
            <a:r>
              <a:rPr lang="en-US" b="1" dirty="0">
                <a:latin typeface="Calibri Light"/>
                <a:cs typeface="Calibri Light"/>
              </a:rPr>
              <a:t>On Arabs/Muslims: </a:t>
            </a:r>
            <a:r>
              <a:rPr lang="en-US" dirty="0">
                <a:latin typeface="Calibri Light"/>
                <a:cs typeface="Calibri Light"/>
              </a:rPr>
              <a:t>“May not request pain medicine but instead thank Allah for pain if it is the result of a healing medical procedure.”</a:t>
            </a:r>
          </a:p>
          <a:p>
            <a:pPr marL="0" indent="0">
              <a:buNone/>
            </a:pPr>
            <a:r>
              <a:rPr lang="en-US" b="1" dirty="0">
                <a:latin typeface="Calibri Light"/>
                <a:cs typeface="Calibri Light"/>
              </a:rPr>
              <a:t>On Asians: </a:t>
            </a:r>
            <a:r>
              <a:rPr lang="en-US" dirty="0">
                <a:latin typeface="Calibri Light"/>
                <a:cs typeface="Calibri Light"/>
              </a:rPr>
              <a:t>“Often value stoicism as a response to pain. A client who complaints openly about pain is thought to have poor social skills.”</a:t>
            </a:r>
          </a:p>
          <a:p>
            <a:pPr marL="0" indent="0">
              <a:buNone/>
            </a:pPr>
            <a:r>
              <a:rPr lang="en-US" b="1" dirty="0">
                <a:latin typeface="Calibri Light"/>
                <a:cs typeface="Calibri Light"/>
              </a:rPr>
              <a:t>On Blacks: </a:t>
            </a:r>
            <a:r>
              <a:rPr lang="en-US" dirty="0">
                <a:latin typeface="Calibri Light"/>
                <a:cs typeface="Calibri Light"/>
              </a:rPr>
              <a:t>“Blacks often report higher pain intensity than other cultures. They believe suffering and pain are inevitable.”</a:t>
            </a:r>
          </a:p>
          <a:p>
            <a:pPr marL="0" indent="0">
              <a:buNone/>
            </a:pPr>
            <a:r>
              <a:rPr lang="en-US" b="1" dirty="0">
                <a:latin typeface="Calibri Light"/>
                <a:cs typeface="Calibri Light"/>
              </a:rPr>
              <a:t>On Jews: </a:t>
            </a:r>
            <a:r>
              <a:rPr lang="en-US" dirty="0">
                <a:latin typeface="Calibri Light"/>
                <a:cs typeface="Calibri Light"/>
              </a:rPr>
              <a:t>“May be vocal and demanding of assistance. They believe that pain must be shared and validated by others.” </a:t>
            </a:r>
          </a:p>
          <a:p>
            <a:pPr marL="0" indent="0">
              <a:buNone/>
            </a:pPr>
            <a:r>
              <a:rPr lang="en-US" b="1" dirty="0">
                <a:latin typeface="Calibri Light"/>
                <a:cs typeface="Calibri Light"/>
              </a:rPr>
              <a:t>On Native Americans: </a:t>
            </a:r>
            <a:r>
              <a:rPr lang="en-US" dirty="0">
                <a:latin typeface="Calibri Light"/>
                <a:cs typeface="Calibri Light"/>
              </a:rPr>
              <a:t>“They usually tolerate a high level of pain without requesting pain medication. They may pick a sacred number when asked to rate pain on a numerical pain scale.”</a:t>
            </a:r>
            <a:endParaRPr lang="en-US" b="1" dirty="0">
              <a:latin typeface="Calibri Light"/>
              <a:cs typeface="Calibri Light"/>
            </a:endParaRPr>
          </a:p>
          <a:p>
            <a:pPr marL="0" indent="0">
              <a:buNone/>
            </a:pPr>
            <a:endParaRPr lang="en-US" dirty="0">
              <a:latin typeface="Calibri Light"/>
              <a:cs typeface="Calibri Light"/>
            </a:endParaRPr>
          </a:p>
          <a:p>
            <a:pPr marL="0" indent="0">
              <a:buNone/>
            </a:pPr>
            <a:endParaRPr lang="en-US" dirty="0">
              <a:latin typeface="Calibri Light"/>
              <a:cs typeface="Calibri Light"/>
            </a:endParaRPr>
          </a:p>
          <a:p>
            <a:pPr marL="0" indent="0">
              <a:buNone/>
            </a:pPr>
            <a:endParaRPr lang="en-US" dirty="0">
              <a:latin typeface="Calibri Light"/>
              <a:cs typeface="Calibri Light"/>
            </a:endParaRPr>
          </a:p>
        </p:txBody>
      </p:sp>
      <p:sp>
        <p:nvSpPr>
          <p:cNvPr id="3" name="Footer Placeholder 2"/>
          <p:cNvSpPr>
            <a:spLocks noGrp="1"/>
          </p:cNvSpPr>
          <p:nvPr>
            <p:ph type="ftr" sz="quarter" idx="11"/>
          </p:nvPr>
        </p:nvSpPr>
        <p:spPr>
          <a:xfrm>
            <a:off x="1837700" y="6371948"/>
            <a:ext cx="9744700" cy="365125"/>
          </a:xfrm>
        </p:spPr>
        <p:txBody>
          <a:bodyPr/>
          <a:lstStyle/>
          <a:p>
            <a:pPr algn="r"/>
            <a:r>
              <a:rPr lang="en-US" sz="900" dirty="0">
                <a:solidFill>
                  <a:prstClr val="black">
                    <a:lumMod val="65000"/>
                    <a:lumOff val="35000"/>
                  </a:prstClr>
                </a:solidFill>
              </a:rPr>
              <a:t>Source: Hilliard, J. (2017, October 20). Publisher apologizes after outcry over offensive nursing textbook - The Boston Globe. Retrieved January 10, 2019, from https://</a:t>
            </a:r>
            <a:r>
              <a:rPr lang="en-US" sz="900" dirty="0" err="1">
                <a:solidFill>
                  <a:prstClr val="black">
                    <a:lumMod val="65000"/>
                    <a:lumOff val="35000"/>
                  </a:prstClr>
                </a:solidFill>
              </a:rPr>
              <a:t>www.bostonglobe.com</a:t>
            </a:r>
            <a:r>
              <a:rPr lang="en-US" sz="900" dirty="0">
                <a:solidFill>
                  <a:prstClr val="black">
                    <a:lumMod val="65000"/>
                    <a:lumOff val="35000"/>
                  </a:prstClr>
                </a:solidFill>
              </a:rPr>
              <a:t>/arts/books/2017/10/20/publisher-apologizes-after-outcry-over-offensive-nursing-textbook/k6COKWl5ftuHsjooIxUK4K/</a:t>
            </a:r>
            <a:r>
              <a:rPr lang="en-US" sz="900" dirty="0" err="1">
                <a:solidFill>
                  <a:prstClr val="black">
                    <a:lumMod val="65000"/>
                    <a:lumOff val="35000"/>
                  </a:prstClr>
                </a:solidFill>
              </a:rPr>
              <a:t>story.html</a:t>
            </a:r>
            <a:r>
              <a:rPr lang="en-US" sz="900" dirty="0">
                <a:solidFill>
                  <a:prstClr val="black">
                    <a:lumMod val="65000"/>
                    <a:lumOff val="35000"/>
                  </a:prstClr>
                </a:solidFill>
              </a:rPr>
              <a:t>
</a:t>
            </a:r>
          </a:p>
        </p:txBody>
      </p:sp>
    </p:spTree>
    <p:extLst>
      <p:ext uri="{BB962C8B-B14F-4D97-AF65-F5344CB8AC3E}">
        <p14:creationId xmlns:p14="http://schemas.microsoft.com/office/powerpoint/2010/main" val="69632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5977280"/>
            <a:ext cx="1395927" cy="721970"/>
          </a:xfrm>
          <a:prstGeom prst="rect">
            <a:avLst/>
          </a:prstGeom>
        </p:spPr>
      </p:pic>
      <p:sp>
        <p:nvSpPr>
          <p:cNvPr id="2" name="Title 1"/>
          <p:cNvSpPr>
            <a:spLocks noGrp="1"/>
          </p:cNvSpPr>
          <p:nvPr>
            <p:ph type="title"/>
          </p:nvPr>
        </p:nvSpPr>
        <p:spPr>
          <a:xfrm>
            <a:off x="609600" y="621792"/>
            <a:ext cx="10972800" cy="1600200"/>
          </a:xfrm>
        </p:spPr>
        <p:txBody>
          <a:bodyPr/>
          <a:lstStyle/>
          <a:p>
            <a:r>
              <a:rPr lang="en-US" dirty="0">
                <a:solidFill>
                  <a:schemeClr val="tx1"/>
                </a:solidFill>
                <a:latin typeface="+mj-lt"/>
              </a:rPr>
              <a:t>Cultural Humility</a:t>
            </a:r>
            <a:br>
              <a:rPr lang="en-US" dirty="0">
                <a:solidFill>
                  <a:schemeClr val="tx1"/>
                </a:solidFill>
                <a:latin typeface="+mj-lt"/>
              </a:rPr>
            </a:br>
            <a:endParaRPr lang="en-US" dirty="0">
              <a:latin typeface="+mj-lt"/>
            </a:endParaRPr>
          </a:p>
        </p:txBody>
      </p:sp>
      <p:sp>
        <p:nvSpPr>
          <p:cNvPr id="5" name="Content Placeholder 4"/>
          <p:cNvSpPr>
            <a:spLocks noGrp="1"/>
          </p:cNvSpPr>
          <p:nvPr>
            <p:ph idx="1"/>
          </p:nvPr>
        </p:nvSpPr>
        <p:spPr>
          <a:xfrm>
            <a:off x="609600" y="1665319"/>
            <a:ext cx="10972800" cy="4525963"/>
          </a:xfrm>
        </p:spPr>
        <p:txBody>
          <a:bodyPr>
            <a:normAutofit lnSpcReduction="10000"/>
          </a:bodyPr>
          <a:lstStyle/>
          <a:p>
            <a:r>
              <a:rPr lang="en-US" dirty="0">
                <a:solidFill>
                  <a:schemeClr val="tx1"/>
                </a:solidFill>
                <a:latin typeface="Calibri Light"/>
                <a:cs typeface="Calibri Light"/>
              </a:rPr>
              <a:t>Developed out of a concern that some approaches to cultural competency were lists of stereotypes</a:t>
            </a:r>
          </a:p>
          <a:p>
            <a:pPr marL="0" indent="0">
              <a:buNone/>
            </a:pPr>
            <a:endParaRPr lang="en-US" dirty="0">
              <a:solidFill>
                <a:schemeClr val="tx1"/>
              </a:solidFill>
              <a:latin typeface="Calibri Light"/>
              <a:cs typeface="Calibri Light"/>
            </a:endParaRPr>
          </a:p>
          <a:p>
            <a:r>
              <a:rPr lang="en-US" dirty="0">
                <a:solidFill>
                  <a:schemeClr val="tx1"/>
                </a:solidFill>
                <a:latin typeface="Calibri Light"/>
                <a:cs typeface="Calibri Light"/>
              </a:rPr>
              <a:t>“A commitment and active engagement in a lifelong process that individuals enter into on an ongoing basis with patients, communities, colleagues, and with themselves”</a:t>
            </a:r>
          </a:p>
          <a:p>
            <a:pPr marL="0" indent="0" algn="r">
              <a:buNone/>
            </a:pPr>
            <a:r>
              <a:rPr lang="en-US" dirty="0">
                <a:solidFill>
                  <a:schemeClr val="tx1"/>
                </a:solidFill>
                <a:latin typeface="Calibri Light"/>
                <a:cs typeface="Calibri Light"/>
              </a:rPr>
              <a:t>—</a:t>
            </a:r>
            <a:r>
              <a:rPr lang="en-US" dirty="0" err="1">
                <a:solidFill>
                  <a:schemeClr val="tx1"/>
                </a:solidFill>
                <a:latin typeface="Calibri Light"/>
                <a:cs typeface="Calibri Light"/>
              </a:rPr>
              <a:t>Tervalon</a:t>
            </a:r>
            <a:r>
              <a:rPr lang="en-US" dirty="0">
                <a:solidFill>
                  <a:schemeClr val="tx1"/>
                </a:solidFill>
                <a:latin typeface="Calibri Light"/>
                <a:cs typeface="Calibri Light"/>
              </a:rPr>
              <a:t> and Murray-Garcia, 1998</a:t>
            </a:r>
          </a:p>
          <a:p>
            <a:pPr marL="0" indent="0" algn="r">
              <a:buNone/>
            </a:pPr>
            <a:endParaRPr lang="en-US" dirty="0">
              <a:solidFill>
                <a:schemeClr val="tx1"/>
              </a:solidFill>
              <a:latin typeface="Calibri Light"/>
              <a:cs typeface="Calibri Light"/>
            </a:endParaRPr>
          </a:p>
          <a:p>
            <a:r>
              <a:rPr lang="en-US" dirty="0">
                <a:solidFill>
                  <a:schemeClr val="tx1"/>
                </a:solidFill>
                <a:latin typeface="Calibri Light"/>
                <a:cs typeface="Calibri Light"/>
              </a:rPr>
              <a:t>Emphasizes ongoing humility, self-reflection, self-critique, and lifelong learning</a:t>
            </a:r>
          </a:p>
        </p:txBody>
      </p:sp>
      <p:sp>
        <p:nvSpPr>
          <p:cNvPr id="3" name="Slide Number Placeholder 2">
            <a:extLst>
              <a:ext uri="{FF2B5EF4-FFF2-40B4-BE49-F238E27FC236}">
                <a16:creationId xmlns:a16="http://schemas.microsoft.com/office/drawing/2014/main" id="{1AE2DF4F-D283-A24C-BCC7-5C6DF7D4EB8B}"/>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6</a:t>
            </a:fld>
            <a:endParaRPr lang="en-US">
              <a:solidFill>
                <a:prstClr val="black">
                  <a:lumMod val="65000"/>
                  <a:lumOff val="35000"/>
                </a:prstClr>
              </a:solidFill>
            </a:endParaRPr>
          </a:p>
        </p:txBody>
      </p:sp>
    </p:spTree>
    <p:extLst>
      <p:ext uri="{BB962C8B-B14F-4D97-AF65-F5344CB8AC3E}">
        <p14:creationId xmlns:p14="http://schemas.microsoft.com/office/powerpoint/2010/main" val="1589996016"/>
      </p:ext>
    </p:extLst>
  </p:cSld>
  <p:clrMapOvr>
    <a:masterClrMapping/>
  </p:clrMapOvr>
  <mc:AlternateContent xmlns:mc="http://schemas.openxmlformats.org/markup-compatibility/2006" xmlns:p14="http://schemas.microsoft.com/office/powerpoint/2010/main">
    <mc:Choice Requires="p14">
      <p:transition spd="slow" p14:dur="2000" advTm="979"/>
    </mc:Choice>
    <mc:Fallback xmlns:mv="urn:schemas-microsoft-com:mac:vml" xmlns="">
      <p:transition spd="slow" advTm="9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1792"/>
            <a:ext cx="10972800" cy="1600200"/>
          </a:xfrm>
        </p:spPr>
        <p:txBody>
          <a:bodyPr/>
          <a:lstStyle/>
          <a:p>
            <a:r>
              <a:rPr lang="en-US" dirty="0">
                <a:solidFill>
                  <a:schemeClr val="tx1"/>
                </a:solidFill>
                <a:latin typeface="+mj-lt"/>
              </a:rPr>
              <a:t>Cultural Competency</a:t>
            </a:r>
            <a:br>
              <a:rPr lang="en-US" dirty="0">
                <a:solidFill>
                  <a:schemeClr val="tx1"/>
                </a:solidFill>
                <a:latin typeface="+mj-lt"/>
              </a:rPr>
            </a:br>
            <a:endParaRPr lang="en-US" dirty="0">
              <a:latin typeface="+mj-lt"/>
            </a:endParaRPr>
          </a:p>
        </p:txBody>
      </p:sp>
      <p:sp>
        <p:nvSpPr>
          <p:cNvPr id="5" name="Content Placeholder 4"/>
          <p:cNvSpPr>
            <a:spLocks noGrp="1"/>
          </p:cNvSpPr>
          <p:nvPr>
            <p:ph idx="1"/>
          </p:nvPr>
        </p:nvSpPr>
        <p:spPr>
          <a:xfrm>
            <a:off x="609600" y="1719073"/>
            <a:ext cx="10972800" cy="4663124"/>
          </a:xfrm>
        </p:spPr>
        <p:txBody>
          <a:bodyPr>
            <a:normAutofit/>
          </a:bodyPr>
          <a:lstStyle/>
          <a:p>
            <a:pPr marL="0" indent="0">
              <a:buNone/>
            </a:pPr>
            <a:r>
              <a:rPr lang="en-US" dirty="0">
                <a:solidFill>
                  <a:schemeClr val="tx1"/>
                </a:solidFill>
                <a:latin typeface="Calibri Light"/>
                <a:cs typeface="Calibri Light"/>
              </a:rPr>
              <a:t>“In attempting to address racial and ethnic disparities in care through cultural competence training, educators too often conflate these distinct concepts. This leads to an inappropriate collapsing of many of the forces affecting racial and ethnic minority populations—such as poverty, violence, and racism—into the less threatening concept of culture.”</a:t>
            </a:r>
          </a:p>
          <a:p>
            <a:pPr marL="0" indent="0" algn="r">
              <a:buNone/>
            </a:pPr>
            <a:r>
              <a:rPr lang="en-US" dirty="0">
                <a:solidFill>
                  <a:schemeClr val="tx1"/>
                </a:solidFill>
                <a:latin typeface="Calibri Light"/>
                <a:cs typeface="Calibri Light"/>
              </a:rPr>
              <a:t>—Gregg and </a:t>
            </a:r>
            <a:r>
              <a:rPr lang="en-US" dirty="0" err="1">
                <a:solidFill>
                  <a:schemeClr val="tx1"/>
                </a:solidFill>
                <a:latin typeface="Calibri Light"/>
                <a:cs typeface="Calibri Light"/>
              </a:rPr>
              <a:t>Saha</a:t>
            </a:r>
            <a:r>
              <a:rPr lang="en-US" dirty="0">
                <a:solidFill>
                  <a:schemeClr val="tx1"/>
                </a:solidFill>
                <a:latin typeface="Calibri Light"/>
                <a:cs typeface="Calibri Light"/>
              </a:rPr>
              <a:t>, 2006</a:t>
            </a:r>
          </a:p>
          <a:p>
            <a:pPr marL="0" indent="0">
              <a:buNone/>
            </a:pPr>
            <a:endParaRPr lang="en-US" dirty="0">
              <a:solidFill>
                <a:schemeClr val="tx1"/>
              </a:solidFill>
            </a:endParaRPr>
          </a:p>
          <a:p>
            <a:pPr marL="0" indent="0" algn="r">
              <a:buNone/>
            </a:pPr>
            <a:endParaRPr lang="en-US" dirty="0">
              <a:solidFill>
                <a:schemeClr val="tx1"/>
              </a:solidFill>
            </a:endParaRPr>
          </a:p>
        </p:txBody>
      </p:sp>
      <p:pic>
        <p:nvPicPr>
          <p:cNvPr id="7" name="Picture 6" descr="SCWG_imag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500" y="5961405"/>
            <a:ext cx="1395927" cy="721970"/>
          </a:xfrm>
          <a:prstGeom prst="rect">
            <a:avLst/>
          </a:prstGeom>
        </p:spPr>
      </p:pic>
      <p:sp>
        <p:nvSpPr>
          <p:cNvPr id="3" name="Slide Number Placeholder 2">
            <a:extLst>
              <a:ext uri="{FF2B5EF4-FFF2-40B4-BE49-F238E27FC236}">
                <a16:creationId xmlns:a16="http://schemas.microsoft.com/office/drawing/2014/main" id="{AF920C22-515D-C944-BF6D-1C598D6C5FC6}"/>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7</a:t>
            </a:fld>
            <a:endParaRPr lang="en-US">
              <a:solidFill>
                <a:prstClr val="black">
                  <a:lumMod val="65000"/>
                  <a:lumOff val="35000"/>
                </a:prstClr>
              </a:solidFill>
            </a:endParaRPr>
          </a:p>
        </p:txBody>
      </p:sp>
    </p:spTree>
    <p:custDataLst>
      <p:tags r:id="rId1"/>
    </p:custDataLst>
    <p:extLst>
      <p:ext uri="{BB962C8B-B14F-4D97-AF65-F5344CB8AC3E}">
        <p14:creationId xmlns:p14="http://schemas.microsoft.com/office/powerpoint/2010/main" val="2590705116"/>
      </p:ext>
    </p:extLst>
  </p:cSld>
  <p:clrMapOvr>
    <a:masterClrMapping/>
  </p:clrMapOvr>
  <mc:AlternateContent xmlns:mc="http://schemas.openxmlformats.org/markup-compatibility/2006" xmlns:p14="http://schemas.microsoft.com/office/powerpoint/2010/main">
    <mc:Choice Requires="p14">
      <p:transition spd="slow" p14:dur="2000" advTm="1111"/>
    </mc:Choice>
    <mc:Fallback xmlns:mv="urn:schemas-microsoft-com:mac:vml" xmlns="">
      <p:transition spd="slow" advTm="111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Shape 200"/>
          <p:cNvGrpSpPr/>
          <p:nvPr/>
        </p:nvGrpSpPr>
        <p:grpSpPr>
          <a:xfrm>
            <a:off x="6777869" y="3929573"/>
            <a:ext cx="3114416" cy="1242807"/>
            <a:chOff x="3858354" y="3791955"/>
            <a:chExt cx="3114416" cy="1242807"/>
          </a:xfrm>
        </p:grpSpPr>
        <p:sp>
          <p:nvSpPr>
            <p:cNvPr id="201" name="Shape 201"/>
            <p:cNvSpPr txBox="1"/>
            <p:nvPr/>
          </p:nvSpPr>
          <p:spPr>
            <a:xfrm>
              <a:off x="3898339" y="3791955"/>
              <a:ext cx="3074432" cy="707886"/>
            </a:xfrm>
            <a:prstGeom prst="rect">
              <a:avLst/>
            </a:prstGeom>
            <a:noFill/>
            <a:ln>
              <a:noFill/>
            </a:ln>
          </p:spPr>
          <p:txBody>
            <a:bodyPr lIns="91425" tIns="45700" rIns="91425" bIns="45700" anchor="t" anchorCtr="0">
              <a:noAutofit/>
            </a:bodyPr>
            <a:lstStyle/>
            <a:p>
              <a:pPr algn="ctr">
                <a:buSzPct val="25000"/>
              </a:pPr>
              <a:r>
                <a:rPr lang="en-US" sz="2000" b="1" dirty="0">
                  <a:solidFill>
                    <a:srgbClr val="FF0000"/>
                  </a:solidFill>
                  <a:latin typeface="Century Gothic" panose="020B0502020202020204" pitchFamily="34" charset="0"/>
                  <a:ea typeface="Questrial"/>
                  <a:cs typeface="Questrial"/>
                  <a:sym typeface="Questrial"/>
                </a:rPr>
                <a:t>North American Free Trade Agreement (NAFTA)</a:t>
              </a:r>
            </a:p>
          </p:txBody>
        </p:sp>
        <p:cxnSp>
          <p:nvCxnSpPr>
            <p:cNvPr id="202" name="Shape 202"/>
            <p:cNvCxnSpPr/>
            <p:nvPr/>
          </p:nvCxnSpPr>
          <p:spPr>
            <a:xfrm flipH="1">
              <a:off x="3858354" y="4684378"/>
              <a:ext cx="834908" cy="350385"/>
            </a:xfrm>
            <a:prstGeom prst="straightConnector1">
              <a:avLst/>
            </a:prstGeom>
            <a:noFill/>
            <a:ln w="28575" cap="flat" cmpd="sng">
              <a:solidFill>
                <a:srgbClr val="FF0000"/>
              </a:solidFill>
              <a:prstDash val="solid"/>
              <a:round/>
              <a:headEnd type="none" w="med" len="med"/>
              <a:tailEnd type="stealth" w="lg" len="lg"/>
            </a:ln>
          </p:spPr>
        </p:cxnSp>
      </p:grpSp>
      <p:sp>
        <p:nvSpPr>
          <p:cNvPr id="203" name="Shape 203"/>
          <p:cNvSpPr txBox="1"/>
          <p:nvPr/>
        </p:nvSpPr>
        <p:spPr>
          <a:xfrm>
            <a:off x="12804053" y="4821994"/>
            <a:ext cx="184666" cy="369332"/>
          </a:xfrm>
          <a:prstGeom prst="rect">
            <a:avLst/>
          </a:prstGeom>
          <a:noFill/>
          <a:ln>
            <a:noFill/>
          </a:ln>
        </p:spPr>
        <p:txBody>
          <a:bodyPr lIns="91425" tIns="45700" rIns="91425" bIns="45700" anchor="t" anchorCtr="0">
            <a:noAutofit/>
          </a:bodyPr>
          <a:lstStyle/>
          <a:p>
            <a:endParaRPr>
              <a:solidFill>
                <a:schemeClr val="dk1"/>
              </a:solidFill>
              <a:latin typeface="Century Gothic" panose="020B0502020202020204" pitchFamily="34" charset="0"/>
              <a:ea typeface="Times New Roman"/>
              <a:cs typeface="Times New Roman"/>
              <a:sym typeface="Times New Roman"/>
            </a:endParaRPr>
          </a:p>
        </p:txBody>
      </p:sp>
      <p:grpSp>
        <p:nvGrpSpPr>
          <p:cNvPr id="209" name="Shape 209"/>
          <p:cNvGrpSpPr/>
          <p:nvPr/>
        </p:nvGrpSpPr>
        <p:grpSpPr>
          <a:xfrm>
            <a:off x="5825013" y="1400440"/>
            <a:ext cx="3087425" cy="1514786"/>
            <a:chOff x="4301013" y="1400440"/>
            <a:chExt cx="3087425" cy="1514786"/>
          </a:xfrm>
        </p:grpSpPr>
        <p:cxnSp>
          <p:nvCxnSpPr>
            <p:cNvPr id="210" name="Shape 210"/>
            <p:cNvCxnSpPr/>
            <p:nvPr/>
          </p:nvCxnSpPr>
          <p:spPr>
            <a:xfrm>
              <a:off x="6276466" y="2088682"/>
              <a:ext cx="726147" cy="826544"/>
            </a:xfrm>
            <a:prstGeom prst="straightConnector1">
              <a:avLst/>
            </a:prstGeom>
            <a:noFill/>
            <a:ln w="28575" cap="flat" cmpd="sng">
              <a:solidFill>
                <a:srgbClr val="FF0000"/>
              </a:solidFill>
              <a:prstDash val="solid"/>
              <a:round/>
              <a:headEnd type="none" w="med" len="med"/>
              <a:tailEnd type="stealth" w="lg" len="lg"/>
            </a:ln>
          </p:spPr>
        </p:cxnSp>
        <p:sp>
          <p:nvSpPr>
            <p:cNvPr id="211" name="Shape 211"/>
            <p:cNvSpPr txBox="1"/>
            <p:nvPr/>
          </p:nvSpPr>
          <p:spPr>
            <a:xfrm>
              <a:off x="4301013" y="1400440"/>
              <a:ext cx="3087425" cy="1015662"/>
            </a:xfrm>
            <a:prstGeom prst="rect">
              <a:avLst/>
            </a:prstGeom>
            <a:noFill/>
            <a:ln>
              <a:noFill/>
            </a:ln>
          </p:spPr>
          <p:txBody>
            <a:bodyPr lIns="91425" tIns="45700" rIns="91425" bIns="45700" anchor="t" anchorCtr="0">
              <a:noAutofit/>
            </a:bodyPr>
            <a:lstStyle/>
            <a:p>
              <a:pPr>
                <a:buSzPct val="25000"/>
              </a:pPr>
              <a:r>
                <a:rPr lang="en-US" sz="2000" b="1" dirty="0">
                  <a:solidFill>
                    <a:srgbClr val="FF0000"/>
                  </a:solidFill>
                  <a:latin typeface="Century Gothic" panose="020B0502020202020204" pitchFamily="34" charset="0"/>
                  <a:ea typeface="Questrial"/>
                  <a:cs typeface="Questrial"/>
                  <a:sym typeface="Questrial"/>
                </a:rPr>
                <a:t>City &amp; federal policies contributing to gentrification &amp; displacement</a:t>
              </a:r>
            </a:p>
          </p:txBody>
        </p:sp>
      </p:grpSp>
      <p:grpSp>
        <p:nvGrpSpPr>
          <p:cNvPr id="212" name="Shape 212"/>
          <p:cNvGrpSpPr/>
          <p:nvPr/>
        </p:nvGrpSpPr>
        <p:grpSpPr>
          <a:xfrm>
            <a:off x="3703437" y="3563547"/>
            <a:ext cx="3074432" cy="1153399"/>
            <a:chOff x="3943813" y="3351903"/>
            <a:chExt cx="3074432" cy="1153399"/>
          </a:xfrm>
        </p:grpSpPr>
        <p:sp>
          <p:nvSpPr>
            <p:cNvPr id="213" name="Shape 213"/>
            <p:cNvSpPr txBox="1"/>
            <p:nvPr/>
          </p:nvSpPr>
          <p:spPr>
            <a:xfrm>
              <a:off x="3943813" y="4105193"/>
              <a:ext cx="3074432" cy="400109"/>
            </a:xfrm>
            <a:prstGeom prst="rect">
              <a:avLst/>
            </a:prstGeom>
            <a:noFill/>
            <a:ln>
              <a:noFill/>
            </a:ln>
          </p:spPr>
          <p:txBody>
            <a:bodyPr lIns="91425" tIns="45700" rIns="91425" bIns="45700" anchor="t" anchorCtr="0">
              <a:noAutofit/>
            </a:bodyPr>
            <a:lstStyle/>
            <a:p>
              <a:pPr algn="ctr">
                <a:buSzPct val="25000"/>
              </a:pPr>
              <a:r>
                <a:rPr lang="en-US" sz="2000" b="1" dirty="0">
                  <a:solidFill>
                    <a:srgbClr val="FF0000"/>
                  </a:solidFill>
                  <a:latin typeface="Century Gothic" panose="020B0502020202020204" pitchFamily="34" charset="0"/>
                  <a:ea typeface="Questrial"/>
                  <a:cs typeface="Questrial"/>
                  <a:sym typeface="Questrial"/>
                </a:rPr>
                <a:t>US healthcare system (no access to care)</a:t>
              </a:r>
            </a:p>
          </p:txBody>
        </p:sp>
        <p:cxnSp>
          <p:nvCxnSpPr>
            <p:cNvPr id="214" name="Shape 214"/>
            <p:cNvCxnSpPr/>
            <p:nvPr/>
          </p:nvCxnSpPr>
          <p:spPr>
            <a:xfrm rot="10800000" flipH="1">
              <a:off x="5588787" y="3351903"/>
              <a:ext cx="401273" cy="840163"/>
            </a:xfrm>
            <a:prstGeom prst="straightConnector1">
              <a:avLst/>
            </a:prstGeom>
            <a:noFill/>
            <a:ln w="28575" cap="flat" cmpd="sng">
              <a:solidFill>
                <a:srgbClr val="FF0000"/>
              </a:solidFill>
              <a:prstDash val="solid"/>
              <a:round/>
              <a:headEnd type="none" w="med" len="med"/>
              <a:tailEnd type="stealth" w="lg" len="lg"/>
            </a:ln>
          </p:spPr>
        </p:cxnSp>
      </p:grpSp>
      <p:grpSp>
        <p:nvGrpSpPr>
          <p:cNvPr id="215" name="Shape 215"/>
          <p:cNvGrpSpPr/>
          <p:nvPr/>
        </p:nvGrpSpPr>
        <p:grpSpPr>
          <a:xfrm>
            <a:off x="4479316" y="633908"/>
            <a:ext cx="3101319" cy="707886"/>
            <a:chOff x="2955315" y="633908"/>
            <a:chExt cx="3101319" cy="707886"/>
          </a:xfrm>
        </p:grpSpPr>
        <p:sp>
          <p:nvSpPr>
            <p:cNvPr id="216" name="Shape 216"/>
            <p:cNvSpPr txBox="1"/>
            <p:nvPr/>
          </p:nvSpPr>
          <p:spPr>
            <a:xfrm>
              <a:off x="3631194" y="633908"/>
              <a:ext cx="2425440" cy="707886"/>
            </a:xfrm>
            <a:prstGeom prst="rect">
              <a:avLst/>
            </a:prstGeom>
            <a:noFill/>
            <a:ln>
              <a:noFill/>
            </a:ln>
          </p:spPr>
          <p:txBody>
            <a:bodyPr lIns="91425" tIns="45700" rIns="91425" bIns="45700" anchor="t" anchorCtr="0">
              <a:noAutofit/>
            </a:bodyPr>
            <a:lstStyle/>
            <a:p>
              <a:pPr algn="ctr">
                <a:buSzPct val="25000"/>
              </a:pPr>
              <a:r>
                <a:rPr lang="en-US" sz="2000" b="1" dirty="0">
                  <a:solidFill>
                    <a:schemeClr val="dk1"/>
                  </a:solidFill>
                  <a:latin typeface="Century Gothic" panose="020B0502020202020204" pitchFamily="34" charset="0"/>
                  <a:ea typeface="Questrial"/>
                  <a:cs typeface="Questrial"/>
                  <a:sym typeface="Questrial"/>
                </a:rPr>
                <a:t>Begins Drinking More Heavily </a:t>
              </a:r>
            </a:p>
          </p:txBody>
        </p:sp>
        <p:cxnSp>
          <p:nvCxnSpPr>
            <p:cNvPr id="217" name="Shape 217"/>
            <p:cNvCxnSpPr/>
            <p:nvPr/>
          </p:nvCxnSpPr>
          <p:spPr>
            <a:xfrm flipH="1">
              <a:off x="2955315" y="978820"/>
              <a:ext cx="623051" cy="18582"/>
            </a:xfrm>
            <a:prstGeom prst="straightConnector1">
              <a:avLst/>
            </a:prstGeom>
            <a:noFill/>
            <a:ln w="28575" cap="flat" cmpd="sng">
              <a:solidFill>
                <a:schemeClr val="accent1"/>
              </a:solidFill>
              <a:prstDash val="solid"/>
              <a:round/>
              <a:headEnd type="none" w="med" len="med"/>
              <a:tailEnd type="stealth" w="lg" len="lg"/>
            </a:ln>
          </p:spPr>
        </p:cxnSp>
      </p:grpSp>
      <p:grpSp>
        <p:nvGrpSpPr>
          <p:cNvPr id="218" name="Shape 218"/>
          <p:cNvGrpSpPr/>
          <p:nvPr/>
        </p:nvGrpSpPr>
        <p:grpSpPr>
          <a:xfrm>
            <a:off x="6991071" y="2921512"/>
            <a:ext cx="2969176" cy="707886"/>
            <a:chOff x="4973314" y="2885010"/>
            <a:chExt cx="3913964" cy="707886"/>
          </a:xfrm>
        </p:grpSpPr>
        <p:sp>
          <p:nvSpPr>
            <p:cNvPr id="219" name="Shape 219"/>
            <p:cNvSpPr txBox="1"/>
            <p:nvPr/>
          </p:nvSpPr>
          <p:spPr>
            <a:xfrm>
              <a:off x="5792846" y="2885010"/>
              <a:ext cx="3094431" cy="707886"/>
            </a:xfrm>
            <a:prstGeom prst="rect">
              <a:avLst/>
            </a:prstGeom>
            <a:noFill/>
            <a:ln>
              <a:noFill/>
            </a:ln>
          </p:spPr>
          <p:txBody>
            <a:bodyPr lIns="91425" tIns="45700" rIns="91425" bIns="45700" anchor="t" anchorCtr="0">
              <a:noAutofit/>
            </a:bodyPr>
            <a:lstStyle/>
            <a:p>
              <a:pPr algn="ctr">
                <a:buSzPct val="25000"/>
              </a:pPr>
              <a:r>
                <a:rPr lang="en-US" sz="2000" b="1" dirty="0">
                  <a:solidFill>
                    <a:schemeClr val="dk1"/>
                  </a:solidFill>
                  <a:latin typeface="Century Gothic" panose="020B0502020202020204" pitchFamily="34" charset="0"/>
                  <a:ea typeface="Questrial"/>
                  <a:cs typeface="Questrial"/>
                  <a:sym typeface="Questrial"/>
                </a:rPr>
                <a:t>Can’t Pay Rent, Moves to Street</a:t>
              </a:r>
            </a:p>
          </p:txBody>
        </p:sp>
        <p:cxnSp>
          <p:nvCxnSpPr>
            <p:cNvPr id="220" name="Shape 220"/>
            <p:cNvCxnSpPr/>
            <p:nvPr/>
          </p:nvCxnSpPr>
          <p:spPr>
            <a:xfrm>
              <a:off x="4973314" y="3241224"/>
              <a:ext cx="819532" cy="0"/>
            </a:xfrm>
            <a:prstGeom prst="straightConnector1">
              <a:avLst/>
            </a:prstGeom>
            <a:noFill/>
            <a:ln w="28575" cap="flat" cmpd="sng">
              <a:solidFill>
                <a:schemeClr val="accent1"/>
              </a:solidFill>
              <a:prstDash val="solid"/>
              <a:round/>
              <a:headEnd type="none" w="med" len="med"/>
              <a:tailEnd type="stealth" w="lg" len="lg"/>
            </a:ln>
          </p:spPr>
        </p:cxnSp>
      </p:grpSp>
      <p:grpSp>
        <p:nvGrpSpPr>
          <p:cNvPr id="221" name="Shape 221"/>
          <p:cNvGrpSpPr/>
          <p:nvPr/>
        </p:nvGrpSpPr>
        <p:grpSpPr>
          <a:xfrm>
            <a:off x="4579461" y="2921512"/>
            <a:ext cx="2281635" cy="707886"/>
            <a:chOff x="3055460" y="2885010"/>
            <a:chExt cx="2281635" cy="707886"/>
          </a:xfrm>
        </p:grpSpPr>
        <p:cxnSp>
          <p:nvCxnSpPr>
            <p:cNvPr id="222" name="Shape 222"/>
            <p:cNvCxnSpPr/>
            <p:nvPr/>
          </p:nvCxnSpPr>
          <p:spPr>
            <a:xfrm>
              <a:off x="3055460" y="3235456"/>
              <a:ext cx="474680" cy="2648"/>
            </a:xfrm>
            <a:prstGeom prst="straightConnector1">
              <a:avLst/>
            </a:prstGeom>
            <a:noFill/>
            <a:ln w="28575" cap="flat" cmpd="sng">
              <a:solidFill>
                <a:schemeClr val="accent1"/>
              </a:solidFill>
              <a:prstDash val="solid"/>
              <a:round/>
              <a:headEnd type="none" w="med" len="med"/>
              <a:tailEnd type="stealth" w="lg" len="lg"/>
            </a:ln>
          </p:spPr>
        </p:cxnSp>
        <p:sp>
          <p:nvSpPr>
            <p:cNvPr id="223" name="Shape 223"/>
            <p:cNvSpPr txBox="1"/>
            <p:nvPr/>
          </p:nvSpPr>
          <p:spPr>
            <a:xfrm>
              <a:off x="3542082" y="2885010"/>
              <a:ext cx="1795014" cy="707886"/>
            </a:xfrm>
            <a:prstGeom prst="rect">
              <a:avLst/>
            </a:prstGeom>
            <a:noFill/>
            <a:ln>
              <a:noFill/>
            </a:ln>
          </p:spPr>
          <p:txBody>
            <a:bodyPr lIns="91425" tIns="45700" rIns="91425" bIns="45700" anchor="t" anchorCtr="0">
              <a:noAutofit/>
            </a:bodyPr>
            <a:lstStyle/>
            <a:p>
              <a:pPr algn="ctr">
                <a:buSzPct val="25000"/>
              </a:pPr>
              <a:r>
                <a:rPr lang="en-US" sz="2000" b="1" dirty="0">
                  <a:solidFill>
                    <a:schemeClr val="dk1"/>
                  </a:solidFill>
                  <a:latin typeface="Century Gothic" panose="020B0502020202020204" pitchFamily="34" charset="0"/>
                  <a:ea typeface="Questrial"/>
                  <a:cs typeface="Questrial"/>
                  <a:sym typeface="Questrial"/>
                </a:rPr>
                <a:t>Injury,</a:t>
              </a:r>
            </a:p>
            <a:p>
              <a:pPr algn="ctr">
                <a:buSzPct val="25000"/>
              </a:pPr>
              <a:r>
                <a:rPr lang="en-US" sz="2000" b="1" dirty="0">
                  <a:solidFill>
                    <a:schemeClr val="dk1"/>
                  </a:solidFill>
                  <a:latin typeface="Century Gothic" panose="020B0502020202020204" pitchFamily="34" charset="0"/>
                  <a:ea typeface="Questrial"/>
                  <a:cs typeface="Questrial"/>
                  <a:sym typeface="Questrial"/>
                </a:rPr>
                <a:t> Can’t Work</a:t>
              </a:r>
            </a:p>
          </p:txBody>
        </p:sp>
      </p:grpSp>
      <p:grpSp>
        <p:nvGrpSpPr>
          <p:cNvPr id="224" name="Shape 224"/>
          <p:cNvGrpSpPr/>
          <p:nvPr/>
        </p:nvGrpSpPr>
        <p:grpSpPr>
          <a:xfrm>
            <a:off x="2322501" y="2921513"/>
            <a:ext cx="2156813" cy="2155496"/>
            <a:chOff x="798500" y="2885010"/>
            <a:chExt cx="2156813" cy="1740005"/>
          </a:xfrm>
        </p:grpSpPr>
        <p:sp>
          <p:nvSpPr>
            <p:cNvPr id="225" name="Shape 225"/>
            <p:cNvSpPr txBox="1"/>
            <p:nvPr/>
          </p:nvSpPr>
          <p:spPr>
            <a:xfrm>
              <a:off x="798500" y="2885010"/>
              <a:ext cx="2156813" cy="707886"/>
            </a:xfrm>
            <a:prstGeom prst="rect">
              <a:avLst/>
            </a:prstGeom>
            <a:noFill/>
            <a:ln>
              <a:noFill/>
            </a:ln>
          </p:spPr>
          <p:txBody>
            <a:bodyPr lIns="91425" tIns="45700" rIns="91425" bIns="45700" anchor="t" anchorCtr="0">
              <a:noAutofit/>
            </a:bodyPr>
            <a:lstStyle/>
            <a:p>
              <a:pPr algn="ctr">
                <a:buSzPct val="25000"/>
              </a:pPr>
              <a:r>
                <a:rPr lang="en-US" sz="2000" b="1" dirty="0">
                  <a:solidFill>
                    <a:schemeClr val="dk1"/>
                  </a:solidFill>
                  <a:latin typeface="Century Gothic" panose="020B0502020202020204" pitchFamily="34" charset="0"/>
                  <a:ea typeface="Questrial"/>
                  <a:cs typeface="Questrial"/>
                  <a:sym typeface="Questrial"/>
                </a:rPr>
                <a:t>Begins Working as Day Laborer</a:t>
              </a:r>
            </a:p>
          </p:txBody>
        </p:sp>
        <p:cxnSp>
          <p:nvCxnSpPr>
            <p:cNvPr id="226" name="Shape 226"/>
            <p:cNvCxnSpPr/>
            <p:nvPr/>
          </p:nvCxnSpPr>
          <p:spPr>
            <a:xfrm rot="10800000">
              <a:off x="1893301" y="3592898"/>
              <a:ext cx="0" cy="1032117"/>
            </a:xfrm>
            <a:prstGeom prst="straightConnector1">
              <a:avLst/>
            </a:prstGeom>
            <a:noFill/>
            <a:ln w="28575" cap="flat" cmpd="sng">
              <a:solidFill>
                <a:schemeClr val="accent1"/>
              </a:solidFill>
              <a:prstDash val="solid"/>
              <a:round/>
              <a:headEnd type="none" w="med" len="med"/>
              <a:tailEnd type="stealth" w="lg" len="lg"/>
            </a:ln>
          </p:spPr>
        </p:cxnSp>
      </p:grpSp>
      <p:grpSp>
        <p:nvGrpSpPr>
          <p:cNvPr id="227" name="Shape 227"/>
          <p:cNvGrpSpPr/>
          <p:nvPr/>
        </p:nvGrpSpPr>
        <p:grpSpPr>
          <a:xfrm>
            <a:off x="1708148" y="5254102"/>
            <a:ext cx="3115645" cy="400109"/>
            <a:chOff x="201392" y="4803035"/>
            <a:chExt cx="3115645" cy="400109"/>
          </a:xfrm>
        </p:grpSpPr>
        <p:sp>
          <p:nvSpPr>
            <p:cNvPr id="228" name="Shape 228"/>
            <p:cNvSpPr txBox="1"/>
            <p:nvPr/>
          </p:nvSpPr>
          <p:spPr>
            <a:xfrm>
              <a:off x="201392" y="4803035"/>
              <a:ext cx="2868404" cy="400109"/>
            </a:xfrm>
            <a:prstGeom prst="rect">
              <a:avLst/>
            </a:prstGeom>
            <a:noFill/>
            <a:ln>
              <a:noFill/>
            </a:ln>
          </p:spPr>
          <p:txBody>
            <a:bodyPr lIns="91425" tIns="45700" rIns="91425" bIns="45700" anchor="t" anchorCtr="0">
              <a:noAutofit/>
            </a:bodyPr>
            <a:lstStyle/>
            <a:p>
              <a:pPr algn="ctr">
                <a:buSzPct val="25000"/>
              </a:pPr>
              <a:r>
                <a:rPr lang="en-US" sz="2000" b="1" dirty="0">
                  <a:solidFill>
                    <a:schemeClr val="dk1"/>
                  </a:solidFill>
                  <a:latin typeface="Century Gothic" panose="020B0502020202020204" pitchFamily="34" charset="0"/>
                  <a:ea typeface="Questrial"/>
                  <a:cs typeface="Questrial"/>
                  <a:sym typeface="Questrial"/>
                </a:rPr>
                <a:t>Moves to San Francisco</a:t>
              </a:r>
            </a:p>
          </p:txBody>
        </p:sp>
        <p:cxnSp>
          <p:nvCxnSpPr>
            <p:cNvPr id="229" name="Shape 229"/>
            <p:cNvCxnSpPr/>
            <p:nvPr/>
          </p:nvCxnSpPr>
          <p:spPr>
            <a:xfrm rot="10800000">
              <a:off x="2639079" y="5077951"/>
              <a:ext cx="677958" cy="0"/>
            </a:xfrm>
            <a:prstGeom prst="straightConnector1">
              <a:avLst/>
            </a:prstGeom>
            <a:noFill/>
            <a:ln w="28575" cap="flat" cmpd="sng">
              <a:solidFill>
                <a:schemeClr val="accent1"/>
              </a:solidFill>
              <a:prstDash val="solid"/>
              <a:round/>
              <a:headEnd type="none" w="med" len="med"/>
              <a:tailEnd type="stealth" w="lg" len="lg"/>
            </a:ln>
          </p:spPr>
        </p:cxnSp>
      </p:grpSp>
      <p:grpSp>
        <p:nvGrpSpPr>
          <p:cNvPr id="230" name="Shape 230"/>
          <p:cNvGrpSpPr/>
          <p:nvPr/>
        </p:nvGrpSpPr>
        <p:grpSpPr>
          <a:xfrm>
            <a:off x="4884475" y="5158927"/>
            <a:ext cx="3274320" cy="1015663"/>
            <a:chOff x="3770157" y="4716553"/>
            <a:chExt cx="3274320" cy="401941"/>
          </a:xfrm>
        </p:grpSpPr>
        <p:sp>
          <p:nvSpPr>
            <p:cNvPr id="231" name="Shape 231"/>
            <p:cNvSpPr txBox="1"/>
            <p:nvPr/>
          </p:nvSpPr>
          <p:spPr>
            <a:xfrm>
              <a:off x="3770157" y="4716553"/>
              <a:ext cx="2666912" cy="401941"/>
            </a:xfrm>
            <a:prstGeom prst="rect">
              <a:avLst/>
            </a:prstGeom>
            <a:noFill/>
            <a:ln>
              <a:noFill/>
            </a:ln>
          </p:spPr>
          <p:txBody>
            <a:bodyPr lIns="91425" tIns="45700" rIns="91425" bIns="45700" anchor="t" anchorCtr="0">
              <a:noAutofit/>
            </a:bodyPr>
            <a:lstStyle/>
            <a:p>
              <a:pPr algn="ctr">
                <a:buSzPct val="25000"/>
              </a:pPr>
              <a:r>
                <a:rPr lang="en-US" sz="2000" b="1" dirty="0">
                  <a:solidFill>
                    <a:schemeClr val="dk1"/>
                  </a:solidFill>
                  <a:latin typeface="Century Gothic" panose="020B0502020202020204" pitchFamily="34" charset="0"/>
                  <a:ea typeface="Questrial"/>
                  <a:cs typeface="Questrial"/>
                  <a:sym typeface="Questrial"/>
                </a:rPr>
                <a:t>Influx of Cheap US Corn; Can’t Make a Living</a:t>
              </a:r>
            </a:p>
          </p:txBody>
        </p:sp>
        <p:cxnSp>
          <p:nvCxnSpPr>
            <p:cNvPr id="232" name="Shape 232"/>
            <p:cNvCxnSpPr/>
            <p:nvPr/>
          </p:nvCxnSpPr>
          <p:spPr>
            <a:xfrm rot="10800000">
              <a:off x="6437070" y="4851398"/>
              <a:ext cx="607408" cy="0"/>
            </a:xfrm>
            <a:prstGeom prst="straightConnector1">
              <a:avLst/>
            </a:prstGeom>
            <a:noFill/>
            <a:ln w="28575" cap="flat" cmpd="sng">
              <a:solidFill>
                <a:schemeClr val="accent1"/>
              </a:solidFill>
              <a:prstDash val="solid"/>
              <a:round/>
              <a:headEnd type="none" w="med" len="med"/>
              <a:tailEnd type="stealth" w="lg" len="lg"/>
            </a:ln>
          </p:spPr>
        </p:cxnSp>
      </p:grpSp>
      <p:sp>
        <p:nvSpPr>
          <p:cNvPr id="233" name="Shape 233"/>
          <p:cNvSpPr txBox="1"/>
          <p:nvPr/>
        </p:nvSpPr>
        <p:spPr>
          <a:xfrm>
            <a:off x="8020299" y="5191326"/>
            <a:ext cx="2401337" cy="707886"/>
          </a:xfrm>
          <a:prstGeom prst="rect">
            <a:avLst/>
          </a:prstGeom>
          <a:noFill/>
          <a:ln>
            <a:noFill/>
          </a:ln>
        </p:spPr>
        <p:txBody>
          <a:bodyPr lIns="91425" tIns="45700" rIns="91425" bIns="45700" anchor="t" anchorCtr="0">
            <a:noAutofit/>
          </a:bodyPr>
          <a:lstStyle/>
          <a:p>
            <a:pPr algn="ctr">
              <a:buSzPct val="25000"/>
            </a:pPr>
            <a:r>
              <a:rPr lang="en-US" sz="2000" b="1" dirty="0">
                <a:solidFill>
                  <a:schemeClr val="dk1"/>
                </a:solidFill>
                <a:latin typeface="Century Gothic" panose="020B0502020202020204" pitchFamily="34" charset="0"/>
                <a:ea typeface="Questrial"/>
                <a:cs typeface="Questrial"/>
                <a:sym typeface="Questrial"/>
              </a:rPr>
              <a:t>4</a:t>
            </a:r>
            <a:r>
              <a:rPr lang="en-US" sz="2000" b="1" baseline="30000" dirty="0">
                <a:solidFill>
                  <a:schemeClr val="dk1"/>
                </a:solidFill>
                <a:latin typeface="Century Gothic" panose="020B0502020202020204" pitchFamily="34" charset="0"/>
                <a:ea typeface="Questrial"/>
                <a:cs typeface="Questrial"/>
                <a:sym typeface="Questrial"/>
              </a:rPr>
              <a:t>th</a:t>
            </a:r>
            <a:r>
              <a:rPr lang="en-US" sz="2000" b="1" dirty="0">
                <a:solidFill>
                  <a:schemeClr val="dk1"/>
                </a:solidFill>
                <a:latin typeface="Century Gothic" panose="020B0502020202020204" pitchFamily="34" charset="0"/>
                <a:ea typeface="Questrial"/>
                <a:cs typeface="Questrial"/>
                <a:sym typeface="Questrial"/>
              </a:rPr>
              <a:t> Generation Corn Farmer in Oaxaca</a:t>
            </a:r>
          </a:p>
        </p:txBody>
      </p:sp>
      <p:sp>
        <p:nvSpPr>
          <p:cNvPr id="234" name="Shape 234"/>
          <p:cNvSpPr txBox="1"/>
          <p:nvPr/>
        </p:nvSpPr>
        <p:spPr>
          <a:xfrm>
            <a:off x="1725393" y="470989"/>
            <a:ext cx="2911805" cy="1015662"/>
          </a:xfrm>
          <a:prstGeom prst="rect">
            <a:avLst/>
          </a:prstGeom>
          <a:noFill/>
          <a:ln>
            <a:noFill/>
          </a:ln>
        </p:spPr>
        <p:txBody>
          <a:bodyPr lIns="91425" tIns="45700" rIns="91425" bIns="45700" anchor="t" anchorCtr="0">
            <a:noAutofit/>
          </a:bodyPr>
          <a:lstStyle/>
          <a:p>
            <a:pPr algn="ctr">
              <a:buSzPct val="25000"/>
            </a:pPr>
            <a:r>
              <a:rPr lang="en-US" sz="2000" b="1" dirty="0">
                <a:solidFill>
                  <a:schemeClr val="dk1"/>
                </a:solidFill>
                <a:latin typeface="Century Gothic" panose="020B0502020202020204" pitchFamily="34" charset="0"/>
                <a:ea typeface="Questrial"/>
                <a:cs typeface="Questrial"/>
                <a:sym typeface="Questrial"/>
              </a:rPr>
              <a:t>In Emergency Department After Found on the Street</a:t>
            </a:r>
          </a:p>
        </p:txBody>
      </p:sp>
      <p:grpSp>
        <p:nvGrpSpPr>
          <p:cNvPr id="235" name="Shape 235"/>
          <p:cNvGrpSpPr/>
          <p:nvPr/>
        </p:nvGrpSpPr>
        <p:grpSpPr>
          <a:xfrm>
            <a:off x="7360803" y="778767"/>
            <a:ext cx="2664212" cy="1989241"/>
            <a:chOff x="5836803" y="778766"/>
            <a:chExt cx="2664212" cy="1989241"/>
          </a:xfrm>
        </p:grpSpPr>
        <p:cxnSp>
          <p:nvCxnSpPr>
            <p:cNvPr id="236" name="Shape 236"/>
            <p:cNvCxnSpPr/>
            <p:nvPr/>
          </p:nvCxnSpPr>
          <p:spPr>
            <a:xfrm rot="10800000">
              <a:off x="5836803" y="997403"/>
              <a:ext cx="439663" cy="0"/>
            </a:xfrm>
            <a:prstGeom prst="straightConnector1">
              <a:avLst/>
            </a:prstGeom>
            <a:noFill/>
            <a:ln w="28575" cap="flat" cmpd="sng">
              <a:solidFill>
                <a:schemeClr val="accent1"/>
              </a:solidFill>
              <a:prstDash val="solid"/>
              <a:round/>
              <a:headEnd type="none" w="med" len="med"/>
              <a:tailEnd type="stealth" w="lg" len="lg"/>
            </a:ln>
          </p:spPr>
        </p:cxnSp>
        <p:grpSp>
          <p:nvGrpSpPr>
            <p:cNvPr id="237" name="Shape 237"/>
            <p:cNvGrpSpPr/>
            <p:nvPr/>
          </p:nvGrpSpPr>
          <p:grpSpPr>
            <a:xfrm>
              <a:off x="6250353" y="778766"/>
              <a:ext cx="2250661" cy="1989241"/>
              <a:chOff x="6250353" y="1367712"/>
              <a:chExt cx="2250661" cy="1989241"/>
            </a:xfrm>
          </p:grpSpPr>
          <p:cxnSp>
            <p:nvCxnSpPr>
              <p:cNvPr id="238" name="Shape 238"/>
              <p:cNvCxnSpPr/>
              <p:nvPr/>
            </p:nvCxnSpPr>
            <p:spPr>
              <a:xfrm rot="10800000">
                <a:off x="7375685" y="1930740"/>
                <a:ext cx="0" cy="1426212"/>
              </a:xfrm>
              <a:prstGeom prst="straightConnector1">
                <a:avLst/>
              </a:prstGeom>
              <a:noFill/>
              <a:ln w="28575" cap="flat" cmpd="sng">
                <a:solidFill>
                  <a:schemeClr val="accent1"/>
                </a:solidFill>
                <a:prstDash val="solid"/>
                <a:round/>
                <a:headEnd type="none" w="med" len="med"/>
                <a:tailEnd type="stealth" w="lg" len="lg"/>
              </a:ln>
            </p:spPr>
          </p:cxnSp>
          <p:sp>
            <p:nvSpPr>
              <p:cNvPr id="239" name="Shape 239"/>
              <p:cNvSpPr txBox="1"/>
              <p:nvPr/>
            </p:nvSpPr>
            <p:spPr>
              <a:xfrm>
                <a:off x="6250353" y="1367712"/>
                <a:ext cx="2250661" cy="400109"/>
              </a:xfrm>
              <a:prstGeom prst="rect">
                <a:avLst/>
              </a:prstGeom>
              <a:noFill/>
              <a:ln>
                <a:noFill/>
              </a:ln>
            </p:spPr>
            <p:txBody>
              <a:bodyPr lIns="91425" tIns="45700" rIns="91425" bIns="45700" anchor="t" anchorCtr="0">
                <a:noAutofit/>
              </a:bodyPr>
              <a:lstStyle/>
              <a:p>
                <a:pPr algn="ctr">
                  <a:buSzPct val="25000"/>
                </a:pPr>
                <a:r>
                  <a:rPr lang="en-US" sz="2000" b="1" dirty="0">
                    <a:solidFill>
                      <a:schemeClr val="dk1"/>
                    </a:solidFill>
                    <a:latin typeface="Century Gothic" panose="020B0502020202020204" pitchFamily="34" charset="0"/>
                    <a:ea typeface="Questrial"/>
                    <a:cs typeface="Questrial"/>
                    <a:sym typeface="Questrial"/>
                  </a:rPr>
                  <a:t>Gets Assaulted</a:t>
                </a:r>
              </a:p>
            </p:txBody>
          </p:sp>
        </p:grpSp>
      </p:grpSp>
      <p:grpSp>
        <p:nvGrpSpPr>
          <p:cNvPr id="3" name="Group 2"/>
          <p:cNvGrpSpPr/>
          <p:nvPr/>
        </p:nvGrpSpPr>
        <p:grpSpPr>
          <a:xfrm>
            <a:off x="9914906" y="1647200"/>
            <a:ext cx="2302228" cy="3618478"/>
            <a:chOff x="9914906" y="2563703"/>
            <a:chExt cx="2302228" cy="2690399"/>
          </a:xfrm>
        </p:grpSpPr>
        <p:sp>
          <p:nvSpPr>
            <p:cNvPr id="2" name="Rectangle 1"/>
            <p:cNvSpPr/>
            <p:nvPr/>
          </p:nvSpPr>
          <p:spPr>
            <a:xfrm>
              <a:off x="9914906" y="2563703"/>
              <a:ext cx="2302228" cy="2431435"/>
            </a:xfrm>
            <a:prstGeom prst="rect">
              <a:avLst/>
            </a:prstGeom>
          </p:spPr>
          <p:txBody>
            <a:bodyPr wrap="square">
              <a:spAutoFit/>
            </a:bodyPr>
            <a:lstStyle/>
            <a:p>
              <a:pPr algn="ctr">
                <a:buSzPct val="25000"/>
              </a:pPr>
              <a:r>
                <a:rPr lang="en-US" sz="1900" b="1" dirty="0">
                  <a:solidFill>
                    <a:srgbClr val="FF0000"/>
                  </a:solidFill>
                  <a:latin typeface="Century Gothic" panose="020B0502020202020204" pitchFamily="34" charset="0"/>
                  <a:ea typeface="Questrial"/>
                  <a:cs typeface="Questrial"/>
                  <a:sym typeface="Questrial"/>
                </a:rPr>
                <a:t>Legacy of colonialism; Systematic marginalization &amp; violence against indigenous communities in </a:t>
              </a:r>
            </a:p>
            <a:p>
              <a:pPr algn="ctr">
                <a:buSzPct val="25000"/>
              </a:pPr>
              <a:r>
                <a:rPr lang="en-US" sz="1900" b="1" dirty="0">
                  <a:solidFill>
                    <a:srgbClr val="FF0000"/>
                  </a:solidFill>
                  <a:latin typeface="Century Gothic" panose="020B0502020202020204" pitchFamily="34" charset="0"/>
                  <a:ea typeface="Questrial"/>
                  <a:cs typeface="Questrial"/>
                  <a:sym typeface="Questrial"/>
                </a:rPr>
                <a:t>S. Mexico</a:t>
              </a:r>
            </a:p>
          </p:txBody>
        </p:sp>
        <p:cxnSp>
          <p:nvCxnSpPr>
            <p:cNvPr id="43" name="Shape 202"/>
            <p:cNvCxnSpPr/>
            <p:nvPr/>
          </p:nvCxnSpPr>
          <p:spPr>
            <a:xfrm flipH="1">
              <a:off x="10025014" y="4481712"/>
              <a:ext cx="638200" cy="772390"/>
            </a:xfrm>
            <a:prstGeom prst="straightConnector1">
              <a:avLst/>
            </a:prstGeom>
            <a:noFill/>
            <a:ln w="28575" cap="flat" cmpd="sng">
              <a:solidFill>
                <a:srgbClr val="FF0000"/>
              </a:solidFill>
              <a:prstDash val="solid"/>
              <a:round/>
              <a:headEnd type="none" w="med" len="med"/>
              <a:tailEnd type="stealth" w="lg" len="lg"/>
            </a:ln>
          </p:spPr>
        </p:cxnSp>
      </p:grpSp>
      <p:grpSp>
        <p:nvGrpSpPr>
          <p:cNvPr id="50" name="Shape 204"/>
          <p:cNvGrpSpPr/>
          <p:nvPr/>
        </p:nvGrpSpPr>
        <p:grpSpPr>
          <a:xfrm>
            <a:off x="389600" y="1647199"/>
            <a:ext cx="5151605" cy="1342879"/>
            <a:chOff x="950996" y="1958652"/>
            <a:chExt cx="5151605" cy="1342879"/>
          </a:xfrm>
        </p:grpSpPr>
        <p:grpSp>
          <p:nvGrpSpPr>
            <p:cNvPr id="51" name="Shape 205"/>
            <p:cNvGrpSpPr/>
            <p:nvPr/>
          </p:nvGrpSpPr>
          <p:grpSpPr>
            <a:xfrm>
              <a:off x="950996" y="1958652"/>
              <a:ext cx="5040607" cy="1342878"/>
              <a:chOff x="1896496" y="5395688"/>
              <a:chExt cx="4556397" cy="1342878"/>
            </a:xfrm>
          </p:grpSpPr>
          <p:sp>
            <p:nvSpPr>
              <p:cNvPr id="53" name="Shape 206"/>
              <p:cNvSpPr txBox="1"/>
              <p:nvPr/>
            </p:nvSpPr>
            <p:spPr>
              <a:xfrm>
                <a:off x="1896496" y="5395688"/>
                <a:ext cx="4556397" cy="707886"/>
              </a:xfrm>
              <a:prstGeom prst="rect">
                <a:avLst/>
              </a:prstGeom>
              <a:noFill/>
              <a:ln>
                <a:noFill/>
              </a:ln>
            </p:spPr>
            <p:txBody>
              <a:bodyPr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25000"/>
                </a:pPr>
                <a:r>
                  <a:rPr lang="en-US" sz="2000" b="1" dirty="0">
                    <a:solidFill>
                      <a:srgbClr val="FF0000"/>
                    </a:solidFill>
                    <a:latin typeface="Century Gothic" panose="020B0502020202020204" pitchFamily="34" charset="0"/>
                    <a:ea typeface="Questrial"/>
                    <a:cs typeface="Questrial"/>
                    <a:sym typeface="Questrial"/>
                  </a:rPr>
                  <a:t>Racism/ racialized low-wage labor markets; US immigration policy</a:t>
                </a:r>
              </a:p>
            </p:txBody>
          </p:sp>
          <p:cxnSp>
            <p:nvCxnSpPr>
              <p:cNvPr id="54" name="Shape 207"/>
              <p:cNvCxnSpPr/>
              <p:nvPr/>
            </p:nvCxnSpPr>
            <p:spPr>
              <a:xfrm>
                <a:off x="4740882" y="6126423"/>
                <a:ext cx="0" cy="612143"/>
              </a:xfrm>
              <a:prstGeom prst="straightConnector1">
                <a:avLst/>
              </a:prstGeom>
              <a:noFill/>
              <a:ln w="28575" cap="flat" cmpd="sng">
                <a:solidFill>
                  <a:srgbClr val="FF0000"/>
                </a:solidFill>
                <a:prstDash val="solid"/>
                <a:round/>
                <a:headEnd type="none" w="med" len="med"/>
                <a:tailEnd type="stealth" w="lg" len="lg"/>
              </a:ln>
            </p:spPr>
          </p:cxnSp>
        </p:grpSp>
        <p:cxnSp>
          <p:nvCxnSpPr>
            <p:cNvPr id="52" name="Shape 208"/>
            <p:cNvCxnSpPr/>
            <p:nvPr/>
          </p:nvCxnSpPr>
          <p:spPr>
            <a:xfrm>
              <a:off x="4097658" y="2689388"/>
              <a:ext cx="2004943" cy="612143"/>
            </a:xfrm>
            <a:prstGeom prst="straightConnector1">
              <a:avLst/>
            </a:prstGeom>
            <a:noFill/>
            <a:ln w="28575" cap="flat" cmpd="sng">
              <a:solidFill>
                <a:srgbClr val="FF0000"/>
              </a:solidFill>
              <a:prstDash val="solid"/>
              <a:round/>
              <a:headEnd type="none" w="med" len="med"/>
              <a:tailEnd type="stealth" w="lg" len="lg"/>
            </a:ln>
          </p:spPr>
        </p:cxnSp>
      </p:grpSp>
      <p:grpSp>
        <p:nvGrpSpPr>
          <p:cNvPr id="4" name="Group 3"/>
          <p:cNvGrpSpPr/>
          <p:nvPr/>
        </p:nvGrpSpPr>
        <p:grpSpPr>
          <a:xfrm>
            <a:off x="3627750" y="1300207"/>
            <a:ext cx="4152723" cy="3829775"/>
            <a:chOff x="3627750" y="1300207"/>
            <a:chExt cx="4152723" cy="3829775"/>
          </a:xfrm>
        </p:grpSpPr>
        <p:sp>
          <p:nvSpPr>
            <p:cNvPr id="46" name="Shape 201"/>
            <p:cNvSpPr txBox="1"/>
            <p:nvPr/>
          </p:nvSpPr>
          <p:spPr>
            <a:xfrm>
              <a:off x="3746817" y="1994625"/>
              <a:ext cx="3074432" cy="707886"/>
            </a:xfrm>
            <a:prstGeom prst="rect">
              <a:avLst/>
            </a:prstGeom>
            <a:noFill/>
            <a:ln>
              <a:noFill/>
            </a:ln>
          </p:spPr>
          <p:txBody>
            <a:bodyPr lIns="91425" tIns="45700" rIns="91425" bIns="45700" anchor="t" anchorCtr="0">
              <a:noAutofit/>
            </a:bodyPr>
            <a:lstStyle/>
            <a:p>
              <a:pPr algn="ctr">
                <a:buSzPct val="25000"/>
              </a:pPr>
              <a:r>
                <a:rPr lang="en-US" sz="3600" b="1" dirty="0">
                  <a:solidFill>
                    <a:schemeClr val="accent3"/>
                  </a:solidFill>
                  <a:latin typeface="Century Gothic" panose="020B0502020202020204" pitchFamily="34" charset="0"/>
                  <a:ea typeface="Questrial"/>
                  <a:cs typeface="Questrial"/>
                  <a:sym typeface="Questrial"/>
                </a:rPr>
                <a:t>Culture</a:t>
              </a:r>
            </a:p>
          </p:txBody>
        </p:sp>
        <p:cxnSp>
          <p:nvCxnSpPr>
            <p:cNvPr id="47" name="Shape 202"/>
            <p:cNvCxnSpPr/>
            <p:nvPr/>
          </p:nvCxnSpPr>
          <p:spPr>
            <a:xfrm flipV="1">
              <a:off x="5391963" y="1300207"/>
              <a:ext cx="278072" cy="744349"/>
            </a:xfrm>
            <a:prstGeom prst="straightConnector1">
              <a:avLst/>
            </a:prstGeom>
            <a:noFill/>
            <a:ln w="38100" cap="flat" cmpd="sng">
              <a:solidFill>
                <a:schemeClr val="accent3"/>
              </a:solidFill>
              <a:prstDash val="solid"/>
              <a:round/>
              <a:headEnd type="none" w="med" len="med"/>
              <a:tailEnd type="stealth" w="lg" len="lg"/>
            </a:ln>
          </p:spPr>
        </p:cxnSp>
        <p:grpSp>
          <p:nvGrpSpPr>
            <p:cNvPr id="24" name="Group 23"/>
            <p:cNvGrpSpPr/>
            <p:nvPr/>
          </p:nvGrpSpPr>
          <p:grpSpPr>
            <a:xfrm>
              <a:off x="3627750" y="2600736"/>
              <a:ext cx="4152723" cy="2529246"/>
              <a:chOff x="3646025" y="2702511"/>
              <a:chExt cx="4152723" cy="2529246"/>
            </a:xfrm>
          </p:grpSpPr>
          <p:cxnSp>
            <p:nvCxnSpPr>
              <p:cNvPr id="55" name="Shape 202"/>
              <p:cNvCxnSpPr>
                <a:stCxn id="46" idx="2"/>
              </p:cNvCxnSpPr>
              <p:nvPr/>
            </p:nvCxnSpPr>
            <p:spPr>
              <a:xfrm flipH="1">
                <a:off x="3646025" y="2702511"/>
                <a:ext cx="1638008" cy="2529246"/>
              </a:xfrm>
              <a:prstGeom prst="straightConnector1">
                <a:avLst/>
              </a:prstGeom>
              <a:noFill/>
              <a:ln w="38100" cap="flat" cmpd="sng">
                <a:solidFill>
                  <a:schemeClr val="accent3"/>
                </a:solidFill>
                <a:prstDash val="solid"/>
                <a:round/>
                <a:headEnd type="none" w="med" len="med"/>
                <a:tailEnd type="stealth" w="lg" len="lg"/>
              </a:ln>
            </p:spPr>
          </p:cxnSp>
          <p:cxnSp>
            <p:nvCxnSpPr>
              <p:cNvPr id="56" name="Shape 202"/>
              <p:cNvCxnSpPr/>
              <p:nvPr/>
            </p:nvCxnSpPr>
            <p:spPr>
              <a:xfrm>
                <a:off x="5302212" y="2726195"/>
                <a:ext cx="661520" cy="362592"/>
              </a:xfrm>
              <a:prstGeom prst="straightConnector1">
                <a:avLst/>
              </a:prstGeom>
              <a:noFill/>
              <a:ln w="38100" cap="flat" cmpd="sng">
                <a:solidFill>
                  <a:schemeClr val="accent3"/>
                </a:solidFill>
                <a:prstDash val="solid"/>
                <a:round/>
                <a:headEnd type="none" w="med" len="med"/>
                <a:tailEnd type="stealth" w="lg" len="lg"/>
              </a:ln>
            </p:spPr>
          </p:cxnSp>
          <p:cxnSp>
            <p:nvCxnSpPr>
              <p:cNvPr id="61" name="Shape 202"/>
              <p:cNvCxnSpPr>
                <a:stCxn id="46" idx="2"/>
              </p:cNvCxnSpPr>
              <p:nvPr/>
            </p:nvCxnSpPr>
            <p:spPr>
              <a:xfrm>
                <a:off x="5284033" y="2702511"/>
                <a:ext cx="2514715" cy="386276"/>
              </a:xfrm>
              <a:prstGeom prst="straightConnector1">
                <a:avLst/>
              </a:prstGeom>
              <a:noFill/>
              <a:ln w="38100" cap="flat" cmpd="sng">
                <a:solidFill>
                  <a:schemeClr val="accent3"/>
                </a:solidFill>
                <a:prstDash val="solid"/>
                <a:round/>
                <a:headEnd type="none" w="med" len="med"/>
                <a:tailEnd type="stealth" w="lg" len="lg"/>
              </a:ln>
            </p:spPr>
          </p:cxnSp>
          <p:cxnSp>
            <p:nvCxnSpPr>
              <p:cNvPr id="64" name="Shape 202"/>
              <p:cNvCxnSpPr>
                <a:stCxn id="46" idx="2"/>
              </p:cNvCxnSpPr>
              <p:nvPr/>
            </p:nvCxnSpPr>
            <p:spPr>
              <a:xfrm>
                <a:off x="5284033" y="2702511"/>
                <a:ext cx="14716" cy="2488815"/>
              </a:xfrm>
              <a:prstGeom prst="straightConnector1">
                <a:avLst/>
              </a:prstGeom>
              <a:noFill/>
              <a:ln w="38100" cap="flat" cmpd="sng">
                <a:solidFill>
                  <a:schemeClr val="accent3"/>
                </a:solidFill>
                <a:prstDash val="solid"/>
                <a:round/>
                <a:headEnd type="none" w="med" len="med"/>
                <a:tailEnd type="stealth" w="lg" len="lg"/>
              </a:ln>
            </p:spPr>
          </p:cxnSp>
          <p:cxnSp>
            <p:nvCxnSpPr>
              <p:cNvPr id="69" name="Shape 202"/>
              <p:cNvCxnSpPr>
                <a:stCxn id="46" idx="2"/>
              </p:cNvCxnSpPr>
              <p:nvPr/>
            </p:nvCxnSpPr>
            <p:spPr>
              <a:xfrm flipH="1">
                <a:off x="4377466" y="2702511"/>
                <a:ext cx="906567" cy="346858"/>
              </a:xfrm>
              <a:prstGeom prst="straightConnector1">
                <a:avLst/>
              </a:prstGeom>
              <a:noFill/>
              <a:ln w="38100" cap="flat" cmpd="sng">
                <a:solidFill>
                  <a:schemeClr val="accent3"/>
                </a:solidFill>
                <a:prstDash val="solid"/>
                <a:round/>
                <a:headEnd type="none" w="med" len="med"/>
                <a:tailEnd type="stealth" w="lg" len="lg"/>
              </a:ln>
            </p:spPr>
          </p:cxnSp>
        </p:grpSp>
      </p:grpSp>
      <p:sp>
        <p:nvSpPr>
          <p:cNvPr id="57" name="Content Placeholder 4"/>
          <p:cNvSpPr txBox="1">
            <a:spLocks/>
          </p:cNvSpPr>
          <p:nvPr/>
        </p:nvSpPr>
        <p:spPr>
          <a:xfrm>
            <a:off x="-1045293" y="-67422"/>
            <a:ext cx="4026917" cy="655579"/>
          </a:xfrm>
          <a:prstGeom prst="rect">
            <a:avLst/>
          </a:prstGeom>
        </p:spPr>
        <p:txBody>
          <a:bodyPr vert="horz" lIns="91440" tIns="45720" rIns="91440" bIns="45720" rtlCol="0" anchor="ctr">
            <a:normAutofit lnSpcReduction="1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Font typeface="Wingdings" pitchFamily="2" charset="2"/>
              <a:buNone/>
            </a:pPr>
            <a:endParaRPr lang="en-US" dirty="0"/>
          </a:p>
          <a:p>
            <a:pPr marL="0" indent="0" algn="ctr">
              <a:buFont typeface="Wingdings" pitchFamily="2" charset="2"/>
              <a:buNone/>
            </a:pPr>
            <a:r>
              <a:rPr lang="en-US" sz="1600" dirty="0">
                <a:latin typeface="Century Gothic" panose="020B0502020202020204" pitchFamily="34" charset="0"/>
              </a:rPr>
              <a:t>Slide by J. Neff</a:t>
            </a:r>
          </a:p>
          <a:p>
            <a:endParaRPr lang="en-US" sz="1600" dirty="0"/>
          </a:p>
        </p:txBody>
      </p:sp>
      <p:pic>
        <p:nvPicPr>
          <p:cNvPr id="58" name="Picture 57"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5977280"/>
            <a:ext cx="1395927" cy="721970"/>
          </a:xfrm>
          <a:prstGeom prst="rect">
            <a:avLst/>
          </a:prstGeom>
        </p:spPr>
      </p:pic>
      <p:sp>
        <p:nvSpPr>
          <p:cNvPr id="5" name="Slide Number Placeholder 4">
            <a:extLst>
              <a:ext uri="{FF2B5EF4-FFF2-40B4-BE49-F238E27FC236}">
                <a16:creationId xmlns:a16="http://schemas.microsoft.com/office/drawing/2014/main" id="{2DB6E43B-E418-CC4F-9BA9-73262A1AB892}"/>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8</a:t>
            </a:fld>
            <a:endParaRPr lang="en-US">
              <a:solidFill>
                <a:prstClr val="black">
                  <a:lumMod val="65000"/>
                  <a:lumOff val="35000"/>
                </a:prstClr>
              </a:solidFill>
            </a:endParaRPr>
          </a:p>
        </p:txBody>
      </p:sp>
    </p:spTree>
    <p:extLst>
      <p:ext uri="{BB962C8B-B14F-4D97-AF65-F5344CB8AC3E}">
        <p14:creationId xmlns:p14="http://schemas.microsoft.com/office/powerpoint/2010/main" val="242506238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0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0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1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236" y="621792"/>
            <a:ext cx="6481619" cy="1600200"/>
          </a:xfrm>
        </p:spPr>
        <p:txBody>
          <a:bodyPr>
            <a:normAutofit/>
          </a:bodyPr>
          <a:lstStyle/>
          <a:p>
            <a:pPr algn="ctr"/>
            <a:r>
              <a:rPr lang="en-US" dirty="0">
                <a:latin typeface="+mj-lt"/>
              </a:rPr>
              <a:t>Structural Competency</a:t>
            </a:r>
            <a:br>
              <a:rPr lang="en-US" dirty="0">
                <a:latin typeface="+mj-lt"/>
                <a:cs typeface="Calibri Light"/>
              </a:rPr>
            </a:br>
            <a:endParaRPr lang="en-US" dirty="0">
              <a:latin typeface="+mj-lt"/>
              <a:cs typeface="Calibri Light"/>
            </a:endParaRPr>
          </a:p>
        </p:txBody>
      </p:sp>
      <p:sp>
        <p:nvSpPr>
          <p:cNvPr id="4" name="Content Placeholder 3"/>
          <p:cNvSpPr>
            <a:spLocks noGrp="1"/>
          </p:cNvSpPr>
          <p:nvPr>
            <p:ph idx="1"/>
          </p:nvPr>
        </p:nvSpPr>
        <p:spPr>
          <a:xfrm>
            <a:off x="545592" y="2583607"/>
            <a:ext cx="10972800" cy="3879418"/>
          </a:xfrm>
        </p:spPr>
        <p:txBody>
          <a:bodyPr vert="horz" lIns="91440" tIns="45720" rIns="91440" bIns="45720" rtlCol="0" anchor="t">
            <a:normAutofit/>
          </a:bodyPr>
          <a:lstStyle/>
          <a:p>
            <a:pPr marL="0" indent="0">
              <a:buNone/>
            </a:pPr>
            <a:r>
              <a:rPr lang="en-US" dirty="0">
                <a:latin typeface="Calibri Light"/>
                <a:cs typeface="Calibri Light"/>
              </a:rPr>
              <a:t>“A shift in medical education … toward attention to forces that influence health outcomes at levels above individual interactions.” </a:t>
            </a:r>
          </a:p>
          <a:p>
            <a:pPr marL="0" indent="0" algn="r">
              <a:buNone/>
            </a:pPr>
            <a:r>
              <a:rPr lang="en-US" dirty="0">
                <a:latin typeface="Calibri Light"/>
                <a:cs typeface="Calibri Light"/>
              </a:rPr>
              <a:t>–</a:t>
            </a:r>
            <a:r>
              <a:rPr lang="en-US" dirty="0" err="1">
                <a:latin typeface="Calibri Light"/>
                <a:cs typeface="Calibri Light"/>
              </a:rPr>
              <a:t>Metzl</a:t>
            </a:r>
            <a:r>
              <a:rPr lang="en-US" dirty="0">
                <a:latin typeface="Calibri Light"/>
                <a:cs typeface="Calibri Light"/>
              </a:rPr>
              <a:t> and Hansen 2014</a:t>
            </a:r>
            <a:br>
              <a:rPr lang="en-US" dirty="0">
                <a:latin typeface="Calibri Light"/>
                <a:cs typeface="Calibri Light"/>
              </a:rPr>
            </a:br>
            <a:endParaRPr lang="en-US" dirty="0">
              <a:latin typeface="Calibri Light"/>
              <a:cs typeface="Calibri Light"/>
            </a:endParaRPr>
          </a:p>
          <a:p>
            <a:pPr marL="0" indent="0">
              <a:buNone/>
            </a:pPr>
            <a:r>
              <a:rPr lang="en-US" dirty="0">
                <a:latin typeface="Calibri Light"/>
                <a:cs typeface="Calibri Light"/>
              </a:rPr>
              <a:t>The capacity for health professionals to recognize and respond to health and illness as the downstream effects of broad social, political, and economic structures.</a:t>
            </a:r>
          </a:p>
        </p:txBody>
      </p:sp>
      <p:pic>
        <p:nvPicPr>
          <p:cNvPr id="11" name="Picture 10" descr="SCWG_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5961405"/>
            <a:ext cx="1395927" cy="721970"/>
          </a:xfrm>
          <a:prstGeom prst="rect">
            <a:avLst/>
          </a:prstGeom>
        </p:spPr>
      </p:pic>
      <p:sp>
        <p:nvSpPr>
          <p:cNvPr id="8" name="Slide Number Placeholder 7">
            <a:extLst>
              <a:ext uri="{FF2B5EF4-FFF2-40B4-BE49-F238E27FC236}">
                <a16:creationId xmlns:a16="http://schemas.microsoft.com/office/drawing/2014/main" id="{525EEF15-096C-4947-932B-3D0C5F36B2C7}"/>
              </a:ext>
            </a:extLst>
          </p:cNvPr>
          <p:cNvSpPr>
            <a:spLocks noGrp="1"/>
          </p:cNvSpPr>
          <p:nvPr>
            <p:ph type="sldNum" sz="quarter" idx="12"/>
          </p:nvPr>
        </p:nvSpPr>
        <p:spPr/>
        <p:txBody>
          <a:bodyPr/>
          <a:lstStyle/>
          <a:p>
            <a:fld id="{7C51970A-8504-D242-BBEE-B907BAE0C70B}" type="slidenum">
              <a:rPr lang="en-US" smtClean="0">
                <a:solidFill>
                  <a:prstClr val="black">
                    <a:lumMod val="65000"/>
                    <a:lumOff val="35000"/>
                  </a:prstClr>
                </a:solidFill>
              </a:rPr>
              <a:pPr/>
              <a:t>9</a:t>
            </a:fld>
            <a:endParaRPr lang="en-US">
              <a:solidFill>
                <a:prstClr val="black">
                  <a:lumMod val="65000"/>
                  <a:lumOff val="35000"/>
                </a:prstClr>
              </a:solidFill>
            </a:endParaRPr>
          </a:p>
        </p:txBody>
      </p:sp>
    </p:spTree>
    <p:extLst>
      <p:ext uri="{BB962C8B-B14F-4D97-AF65-F5344CB8AC3E}">
        <p14:creationId xmlns:p14="http://schemas.microsoft.com/office/powerpoint/2010/main" val="4036268853"/>
      </p:ext>
    </p:extLst>
  </p:cSld>
  <p:clrMapOvr>
    <a:masterClrMapping/>
  </p:clrMapOvr>
  <mc:AlternateContent xmlns:mc="http://schemas.openxmlformats.org/markup-compatibility/2006" xmlns:p14="http://schemas.microsoft.com/office/powerpoint/2010/main">
    <mc:Choice Requires="p14">
      <p:transition spd="slow" p14:dur="2000" advTm="68743"/>
    </mc:Choice>
    <mc:Fallback xmlns:mv="urn:schemas-microsoft-com:mac:vml" xmlns="">
      <p:transition spd="slow" advTm="687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0.2|0.4"/>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44413</TotalTime>
  <Words>1969</Words>
  <Application>Microsoft Office PowerPoint</Application>
  <PresentationFormat>Widescreen</PresentationFormat>
  <Paragraphs>260</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Arial Unicode MS</vt:lpstr>
      <vt:lpstr>Calibri</vt:lpstr>
      <vt:lpstr>Calibri Light</vt:lpstr>
      <vt:lpstr>Calibri Light (Heading)</vt:lpstr>
      <vt:lpstr>Century Gothic</vt:lpstr>
      <vt:lpstr>Mangal</vt:lpstr>
      <vt:lpstr>Questrial</vt:lpstr>
      <vt:lpstr>Times New Roman</vt:lpstr>
      <vt:lpstr>Wingdings</vt:lpstr>
      <vt:lpstr>Office Theme</vt:lpstr>
      <vt:lpstr>PowerPoint Presentation</vt:lpstr>
      <vt:lpstr>Module 2:  The Origins of Structural Competency + Structures and the Practice of Healthcare</vt:lpstr>
      <vt:lpstr>Learning Objectives</vt:lpstr>
      <vt:lpstr>Cultural Competency </vt:lpstr>
      <vt:lpstr>Cultural Competency</vt:lpstr>
      <vt:lpstr>Cultural Humility </vt:lpstr>
      <vt:lpstr>Cultural Competency </vt:lpstr>
      <vt:lpstr>PowerPoint Presentation</vt:lpstr>
      <vt:lpstr>Structural Competency </vt:lpstr>
      <vt:lpstr>Structural Competency </vt:lpstr>
      <vt:lpstr>Structural Humility </vt:lpstr>
      <vt:lpstr> “Structural” and “Competency” </vt:lpstr>
      <vt:lpstr> </vt:lpstr>
      <vt:lpstr>Why is structural competency important  for providers to learn? </vt:lpstr>
      <vt:lpstr>Why is structural competency important  for providers to learn? </vt:lpstr>
      <vt:lpstr>Why is structural competency important  for providers to learn? </vt:lpstr>
      <vt:lpstr>Ex: Flint, MI Water Crisis</vt:lpstr>
      <vt:lpstr>Why is structural competency important  for providers to learn? </vt:lpstr>
      <vt:lpstr>PowerPoint Presentation</vt:lpstr>
      <vt:lpstr>PowerPoint Presentation</vt:lpstr>
      <vt:lpstr>PowerPoint Presentation</vt:lpstr>
      <vt:lpstr>PowerPoint Presentation</vt:lpstr>
      <vt:lpstr>PowerPoint Presentation</vt:lpstr>
      <vt:lpstr>PowerPoint Presentation</vt:lpstr>
      <vt:lpstr>Module 2: Summary of 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Neff</dc:creator>
  <cp:lastModifiedBy>Charles Rhoads</cp:lastModifiedBy>
  <cp:revision>801</cp:revision>
  <cp:lastPrinted>2018-04-11T20:47:28Z</cp:lastPrinted>
  <dcterms:created xsi:type="dcterms:W3CDTF">2019-05-15T05:26:47Z</dcterms:created>
  <dcterms:modified xsi:type="dcterms:W3CDTF">2020-03-04T15:42:25Z</dcterms:modified>
</cp:coreProperties>
</file>