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omments/comment1.xml" ContentType="application/vnd.openxmlformats-officedocument.presentationml.comment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3" r:id="rId1"/>
  </p:sldMasterIdLst>
  <p:notesMasterIdLst>
    <p:notesMasterId r:id="rId22"/>
  </p:notesMasterIdLst>
  <p:handoutMasterIdLst>
    <p:handoutMasterId r:id="rId23"/>
  </p:handoutMasterIdLst>
  <p:sldIdLst>
    <p:sldId id="388" r:id="rId2"/>
    <p:sldId id="678" r:id="rId3"/>
    <p:sldId id="687" r:id="rId4"/>
    <p:sldId id="688" r:id="rId5"/>
    <p:sldId id="689" r:id="rId6"/>
    <p:sldId id="575" r:id="rId7"/>
    <p:sldId id="577" r:id="rId8"/>
    <p:sldId id="679" r:id="rId9"/>
    <p:sldId id="690" r:id="rId10"/>
    <p:sldId id="685" r:id="rId11"/>
    <p:sldId id="691" r:id="rId12"/>
    <p:sldId id="692" r:id="rId13"/>
    <p:sldId id="693" r:id="rId14"/>
    <p:sldId id="694" r:id="rId15"/>
    <p:sldId id="667" r:id="rId16"/>
    <p:sldId id="695" r:id="rId17"/>
    <p:sldId id="669" r:id="rId18"/>
    <p:sldId id="582" r:id="rId19"/>
    <p:sldId id="686" r:id="rId20"/>
    <p:sldId id="670"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hannon Satterwhite" initials="SS" lastIdx="13" clrIdx="0">
    <p:extLst/>
  </p:cmAuthor>
  <p:cmAuthor id="2" name="Shannon Satterwhite" initials="SS [2]" lastIdx="0" clrIdx="1">
    <p:extLst/>
  </p:cmAuthor>
  <p:cmAuthor id="3" name="Shannon Satterwhite" initials="SS [3]" lastIdx="1" clrIdx="2">
    <p:extLst/>
  </p:cmAuthor>
  <p:cmAuthor id="4" name="Shannon Satterwhite" initials="SS [4]" lastIdx="1" clrIdx="3">
    <p:extLst/>
  </p:cmAuthor>
  <p:cmAuthor id="5" name="Shannon Satterwhite" initials="SS [5]" lastIdx="1" clrIdx="4">
    <p:extLst/>
  </p:cmAuthor>
  <p:cmAuthor id="6" name="Shannon Satterwhite" initials="SS [6]" lastIdx="1" clrIdx="5">
    <p:extLst/>
  </p:cmAuthor>
  <p:cmAuthor id="7" name="Shannon Satterwhite" initials="SS [7]" lastIdx="1" clrIdx="6">
    <p:extLst/>
  </p:cmAuthor>
  <p:cmAuthor id="8" name="Shannon Satterwhite" initials="SS [8]" lastIdx="1" clrIdx="7">
    <p:extLst/>
  </p:cmAuthor>
  <p:cmAuthor id="9" name="Shannon Satterwhite" initials="SS [9]" lastIdx="1" clrIdx="8">
    <p:extLst/>
  </p:cmAuthor>
  <p:cmAuthor id="10" name="Shannon Satterwhite" initials="SS [10]" lastIdx="1" clrIdx="9">
    <p:extLst/>
  </p:cmAuthor>
  <p:cmAuthor id="11" name="Shannon Satterwhite" initials="SS [11]" lastIdx="1" clrIdx="10">
    <p:extLst/>
  </p:cmAuthor>
  <p:cmAuthor id="12" name="Shannon Satterwhite" initials="SS [12]" lastIdx="1" clrIdx="11">
    <p:extLst/>
  </p:cmAuthor>
  <p:cmAuthor id="13" name="Shannon Satterwhite" initials="SS [13]" lastIdx="1" clrIdx="12">
    <p:extLst/>
  </p:cmAuthor>
  <p:cmAuthor id="14" name="Shannon Satterwhite" initials="SS [14]" lastIdx="1" clrIdx="13">
    <p:extLst/>
  </p:cmAuthor>
  <p:cmAuthor id="15" name="Shannon Satterwhite" initials="SS [15]" lastIdx="1" clrIdx="14">
    <p:extLst/>
  </p:cmAuthor>
  <p:cmAuthor id="16" name="Shannon Satterwhite" initials="SS [16]" lastIdx="1" clrIdx="15">
    <p:extLst/>
  </p:cmAuthor>
  <p:cmAuthor id="17" name="Shannon Satterwhite" initials="SS [17]" lastIdx="1" clrIdx="16">
    <p:extLst/>
  </p:cmAuthor>
  <p:cmAuthor id="18" name="Michael Harvey" initials="MH" lastIdx="5" clrIdx="17">
    <p:extLst/>
  </p:cmAuthor>
  <p:cmAuthor id="19" name="Michael Harvey" initials="MH [2]" lastIdx="1" clrIdx="18">
    <p:extLst/>
  </p:cmAuthor>
  <p:cmAuthor id="20" name="Michael Harvey" initials="MH [3]" lastIdx="1" clrIdx="19">
    <p:extLst/>
  </p:cmAuthor>
  <p:cmAuthor id="21" name="Michael Harvey" initials="MH [4]" lastIdx="1" clrIdx="20">
    <p:extLst/>
  </p:cmAuthor>
  <p:cmAuthor id="22" name="Michael Harvey" initials="MH [5]" lastIdx="1" clrIdx="21">
    <p:extLst/>
  </p:cmAuthor>
  <p:cmAuthor id="23" name="Michael Harvey" initials="MH [6]" lastIdx="1" clrIdx="22">
    <p:extLst/>
  </p:cmAuthor>
  <p:cmAuthor id="24" name="Michael Harvey" initials="MH [7]" lastIdx="1" clrIdx="23">
    <p:extLst/>
  </p:cmAuthor>
  <p:cmAuthor id="25" name="Michael Harvey" initials="MH [8]" lastIdx="1" clrIdx="24">
    <p:extLst/>
  </p:cmAuthor>
  <p:cmAuthor id="26" name="Michael Harvey" initials="MH [9]" lastIdx="1" clrIdx="25">
    <p:extLst/>
  </p:cmAuthor>
  <p:cmAuthor id="27" name="Michael Harvey" initials="MH [10]" lastIdx="1" clrIdx="26">
    <p:extLst/>
  </p:cmAuthor>
  <p:cmAuthor id="28" name="Michael Harvey" initials="MH [11]" lastIdx="1" clrIdx="27">
    <p:extLst/>
  </p:cmAuthor>
  <p:cmAuthor id="29" name="Michael Harvey" initials="MH [12]" lastIdx="1" clrIdx="28">
    <p:extLst/>
  </p:cmAuthor>
  <p:cmAuthor id="30" name="Michael Harvey" initials="MH [13]" lastIdx="1" clrIdx="29">
    <p:extLst/>
  </p:cmAuthor>
  <p:cmAuthor id="31" name="Michael Harvey" initials="MH [14]" lastIdx="1" clrIdx="30">
    <p:extLst/>
  </p:cmAuthor>
  <p:cmAuthor id="32" name="Michael Harvey" initials="MH [15]" lastIdx="1" clrIdx="31">
    <p:extLst/>
  </p:cmAuthor>
  <p:cmAuthor id="33" name="Michael Harvey" initials="MH [16]" lastIdx="1" clrIdx="32">
    <p:extLst/>
  </p:cmAuthor>
  <p:cmAuthor id="34" name="Michael Harvey" initials="MH [17]" lastIdx="1" clrIdx="33">
    <p:extLst/>
  </p:cmAuthor>
  <p:cmAuthor id="35" name="Michael Harvey" initials="MH [18]" lastIdx="1" clrIdx="34">
    <p:extLst/>
  </p:cmAuthor>
  <p:cmAuthor id="36" name="Michael Harvey" initials="MH [19]" lastIdx="1" clrIdx="35">
    <p:extLst/>
  </p:cmAuthor>
  <p:cmAuthor id="37" name="Jorge Luis De Avila" initials="JA" lastIdx="4" clrIdx="36"/>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8022" autoAdjust="0"/>
    <p:restoredTop sz="83806" autoAdjust="0"/>
  </p:normalViewPr>
  <p:slideViewPr>
    <p:cSldViewPr snapToGrid="0">
      <p:cViewPr varScale="1">
        <p:scale>
          <a:sx n="96" d="100"/>
          <a:sy n="96" d="100"/>
        </p:scale>
        <p:origin x="354" y="84"/>
      </p:cViewPr>
      <p:guideLst>
        <p:guide orient="horz" pos="2160"/>
        <p:guide pos="3840"/>
      </p:guideLst>
    </p:cSldViewPr>
  </p:slideViewPr>
  <p:outlineViewPr>
    <p:cViewPr>
      <p:scale>
        <a:sx n="33" d="100"/>
        <a:sy n="33" d="100"/>
      </p:scale>
      <p:origin x="0" y="0"/>
    </p:cViewPr>
  </p:outlineViewPr>
  <p:notesTextViewPr>
    <p:cViewPr>
      <p:scale>
        <a:sx n="75" d="100"/>
        <a:sy n="75"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heme" Target="theme/theme1.xml"/></Relationships>
</file>

<file path=ppt/comments/comment1.xml><?xml version="1.0" encoding="utf-8"?>
<p:cmLst xmlns:a="http://schemas.openxmlformats.org/drawingml/2006/main" xmlns:r="http://schemas.openxmlformats.org/officeDocument/2006/relationships" xmlns:p="http://schemas.openxmlformats.org/presentationml/2006/main">
  <p:cm authorId="37" dt="2018-06-22T01:25:51.989" idx="4">
    <p:pos x="10" y="10"/>
    <p:text>Shirley mentioned that she would prefer not to have the published version of the training slides/manual instructing facilitators to use the SMU video.  She has 11 slides that would replace slide 106. She does not have the manual content written yet but is willing to do so to avoid publishing with the video.</p:text>
    <p:extLst>
      <p:ext uri="{C676402C-5697-4E1C-873F-D02D1690AC5C}">
        <p15:threadingInfo xmlns:p15="http://schemas.microsoft.com/office/powerpoint/2012/main" timeZoneBias="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50C8849-E25A-044D-8C61-8E0C2CF6D23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B543BF4-D5E1-5440-85D6-7998E2C6E5A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41C680B-91B3-F648-AD15-A29C1AEA604D}" type="datetime1">
              <a:rPr lang="en-US" smtClean="0"/>
              <a:pPr/>
              <a:t>3/4/2020</a:t>
            </a:fld>
            <a:endParaRPr lang="en-US"/>
          </a:p>
        </p:txBody>
      </p:sp>
      <p:sp>
        <p:nvSpPr>
          <p:cNvPr id="4" name="Footer Placeholder 3">
            <a:extLst>
              <a:ext uri="{FF2B5EF4-FFF2-40B4-BE49-F238E27FC236}">
                <a16:creationId xmlns:a16="http://schemas.microsoft.com/office/drawing/2014/main" id="{46D4A55E-92D0-A149-8D27-B33EF10D069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223FE231-4C29-5041-A953-799EE96E0D7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3A00BF1-2E1D-B843-9BE8-66CEBD69AFA0}" type="slidenum">
              <a:rPr lang="en-US" smtClean="0"/>
              <a:pPr/>
              <a:t>‹#›</a:t>
            </a:fld>
            <a:endParaRPr lang="en-US"/>
          </a:p>
        </p:txBody>
      </p:sp>
    </p:spTree>
    <p:extLst>
      <p:ext uri="{BB962C8B-B14F-4D97-AF65-F5344CB8AC3E}">
        <p14:creationId xmlns:p14="http://schemas.microsoft.com/office/powerpoint/2010/main" val="104820905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92978E-541F-8B4A-BE46-3960E1470523}" type="datetime1">
              <a:rPr lang="en-US" smtClean="0"/>
              <a:pPr/>
              <a:t>3/4/2020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50DF280-13BC-432D-A00A-95E913C75B6A}" type="slidenum">
              <a:rPr lang="en-US" smtClean="0"/>
              <a:pPr/>
              <a:t>‹#›</a:t>
            </a:fld>
            <a:endParaRPr lang="en-US"/>
          </a:p>
        </p:txBody>
      </p:sp>
    </p:spTree>
    <p:extLst>
      <p:ext uri="{BB962C8B-B14F-4D97-AF65-F5344CB8AC3E}">
        <p14:creationId xmlns:p14="http://schemas.microsoft.com/office/powerpoint/2010/main" val="888999485"/>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flickr.com/photos/library_of_congress/15172974650/in/photolist-p7MsKd-edWUc3-aJcrZ2-odf59f-bewU7x-edEMdY-aJctCz-aJcfux-2feLSkQ-2feLSiL-9kjMEw-buYYFe-aJcwyB-aJcpMg-2feLSpY-jhwcbv-2f19Vbu-bewUCk-2dVz87r-SRPsMu-mwuUuB-dMaW4K-dMaW5Z-9beYYP-Sd1R97-bewh2P-23pHSTV-bewrH8-bewycK-8LTnQf-bewMjx-qPkV3j-bewUKv-bewHCx-bexbit-bewVi8-euMR4w-bewNqc-9fpZph-9bi7tN-2egx7iy-Fstn6y-avzaEk-S5PRos-eZnbZB-9fpZpw-22dSmbH-avzmKt-avzb3p-FstUsb"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flickr.com/photos/kozemchuk/38308481332/in/photolist-21nbYRs-opKQjE-dCw7ii-619tGG-9zZDMo-8fELGV-Zj5qjo-2duuyWx-L68gjf-obZwcN-6agQbp-q27rVB-etTAL4-JmF1mA-cAMVVU-dqG1DP-cAMX9j-S6q1Ap-9mtvXU-ihh6xf-5Ymed5-XoW6ae-WpCQzp-7JnnnQ-5DCB5v-2fvqC4-A8zQK-jeJgR8-4wEMp4-k3iA6-oJh1PN-269v736-osVqvK-2d9kpD2-4JWYZE-V2Rbx1-CJj3-fF4kYW-9ZNSB-8jhNsQ-s5sZKT-UEQkFj-2vAhV2-9mjzbt-dqGav1-soN986-q1ZXem-jNjxR-cb6ych-axRrxW"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flickr.com/photos/nonoboy/6639037175/in/photolist-SRPsMu-Sd1R1b-6i5pFU-oepbFi-oeikkx-b7EN8V-8v5Jfr-Eiy84z-xM7czx-b7ENsc"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Shape 9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6" name="Shape 9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lang="en-US" b="1" baseline="0" dirty="0"/>
          </a:p>
        </p:txBody>
      </p:sp>
      <p:sp>
        <p:nvSpPr>
          <p:cNvPr id="97" name="Shape 97"/>
          <p:cNvSpPr txBox="1">
            <a:spLocks noGrp="1"/>
          </p:cNvSpPr>
          <p:nvPr>
            <p:ph type="sldNum" idx="12"/>
          </p:nvPr>
        </p:nvSpPr>
        <p:spPr>
          <a:xfrm>
            <a:off x="3884612" y="8685213"/>
            <a:ext cx="2971799" cy="4572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pPr lvl="0">
                <a:spcBef>
                  <a:spcPts val="0"/>
                </a:spcBef>
                <a:buClr>
                  <a:srgbClr val="000000"/>
                </a:buClr>
                <a:buSzPct val="25000"/>
                <a:buFont typeface="Arial"/>
                <a:buNone/>
              </a:pPr>
              <a:t>1</a:t>
            </a:fld>
            <a:endParaRPr lang="en-US" dirty="0"/>
          </a:p>
        </p:txBody>
      </p:sp>
    </p:spTree>
    <p:extLst>
      <p:ext uri="{BB962C8B-B14F-4D97-AF65-F5344CB8AC3E}">
        <p14:creationId xmlns:p14="http://schemas.microsoft.com/office/powerpoint/2010/main" val="13295279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by The Library of Congress, retrieved from</a:t>
            </a:r>
            <a:r>
              <a:rPr lang="en-US" sz="1200" kern="1200" dirty="0">
                <a:solidFill>
                  <a:schemeClr val="tx1"/>
                </a:solidFill>
                <a:latin typeface="+mn-lt"/>
                <a:ea typeface="+mn-ea"/>
                <a:cs typeface="+mn-cs"/>
              </a:rPr>
              <a:t>: </a:t>
            </a:r>
            <a:r>
              <a:rPr lang="en-US" sz="1200" kern="1200" dirty="0">
                <a:solidFill>
                  <a:schemeClr val="tx1"/>
                </a:solidFill>
                <a:latin typeface="+mn-lt"/>
                <a:ea typeface="+mn-ea"/>
                <a:cs typeface="+mn-cs"/>
                <a:hlinkClick r:id="rId3">
                  <a:extLst>
                    <a:ext uri="{A12FA001-AC4F-418D-AE19-62706E023703}">
                      <ahyp:hlinkClr xmlns:ahyp="http://schemas.microsoft.com/office/drawing/2018/hyperlinkcolor" val="tx"/>
                    </a:ext>
                  </a:extLst>
                </a:hlinkClick>
              </a:rPr>
              <a:t>https://www.flickr.com/photos/library_of_congress/15172974650/in/photolist-p7MsKd-edWUc3-aJcrZ2-odf59f-bewU7x-edEMdY-aJctCz-aJcfux-2feLSkQ-2feLSiL-9kjMEw-buYYFe-aJcwyB-aJcpMg-2feLSpY-jhwcbv-2f19Vbu-bewUCk-2dVz87r-SRPsMu-mwuUuB-dMaW4K-dMaW5Z-9beYYP-Sd1R97-bewh2P-23pHSTV-bewrH8-bewycK-8LTnQf-bewMjx-qPkV3j-bewUKv-bewHCx-bexbit-bewVi8-euMR4w-bewNqc-9fpZph-9bi7tN-2egx7iy-Fstn6y-avzaEk-S5PRos-eZnbZB-9fpZpw-22dSmbH-avzmKt-avzb3p-FstUsb</a:t>
            </a:r>
            <a:r>
              <a:rPr lang="en-US" sz="1200" kern="1200" dirty="0">
                <a:solidFill>
                  <a:schemeClr val="tx1"/>
                </a:solidFill>
                <a:latin typeface="+mn-lt"/>
                <a:ea typeface="+mn-ea"/>
                <a:cs typeface="+mn-cs"/>
              </a:rPr>
              <a:t> </a:t>
            </a:r>
            <a:r>
              <a:rPr lang="en-US" dirty="0"/>
              <a:t>on 5/12/19. No known copyright restrictions.</a:t>
            </a:r>
            <a:endParaRPr lang="en-US" sz="1200" b="0" i="0" kern="1200" dirty="0">
              <a:solidFill>
                <a:schemeClr val="tx1"/>
              </a:solidFill>
              <a:effectLst/>
              <a:latin typeface="+mn-lt"/>
              <a:ea typeface="+mn-ea"/>
              <a:cs typeface="+mn-cs"/>
            </a:endParaRPr>
          </a:p>
          <a:p>
            <a:endParaRPr lang="en-US" dirty="0"/>
          </a:p>
          <a:p>
            <a:endParaRPr lang="en-US" dirty="0"/>
          </a:p>
        </p:txBody>
      </p:sp>
      <p:sp>
        <p:nvSpPr>
          <p:cNvPr id="4" name="Slide Number Placeholder 3"/>
          <p:cNvSpPr>
            <a:spLocks noGrp="1"/>
          </p:cNvSpPr>
          <p:nvPr>
            <p:ph type="sldNum" sz="quarter" idx="10"/>
          </p:nvPr>
        </p:nvSpPr>
        <p:spPr/>
        <p:txBody>
          <a:bodyPr/>
          <a:lstStyle/>
          <a:p>
            <a:fld id="{B50DF280-13BC-432D-A00A-95E913C75B6A}" type="slidenum">
              <a:rPr lang="en-US" smtClean="0"/>
              <a:pPr/>
              <a:t>12</a:t>
            </a:fld>
            <a:endParaRPr lang="en-US"/>
          </a:p>
        </p:txBody>
      </p:sp>
    </p:spTree>
    <p:extLst>
      <p:ext uri="{BB962C8B-B14F-4D97-AF65-F5344CB8AC3E}">
        <p14:creationId xmlns:p14="http://schemas.microsoft.com/office/powerpoint/2010/main" val="12791409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by Marion S. </a:t>
            </a:r>
            <a:r>
              <a:rPr lang="en-US" dirty="0" err="1"/>
              <a:t>Trikosko</a:t>
            </a:r>
            <a:r>
              <a:rPr lang="en-US" dirty="0"/>
              <a:t>, retrieved from: https://</a:t>
            </a:r>
            <a:r>
              <a:rPr lang="en-US" dirty="0" err="1"/>
              <a:t>commons.wikimedia.org</a:t>
            </a:r>
            <a:r>
              <a:rPr lang="en-US" dirty="0"/>
              <a:t>/wiki/</a:t>
            </a:r>
            <a:r>
              <a:rPr lang="en-US" dirty="0" err="1"/>
              <a:t>File:MLK_and_Malcolm_X_USNWR_cropped.jpg</a:t>
            </a:r>
            <a:r>
              <a:rPr lang="en-US" dirty="0"/>
              <a:t> on 12/16/18. Image is in the public domain.</a:t>
            </a: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Grace</a:t>
            </a:r>
            <a:r>
              <a:rPr lang="en-US" baseline="0" dirty="0"/>
              <a:t> Lee Boggs asked, “I wonder how things would have been different, both </a:t>
            </a:r>
            <a:r>
              <a:rPr lang="en-US" baseline="0" dirty="0" err="1"/>
              <a:t>intraracially</a:t>
            </a:r>
            <a:r>
              <a:rPr lang="en-US" baseline="0" dirty="0"/>
              <a:t> and interracially, had we been able to combine Malcolm’s militancy with Martin’s Beloved Community?”</a:t>
            </a:r>
          </a:p>
          <a:p>
            <a:endParaRPr lang="en-US" dirty="0"/>
          </a:p>
        </p:txBody>
      </p:sp>
      <p:sp>
        <p:nvSpPr>
          <p:cNvPr id="4" name="Slide Number Placeholder 3"/>
          <p:cNvSpPr>
            <a:spLocks noGrp="1"/>
          </p:cNvSpPr>
          <p:nvPr>
            <p:ph type="sldNum" sz="quarter" idx="10"/>
          </p:nvPr>
        </p:nvSpPr>
        <p:spPr/>
        <p:txBody>
          <a:bodyPr/>
          <a:lstStyle/>
          <a:p>
            <a:fld id="{B50DF280-13BC-432D-A00A-95E913C75B6A}" type="slidenum">
              <a:rPr lang="en-US" smtClean="0"/>
              <a:pPr/>
              <a:t>13</a:t>
            </a:fld>
            <a:endParaRPr lang="en-US"/>
          </a:p>
        </p:txBody>
      </p:sp>
    </p:spTree>
    <p:extLst>
      <p:ext uri="{BB962C8B-B14F-4D97-AF65-F5344CB8AC3E}">
        <p14:creationId xmlns:p14="http://schemas.microsoft.com/office/powerpoint/2010/main" val="5403652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by Kyle McDonald, retrieved from: https://</a:t>
            </a:r>
            <a:r>
              <a:rPr lang="en-US" dirty="0" err="1"/>
              <a:t>commons.wikimedia.org</a:t>
            </a:r>
            <a:r>
              <a:rPr lang="en-US" dirty="0"/>
              <a:t>/wiki/File:Grace_Lee_Boggs_2012.jpg on 12/16/18. Creative Commons License attribution: </a:t>
            </a:r>
            <a:r>
              <a:rPr lang="en-US" sz="1200" b="0" i="0" kern="1200" dirty="0">
                <a:solidFill>
                  <a:schemeClr val="tx1"/>
                </a:solidFill>
                <a:effectLst/>
                <a:latin typeface="+mn-lt"/>
                <a:ea typeface="+mn-ea"/>
                <a:cs typeface="+mn-cs"/>
              </a:rPr>
              <a:t>CC BY 2.0</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Grace Lee Boggs</a:t>
            </a:r>
            <a:r>
              <a:rPr lang="en-US" sz="1200" b="0" i="0" kern="1200" baseline="0" dirty="0">
                <a:solidFill>
                  <a:schemeClr val="tx1"/>
                </a:solidFill>
                <a:effectLst/>
                <a:latin typeface="+mn-lt"/>
                <a:ea typeface="+mn-ea"/>
                <a:cs typeface="+mn-cs"/>
              </a:rPr>
              <a:t> was a Detroit-based philosopher, civil rights activist, and writer who dedicated her life to the fight for racial justice. </a:t>
            </a:r>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B50DF280-13BC-432D-A00A-95E913C75B6A}" type="slidenum">
              <a:rPr lang="en-US" smtClean="0"/>
              <a:pPr/>
              <a:t>14</a:t>
            </a:fld>
            <a:endParaRPr lang="en-US"/>
          </a:p>
        </p:txBody>
      </p:sp>
    </p:spTree>
    <p:extLst>
      <p:ext uri="{BB962C8B-B14F-4D97-AF65-F5344CB8AC3E}">
        <p14:creationId xmlns:p14="http://schemas.microsoft.com/office/powerpoint/2010/main" val="16342710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0DF280-13BC-432D-A00A-95E913C75B6A}" type="slidenum">
              <a:rPr lang="en-US" smtClean="0"/>
              <a:pPr/>
              <a:t>15</a:t>
            </a:fld>
            <a:endParaRPr lang="en-US"/>
          </a:p>
        </p:txBody>
      </p:sp>
    </p:spTree>
    <p:extLst>
      <p:ext uri="{BB962C8B-B14F-4D97-AF65-F5344CB8AC3E}">
        <p14:creationId xmlns:p14="http://schemas.microsoft.com/office/powerpoint/2010/main" val="6088758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50DF280-13BC-432D-A00A-95E913C75B6A}" type="slidenum">
              <a:rPr lang="en-US" smtClean="0"/>
              <a:pPr/>
              <a:t>16</a:t>
            </a:fld>
            <a:endParaRPr lang="en-US"/>
          </a:p>
        </p:txBody>
      </p:sp>
    </p:spTree>
    <p:extLst>
      <p:ext uri="{BB962C8B-B14F-4D97-AF65-F5344CB8AC3E}">
        <p14:creationId xmlns:p14="http://schemas.microsoft.com/office/powerpoint/2010/main" val="18836269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Normalizing being distressed </a:t>
            </a:r>
            <a:r>
              <a:rPr lang="en-US" i="1" dirty="0"/>
              <a:t>vis</a:t>
            </a:r>
            <a:r>
              <a:rPr lang="en-US" i="1" baseline="0" dirty="0"/>
              <a:t> a vis </a:t>
            </a:r>
            <a:r>
              <a:rPr lang="en-US" baseline="0" dirty="0"/>
              <a:t>Santa Rosa. </a:t>
            </a:r>
          </a:p>
          <a:p>
            <a:endParaRPr lang="en-US" baseline="0" dirty="0"/>
          </a:p>
          <a:p>
            <a:r>
              <a:rPr lang="en-US" baseline="0" dirty="0"/>
              <a:t>Clinical people want to fix things and quickly. </a:t>
            </a:r>
          </a:p>
          <a:p>
            <a:endParaRPr lang="en-US" baseline="0" dirty="0"/>
          </a:p>
          <a:p>
            <a:r>
              <a:rPr lang="en-US" baseline="0" dirty="0"/>
              <a:t>Structural problems take time and collective action. </a:t>
            </a:r>
            <a:endParaRPr lang="en-US" dirty="0"/>
          </a:p>
        </p:txBody>
      </p:sp>
      <p:sp>
        <p:nvSpPr>
          <p:cNvPr id="4" name="Slide Number Placeholder 3"/>
          <p:cNvSpPr>
            <a:spLocks noGrp="1"/>
          </p:cNvSpPr>
          <p:nvPr>
            <p:ph type="sldNum" sz="quarter" idx="10"/>
          </p:nvPr>
        </p:nvSpPr>
        <p:spPr/>
        <p:txBody>
          <a:bodyPr/>
          <a:lstStyle/>
          <a:p>
            <a:fld id="{B50DF280-13BC-432D-A00A-95E913C75B6A}" type="slidenum">
              <a:rPr lang="en-US" smtClean="0"/>
              <a:pPr/>
              <a:t>18</a:t>
            </a:fld>
            <a:endParaRPr lang="en-US"/>
          </a:p>
        </p:txBody>
      </p:sp>
    </p:spTree>
    <p:extLst>
      <p:ext uri="{BB962C8B-B14F-4D97-AF65-F5344CB8AC3E}">
        <p14:creationId xmlns:p14="http://schemas.microsoft.com/office/powerpoint/2010/main" val="33539550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0DF280-13BC-432D-A00A-95E913C75B6A}" type="slidenum">
              <a:rPr lang="en-US" smtClean="0"/>
              <a:pPr/>
              <a:t>20</a:t>
            </a:fld>
            <a:endParaRPr lang="en-US"/>
          </a:p>
        </p:txBody>
      </p:sp>
    </p:spTree>
    <p:extLst>
      <p:ext uri="{BB962C8B-B14F-4D97-AF65-F5344CB8AC3E}">
        <p14:creationId xmlns:p14="http://schemas.microsoft.com/office/powerpoint/2010/main" val="9024152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none" kern="1200" baseline="0" dirty="0">
                <a:solidFill>
                  <a:schemeClr val="tx1"/>
                </a:solidFill>
                <a:latin typeface="+mn-lt"/>
                <a:ea typeface="+mn-ea"/>
                <a:cs typeface="+mn-cs"/>
              </a:rPr>
              <a:t>The first example we want to share is local. It’s about the creation of a special clinic in the SF DPH. </a:t>
            </a:r>
          </a:p>
          <a:p>
            <a:endParaRPr lang="en-US" sz="1200" u="none" kern="1200" baseline="0" dirty="0">
              <a:solidFill>
                <a:schemeClr val="tx1"/>
              </a:solidFill>
              <a:latin typeface="+mn-lt"/>
              <a:ea typeface="+mn-ea"/>
              <a:cs typeface="+mn-cs"/>
            </a:endParaRPr>
          </a:p>
          <a:p>
            <a:r>
              <a:rPr lang="en-US" sz="1200" u="none" kern="1200" baseline="0" dirty="0">
                <a:solidFill>
                  <a:schemeClr val="tx1"/>
                </a:solidFill>
                <a:latin typeface="+mn-lt"/>
                <a:ea typeface="+mn-ea"/>
                <a:cs typeface="+mn-cs"/>
              </a:rPr>
              <a:t>In the early 2000s, two anthropologists doing fieldwork with homeless people using injection drugs in SF.  They learned that when injection drug users came to the county hospital for abscess treatment, their abscesses were often cut into without any anesthesia and they were not offered pain medications for after care. </a:t>
            </a:r>
          </a:p>
          <a:p>
            <a:endParaRPr lang="en-US" sz="1200" u="none" kern="1200" baseline="0" dirty="0">
              <a:solidFill>
                <a:schemeClr val="tx1"/>
              </a:solidFill>
              <a:latin typeface="+mn-lt"/>
              <a:ea typeface="+mn-ea"/>
              <a:cs typeface="+mn-cs"/>
            </a:endParaRPr>
          </a:p>
          <a:p>
            <a:r>
              <a:rPr lang="en-US" sz="1200" u="none" kern="1200" baseline="0" dirty="0">
                <a:solidFill>
                  <a:schemeClr val="tx1"/>
                </a:solidFill>
                <a:latin typeface="+mn-lt"/>
                <a:ea typeface="+mn-ea"/>
                <a:cs typeface="+mn-cs"/>
              </a:rPr>
              <a:t>Residents who performed these procedures were exhausted and frustrated by seeing patients cycle back again and again for injuries they primarily saw as self-inflicted. As a result, patients began to lance their own abscesses in unsterile conditions and became more sick.  </a:t>
            </a:r>
          </a:p>
          <a:p>
            <a:endParaRPr lang="en-US" sz="1200" u="none" kern="1200" baseline="0" dirty="0">
              <a:solidFill>
                <a:schemeClr val="tx1"/>
              </a:solidFill>
              <a:latin typeface="+mn-lt"/>
              <a:ea typeface="+mn-ea"/>
              <a:cs typeface="+mn-cs"/>
            </a:endParaRPr>
          </a:p>
          <a:p>
            <a:r>
              <a:rPr lang="en-US" sz="1200" u="none" kern="1200" baseline="0" dirty="0">
                <a:solidFill>
                  <a:schemeClr val="tx1"/>
                </a:solidFill>
                <a:latin typeface="+mn-lt"/>
                <a:ea typeface="+mn-ea"/>
                <a:cs typeface="+mn-cs"/>
              </a:rPr>
              <a:t>One of the anthropologists was also a doctor, and he began to provide urgent care and minimally invasive abscess drainage in the encampments. He worked together with surgeons and residents to determine that abscess drainage was their single largest admission category, and to create a service that would train residents and specialize in providing better care to these patients. After surgeons at the county implemented the new procedure, ER visits to the county hospital fell by almost 34%.</a:t>
            </a:r>
          </a:p>
          <a:p>
            <a:endParaRPr lang="en-US" sz="1200" u="none" kern="1200" baseline="0" dirty="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u="none" kern="1200" baseline="0" dirty="0">
                <a:solidFill>
                  <a:schemeClr val="tx1"/>
                </a:solidFill>
                <a:latin typeface="+mn-lt"/>
                <a:ea typeface="+mn-ea"/>
                <a:cs typeface="+mn-cs"/>
              </a:rPr>
              <a:t>The surgeons eventually presented their minimally invasive incision-and-drain outpatient procedure with emphasis on analgesics as an evidence- based best-clinical practice, aiming to establish a national standard of care.</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u="none" kern="1200" baseline="0" dirty="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u="none" kern="1200" baseline="0" dirty="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u="none" kern="1200" baseline="0" dirty="0">
                <a:solidFill>
                  <a:schemeClr val="tx1"/>
                </a:solidFill>
                <a:latin typeface="+mn-lt"/>
                <a:ea typeface="+mn-ea"/>
                <a:cs typeface="+mn-cs"/>
              </a:rPr>
              <a:t>((Structures: things leading to drug use, homelessness, hyper-incarceration, War on Drugs, lack of funding for stigmatized issues etc.</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u="none" kern="1200" baseline="0" dirty="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u="none" kern="1200" baseline="0" dirty="0">
                <a:solidFill>
                  <a:schemeClr val="tx1"/>
                </a:solidFill>
                <a:latin typeface="+mn-lt"/>
                <a:ea typeface="+mn-ea"/>
                <a:cs typeface="+mn-cs"/>
              </a:rPr>
              <a:t>How did structural competency help to bring this about? All the things the doctor did This kind of reflection, investigation and advocacy is within our reach as health care providers!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u="none" kern="1200" baseline="0" dirty="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u="none" kern="1200" baseline="0" dirty="0">
                <a:solidFill>
                  <a:schemeClr val="tx1"/>
                </a:solidFill>
                <a:latin typeface="+mn-lt"/>
                <a:ea typeface="+mn-ea"/>
                <a:cs typeface="+mn-cs"/>
              </a:rPr>
              <a:t>SOURCE: </a:t>
            </a:r>
            <a:r>
              <a:rPr lang="en-US" sz="1200" u="none" kern="1200" baseline="0" dirty="0" err="1">
                <a:solidFill>
                  <a:schemeClr val="tx1"/>
                </a:solidFill>
                <a:latin typeface="+mn-lt"/>
                <a:ea typeface="+mn-ea"/>
                <a:cs typeface="+mn-cs"/>
              </a:rPr>
              <a:t>Messac</a:t>
            </a:r>
            <a:r>
              <a:rPr lang="en-US" sz="1200" u="none" kern="1200" baseline="0" dirty="0">
                <a:solidFill>
                  <a:schemeClr val="tx1"/>
                </a:solidFill>
                <a:latin typeface="+mn-lt"/>
                <a:ea typeface="+mn-ea"/>
                <a:cs typeface="+mn-cs"/>
              </a:rPr>
              <a:t> L. et al. “The good-enough science-and-politics of anthropological collaboration with evidence-based clinical research: Four Ethnographic Case Studies.” Social Science and Medicine. 2013.</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u="none" kern="1200" baseline="0" dirty="0">
              <a:solidFill>
                <a:schemeClr val="tx1"/>
              </a:solidFill>
              <a:latin typeface="+mn-lt"/>
              <a:ea typeface="+mn-ea"/>
              <a:cs typeface="+mn-cs"/>
            </a:endParaRPr>
          </a:p>
          <a:p>
            <a:r>
              <a:rPr lang="en-US" sz="1200" u="none" kern="1200" baseline="0" dirty="0">
                <a:solidFill>
                  <a:schemeClr val="tx1"/>
                </a:solidFill>
                <a:latin typeface="+mn-lt"/>
                <a:ea typeface="+mn-ea"/>
                <a:cs typeface="+mn-cs"/>
              </a:rPr>
              <a:t>Image of injection drug use by Cat </a:t>
            </a:r>
            <a:r>
              <a:rPr lang="en-US" sz="1200" u="none" kern="1200" baseline="0" dirty="0" err="1">
                <a:solidFill>
                  <a:schemeClr val="tx1"/>
                </a:solidFill>
                <a:latin typeface="+mn-lt"/>
                <a:ea typeface="+mn-ea"/>
                <a:cs typeface="+mn-cs"/>
              </a:rPr>
              <a:t>Branchman</a:t>
            </a:r>
            <a:r>
              <a:rPr lang="en-US" sz="1200" u="none" kern="1200" baseline="0" dirty="0">
                <a:solidFill>
                  <a:schemeClr val="tx1"/>
                </a:solidFill>
                <a:latin typeface="+mn-lt"/>
                <a:ea typeface="+mn-ea"/>
                <a:cs typeface="+mn-cs"/>
              </a:rPr>
              <a:t>, retrieved from: </a:t>
            </a:r>
            <a:r>
              <a:rPr lang="en-US" sz="1200" u="none" kern="1200" baseline="0" dirty="0">
                <a:solidFill>
                  <a:schemeClr val="tx1"/>
                </a:solidFill>
                <a:latin typeface="+mn-lt"/>
                <a:ea typeface="+mn-ea"/>
                <a:cs typeface="+mn-cs"/>
                <a:hlinkClick r:id="rId3">
                  <a:extLst>
                    <a:ext uri="{A12FA001-AC4F-418D-AE19-62706E023703}">
                      <ahyp:hlinkClr xmlns:ahyp="http://schemas.microsoft.com/office/drawing/2018/hyperlinkcolor" val="tx"/>
                    </a:ext>
                  </a:extLst>
                </a:hlinkClick>
              </a:rPr>
              <a:t>https://www.flickr.com/photos/kozemchuk/38308481332/in/photolist-21nbYRs-opKQjE-dCw7ii-619tGG-9zZDMo-8fELGV-Zj5qjo-2duuyWx-L68gjf-obZwcN-6agQbp-q27rVB-etTAL4-JmF1mA-cAMVVU-dqG1DP-cAMX9j-S6q1Ap-9mtvXU-ihh6xf-5Ymed5-XoW6ae-WpCQzp-7JnnnQ-5DCB5v-2fvqC4-A8zQK-jeJgR8-4wEMp4-k3iA6-oJh1PN-269v736-osVqvK-2d9kpD2-4JWYZE-V2Rbx1-CJj3-fF4kYW-9ZNSB-8jhNsQ-s5sZKT-UEQkFj-2vAhV2-9mjzbt-dqGav1-soN986-q1ZXem-jNjxR-cb6ych-axRrxW</a:t>
            </a:r>
            <a:r>
              <a:rPr lang="en-US" sz="1200" u="none" kern="1200" baseline="0" dirty="0">
                <a:solidFill>
                  <a:schemeClr val="tx1"/>
                </a:solidFill>
                <a:latin typeface="+mn-lt"/>
                <a:ea typeface="+mn-ea"/>
                <a:cs typeface="+mn-cs"/>
              </a:rPr>
              <a:t> on 5/212/19. Creative Commons License associated: </a:t>
            </a:r>
            <a:r>
              <a:rPr lang="en-US" sz="1200" b="1" i="0" kern="1200" dirty="0">
                <a:solidFill>
                  <a:schemeClr val="tx1"/>
                </a:solidFill>
                <a:effectLst/>
                <a:latin typeface="+mn-lt"/>
                <a:ea typeface="+mn-ea"/>
                <a:cs typeface="+mn-cs"/>
              </a:rPr>
              <a:t>CC BY 2.0</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u="none" kern="1200" baseline="0" dirty="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2000" baseline="0" dirty="0"/>
          </a:p>
        </p:txBody>
      </p:sp>
      <p:sp>
        <p:nvSpPr>
          <p:cNvPr id="4" name="Slide Number Placeholder 3"/>
          <p:cNvSpPr>
            <a:spLocks noGrp="1"/>
          </p:cNvSpPr>
          <p:nvPr>
            <p:ph type="sldNum" sz="quarter" idx="10"/>
          </p:nvPr>
        </p:nvSpPr>
        <p:spPr/>
        <p:txBody>
          <a:bodyPr/>
          <a:lstStyle/>
          <a:p>
            <a:fld id="{1F08BBD5-0496-C349-AD94-0FD9A77385C9}" type="slidenum">
              <a:rPr lang="en-US" smtClean="0"/>
              <a:pPr/>
              <a:t>4</a:t>
            </a:fld>
            <a:endParaRPr lang="en-US"/>
          </a:p>
        </p:txBody>
      </p:sp>
    </p:spTree>
    <p:extLst>
      <p:ext uri="{BB962C8B-B14F-4D97-AF65-F5344CB8AC3E}">
        <p14:creationId xmlns:p14="http://schemas.microsoft.com/office/powerpoint/2010/main" val="2188886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In the mid-1960s, Americans were widely coming to recognize how tremendous inequality, racism and economic and social oppression was harming the health of African American children and adults.</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t>The Black Panther Party in the 1960s mandated that each of its chapters create a People’s Free Health Clinic as a response to these structurally-rooted health inequities, and to specifically address lack of access to medical care and abuse of blacks by medical systems (through, for example, unethical experimentation on blacks).</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t>These “no-cost” clinics accomplished a great deal, offering basic health care services like immunizations, screenings for TB, lead poisoning, SCD and more. They drew upon the WHO’s inclusive definition of health and provided legal aid, housing assistance, and meals for children as well as health care.</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t>The clinics were staffed by party members and health professional volunteers including medical students. Many of the volunteers came from more privileged backgrounds, and so as they volunteered, they were required to attend classes where they read and discussed important post-colonial writings to build solidarity between these medical professionals and the community coming to these clinics. These volunteers treated patients while also training party members as physicians’ assistants.</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t>—clinic; intrapersonal; interpersonal; policy (of a party)</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t>SOURCE: Nelson, </a:t>
            </a:r>
            <a:r>
              <a:rPr lang="en-US" dirty="0" err="1"/>
              <a:t>Alondra</a:t>
            </a:r>
            <a:r>
              <a:rPr lang="en-US" dirty="0"/>
              <a:t>. Body and Soul: The Black Panther Party and the Fight against Medical Discrimination. Minnesota: U of Minnesota, 2011. </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u="none" kern="1200" baseline="0" dirty="0">
                <a:solidFill>
                  <a:schemeClr val="tx1"/>
                </a:solidFill>
                <a:latin typeface="+mn-lt"/>
                <a:ea typeface="+mn-ea"/>
                <a:cs typeface="+mn-cs"/>
              </a:rPr>
              <a:t>Image by Library of Congress, retrieved from: https://</a:t>
            </a:r>
            <a:r>
              <a:rPr lang="en-US" sz="1200" u="none" kern="1200" baseline="0" dirty="0" err="1">
                <a:solidFill>
                  <a:schemeClr val="tx1"/>
                </a:solidFill>
                <a:latin typeface="+mn-lt"/>
                <a:ea typeface="+mn-ea"/>
                <a:cs typeface="+mn-cs"/>
              </a:rPr>
              <a:t>picryl.com</a:t>
            </a:r>
            <a:r>
              <a:rPr lang="en-US" sz="1200" u="none" kern="1200" baseline="0" dirty="0">
                <a:solidFill>
                  <a:schemeClr val="tx1"/>
                </a:solidFill>
                <a:latin typeface="+mn-lt"/>
                <a:ea typeface="+mn-ea"/>
                <a:cs typeface="+mn-cs"/>
              </a:rPr>
              <a:t>/media/you-can-jail-a-revolutionary-but-you-cant-jail-the-revolution-1 on 1/23/19. Image is in the public domain.</a:t>
            </a:r>
            <a:endParaRPr lang="en-US" sz="2000" baseline="0"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1F08BBD5-0496-C349-AD94-0FD9A77385C9}" type="slidenum">
              <a:rPr lang="en-US" smtClean="0"/>
              <a:pPr/>
              <a:t>5</a:t>
            </a:fld>
            <a:endParaRPr lang="en-US"/>
          </a:p>
        </p:txBody>
      </p:sp>
    </p:spTree>
    <p:extLst>
      <p:ext uri="{BB962C8B-B14F-4D97-AF65-F5344CB8AC3E}">
        <p14:creationId xmlns:p14="http://schemas.microsoft.com/office/powerpoint/2010/main" val="1303140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50DF280-13BC-432D-A00A-95E913C75B6A}" type="slidenum">
              <a:rPr lang="en-US" smtClean="0"/>
              <a:pPr/>
              <a:t>6</a:t>
            </a:fld>
            <a:endParaRPr lang="en-US"/>
          </a:p>
        </p:txBody>
      </p:sp>
    </p:spTree>
    <p:extLst>
      <p:ext uri="{BB962C8B-B14F-4D97-AF65-F5344CB8AC3E}">
        <p14:creationId xmlns:p14="http://schemas.microsoft.com/office/powerpoint/2010/main" val="7230119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50DF280-13BC-432D-A00A-95E913C75B6A}" type="slidenum">
              <a:rPr lang="en-US" smtClean="0"/>
              <a:pPr/>
              <a:t>7</a:t>
            </a:fld>
            <a:endParaRPr lang="en-US"/>
          </a:p>
        </p:txBody>
      </p:sp>
    </p:spTree>
    <p:extLst>
      <p:ext uri="{BB962C8B-B14F-4D97-AF65-F5344CB8AC3E}">
        <p14:creationId xmlns:p14="http://schemas.microsoft.com/office/powerpoint/2010/main" val="35929781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50DF280-13BC-432D-A00A-95E913C75B6A}" type="slidenum">
              <a:rPr lang="en-US" smtClean="0"/>
              <a:pPr/>
              <a:t>8</a:t>
            </a:fld>
            <a:endParaRPr lang="en-US"/>
          </a:p>
        </p:txBody>
      </p:sp>
    </p:spTree>
    <p:extLst>
      <p:ext uri="{BB962C8B-B14F-4D97-AF65-F5344CB8AC3E}">
        <p14:creationId xmlns:p14="http://schemas.microsoft.com/office/powerpoint/2010/main" val="25860080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by Michael </a:t>
            </a:r>
            <a:r>
              <a:rPr lang="en-US" dirty="0" err="1"/>
              <a:t>Saffle</a:t>
            </a:r>
            <a:r>
              <a:rPr lang="en-US" dirty="0"/>
              <a:t>, retrieved </a:t>
            </a:r>
            <a:r>
              <a:rPr lang="en-US" sz="1200" kern="1200" dirty="0">
                <a:solidFill>
                  <a:schemeClr val="tx1"/>
                </a:solidFill>
                <a:latin typeface="+mn-lt"/>
                <a:ea typeface="+mn-ea"/>
                <a:cs typeface="+mn-cs"/>
              </a:rPr>
              <a:t>from </a:t>
            </a:r>
            <a:r>
              <a:rPr lang="en-US" sz="1200" kern="1200" dirty="0">
                <a:solidFill>
                  <a:schemeClr val="tx1"/>
                </a:solidFill>
                <a:latin typeface="+mn-lt"/>
                <a:ea typeface="+mn-ea"/>
                <a:cs typeface="+mn-cs"/>
                <a:hlinkClick r:id="rId3">
                  <a:extLst>
                    <a:ext uri="{A12FA001-AC4F-418D-AE19-62706E023703}">
                      <ahyp:hlinkClr xmlns:ahyp="http://schemas.microsoft.com/office/drawing/2018/hyperlinkcolor" val="tx"/>
                    </a:ext>
                  </a:extLst>
                </a:hlinkClick>
              </a:rPr>
              <a:t>https://www.flickr.com/photos/nonoboy/6639037175/in/photolist-SRPsMu-Sd1R1b-6i5pFU-oepbFi-oeikkx-b7EN8V-8v5Jfr-Eiy84z-xM7czx-b7ENsc</a:t>
            </a:r>
            <a:r>
              <a:rPr lang="en-US" sz="1200" kern="1200" dirty="0">
                <a:solidFill>
                  <a:schemeClr val="tx1"/>
                </a:solidFill>
                <a:latin typeface="+mn-lt"/>
                <a:ea typeface="+mn-ea"/>
                <a:cs typeface="+mn-cs"/>
              </a:rPr>
              <a:t> on 5/12/19</a:t>
            </a:r>
            <a:r>
              <a:rPr lang="en-US" dirty="0"/>
              <a:t>. Image is in the public domain.</a:t>
            </a:r>
          </a:p>
          <a:p>
            <a:endParaRPr lang="en-US" dirty="0"/>
          </a:p>
        </p:txBody>
      </p:sp>
      <p:sp>
        <p:nvSpPr>
          <p:cNvPr id="4" name="Slide Number Placeholder 3"/>
          <p:cNvSpPr>
            <a:spLocks noGrp="1"/>
          </p:cNvSpPr>
          <p:nvPr>
            <p:ph type="sldNum" sz="quarter" idx="10"/>
          </p:nvPr>
        </p:nvSpPr>
        <p:spPr/>
        <p:txBody>
          <a:bodyPr/>
          <a:lstStyle/>
          <a:p>
            <a:fld id="{B50DF280-13BC-432D-A00A-95E913C75B6A}" type="slidenum">
              <a:rPr lang="en-US" smtClean="0"/>
              <a:pPr/>
              <a:t>9</a:t>
            </a:fld>
            <a:endParaRPr lang="en-US"/>
          </a:p>
        </p:txBody>
      </p:sp>
    </p:spTree>
    <p:extLst>
      <p:ext uri="{BB962C8B-B14F-4D97-AF65-F5344CB8AC3E}">
        <p14:creationId xmlns:p14="http://schemas.microsoft.com/office/powerpoint/2010/main" val="6434599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lvl1pPr>
              <a:defRPr sz="2400">
                <a:solidFill>
                  <a:schemeClr val="tx1"/>
                </a:solidFill>
                <a:latin typeface="Times" panose="02020603050405020304" pitchFamily="18" charset="0"/>
                <a:ea typeface="MS PGothic" pitchFamily="34" charset="-128"/>
              </a:defRPr>
            </a:lvl1pPr>
            <a:lvl2pPr marL="742950" indent="-285750">
              <a:defRPr sz="2400">
                <a:solidFill>
                  <a:schemeClr val="tx1"/>
                </a:solidFill>
                <a:latin typeface="Times" panose="02020603050405020304" pitchFamily="18" charset="0"/>
                <a:ea typeface="MS PGothic" pitchFamily="34" charset="-128"/>
              </a:defRPr>
            </a:lvl2pPr>
            <a:lvl3pPr marL="1143000" indent="-228600">
              <a:defRPr sz="2400">
                <a:solidFill>
                  <a:schemeClr val="tx1"/>
                </a:solidFill>
                <a:latin typeface="Times" panose="02020603050405020304" pitchFamily="18" charset="0"/>
                <a:ea typeface="MS PGothic" pitchFamily="34" charset="-128"/>
              </a:defRPr>
            </a:lvl3pPr>
            <a:lvl4pPr marL="1600200" indent="-228600">
              <a:defRPr sz="2400">
                <a:solidFill>
                  <a:schemeClr val="tx1"/>
                </a:solidFill>
                <a:latin typeface="Times" panose="02020603050405020304" pitchFamily="18" charset="0"/>
                <a:ea typeface="MS PGothic" pitchFamily="34" charset="-128"/>
              </a:defRPr>
            </a:lvl4pPr>
            <a:lvl5pPr marL="2057400" indent="-228600">
              <a:defRPr sz="2400">
                <a:solidFill>
                  <a:schemeClr val="tx1"/>
                </a:solidFill>
                <a:latin typeface="Times" panose="02020603050405020304"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itchFamily="34" charset="-128"/>
              </a:defRPr>
            </a:lvl9pPr>
          </a:lstStyle>
          <a:p>
            <a:fld id="{E2440DEC-E259-4784-B557-342CE3EB090E}" type="slidenum">
              <a:rPr lang="en-US" altLang="en-US" sz="1200"/>
              <a:pPr/>
              <a:t>10</a:t>
            </a:fld>
            <a:endParaRPr lang="en-US" altLang="en-US" sz="1200"/>
          </a:p>
        </p:txBody>
      </p:sp>
      <p:sp>
        <p:nvSpPr>
          <p:cNvPr id="7170" name="Rectangle 2"/>
          <p:cNvSpPr>
            <a:spLocks noGrp="1" noRot="1" noChangeAspect="1" noChangeArrowheads="1" noTextEdit="1"/>
          </p:cNvSpPr>
          <p:nvPr>
            <p:ph type="sldImg"/>
          </p:nvPr>
        </p:nvSpPr>
        <p:spPr>
          <a:ln/>
          <a:extLst/>
        </p:spPr>
      </p:sp>
      <p:sp>
        <p:nvSpPr>
          <p:cNvPr id="7171" name="Rectangle 3"/>
          <p:cNvSpPr>
            <a:spLocks noGrp="1" noChangeArrowheads="1"/>
          </p:cNvSpPr>
          <p:nvPr>
            <p:ph type="body" idx="1"/>
          </p:nvPr>
        </p:nvSpPr>
        <p:spPr/>
        <p:txBody>
          <a:bodyPr/>
          <a:lstStyle/>
          <a:p>
            <a:pPr marL="171450" indent="-171450" eaLnBrk="1" hangingPunct="1">
              <a:buFontTx/>
              <a:buChar char="-"/>
              <a:defRPr/>
            </a:pPr>
            <a:r>
              <a:rPr lang="en-US" dirty="0">
                <a:ea typeface="ＭＳ Ｐゴシック" charset="0"/>
                <a:cs typeface="+mn-cs"/>
              </a:rPr>
              <a:t>Beloved community</a:t>
            </a:r>
          </a:p>
          <a:p>
            <a:pPr marL="171450" indent="-171450" eaLnBrk="1" hangingPunct="1">
              <a:buFontTx/>
              <a:buChar char="-"/>
              <a:defRPr/>
            </a:pPr>
            <a:r>
              <a:rPr lang="en-US" dirty="0">
                <a:ea typeface="ＭＳ Ｐゴシック" charset="0"/>
                <a:cs typeface="+mn-cs"/>
              </a:rPr>
              <a:t>Burn out</a:t>
            </a:r>
            <a:endParaRPr lang="en-US" baseline="0" dirty="0">
              <a:ea typeface="ＭＳ Ｐゴシック" charset="0"/>
              <a:cs typeface="+mn-cs"/>
            </a:endParaRPr>
          </a:p>
          <a:p>
            <a:pPr marL="171450" indent="-171450" eaLnBrk="1" hangingPunct="1">
              <a:buFontTx/>
              <a:buChar char="-"/>
              <a:defRPr/>
            </a:pPr>
            <a:r>
              <a:rPr lang="en-US" baseline="0" dirty="0">
                <a:ea typeface="ＭＳ Ｐゴシック" charset="0"/>
                <a:cs typeface="+mn-cs"/>
              </a:rPr>
              <a:t>Structures: don’t have to do it (in fact you can’t!) alone</a:t>
            </a:r>
            <a:endParaRPr lang="en-US" dirty="0">
              <a:ea typeface="ＭＳ Ｐゴシック" charset="0"/>
              <a:cs typeface="+mn-cs"/>
            </a:endParaRPr>
          </a:p>
        </p:txBody>
      </p:sp>
    </p:spTree>
    <p:extLst>
      <p:ext uri="{BB962C8B-B14F-4D97-AF65-F5344CB8AC3E}">
        <p14:creationId xmlns:p14="http://schemas.microsoft.com/office/powerpoint/2010/main" val="43847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by The Royce Society, retrieved from: https://</a:t>
            </a:r>
            <a:r>
              <a:rPr lang="en-US" dirty="0" err="1"/>
              <a:t>commons.wikimedia.org</a:t>
            </a:r>
            <a:r>
              <a:rPr lang="en-US" dirty="0"/>
              <a:t>/wiki/</a:t>
            </a:r>
            <a:r>
              <a:rPr lang="en-US" dirty="0" err="1"/>
              <a:t>File:Josiah_Royce.jpeg</a:t>
            </a:r>
            <a:r>
              <a:rPr lang="en-US" dirty="0"/>
              <a:t> on 12/16/18. Image is in the public domain.</a:t>
            </a:r>
          </a:p>
          <a:p>
            <a:endParaRPr lang="en-US" dirty="0"/>
          </a:p>
        </p:txBody>
      </p:sp>
      <p:sp>
        <p:nvSpPr>
          <p:cNvPr id="4" name="Slide Number Placeholder 3"/>
          <p:cNvSpPr>
            <a:spLocks noGrp="1"/>
          </p:cNvSpPr>
          <p:nvPr>
            <p:ph type="sldNum" sz="quarter" idx="10"/>
          </p:nvPr>
        </p:nvSpPr>
        <p:spPr/>
        <p:txBody>
          <a:bodyPr/>
          <a:lstStyle/>
          <a:p>
            <a:fld id="{B50DF280-13BC-432D-A00A-95E913C75B6A}" type="slidenum">
              <a:rPr lang="en-US" smtClean="0"/>
              <a:pPr/>
              <a:t>11</a:t>
            </a:fld>
            <a:endParaRPr lang="en-US"/>
          </a:p>
        </p:txBody>
      </p:sp>
    </p:spTree>
    <p:extLst>
      <p:ext uri="{BB962C8B-B14F-4D97-AF65-F5344CB8AC3E}">
        <p14:creationId xmlns:p14="http://schemas.microsoft.com/office/powerpoint/2010/main" val="18444572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1EC83E5-DD83-4A43-B07D-DFED6E500CA0}" type="datetime1">
              <a:rPr lang="en-US" smtClean="0">
                <a:solidFill>
                  <a:prstClr val="black">
                    <a:lumMod val="65000"/>
                    <a:lumOff val="35000"/>
                  </a:prstClr>
                </a:solidFill>
              </a:rPr>
              <a:pPr/>
              <a:t>3/4/2020</a:t>
            </a:fld>
            <a:endParaRPr lang="en-US" dirty="0">
              <a:solidFill>
                <a:prstClr val="black">
                  <a:lumMod val="65000"/>
                  <a:lumOff val="35000"/>
                </a:prstClr>
              </a:solidFill>
            </a:endParaRPr>
          </a:p>
        </p:txBody>
      </p:sp>
      <p:sp>
        <p:nvSpPr>
          <p:cNvPr id="5" name="Footer Placeholder 4"/>
          <p:cNvSpPr>
            <a:spLocks noGrp="1"/>
          </p:cNvSpPr>
          <p:nvPr>
            <p:ph type="ftr" sz="quarter" idx="11"/>
          </p:nvPr>
        </p:nvSpPr>
        <p:spPr/>
        <p:txBody>
          <a:bodyPr/>
          <a:lstStyle/>
          <a:p>
            <a:r>
              <a:rPr lang="mr-IN">
                <a:solidFill>
                  <a:prstClr val="black">
                    <a:lumMod val="65000"/>
                    <a:lumOff val="35000"/>
                  </a:prstClr>
                </a:solidFill>
              </a:rPr>
              <a:t>?</a:t>
            </a:r>
            <a:endParaRPr lang="en-U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7C51970A-8504-D242-BBEE-B907BAE0C70B}" type="slidenum">
              <a:rPr lang="en-US" smtClean="0">
                <a:solidFill>
                  <a:prstClr val="black">
                    <a:lumMod val="65000"/>
                    <a:lumOff val="35000"/>
                  </a:prstClr>
                </a:solidFill>
              </a:rPr>
              <a:pPr/>
              <a:t>‹#›</a:t>
            </a:fld>
            <a:endParaRPr lang="en-US">
              <a:solidFill>
                <a:prstClr val="black">
                  <a:lumMod val="65000"/>
                  <a:lumOff val="35000"/>
                </a:prstClr>
              </a:solidFill>
            </a:endParaRPr>
          </a:p>
        </p:txBody>
      </p:sp>
      <p:pic>
        <p:nvPicPr>
          <p:cNvPr id="8" name="Picture 7" descr="SCWG_image.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3026" y="6093149"/>
            <a:ext cx="1219553" cy="630750"/>
          </a:xfrm>
          <a:prstGeom prst="rect">
            <a:avLst/>
          </a:prstGeom>
        </p:spPr>
      </p:pic>
    </p:spTree>
    <p:extLst>
      <p:ext uri="{BB962C8B-B14F-4D97-AF65-F5344CB8AC3E}">
        <p14:creationId xmlns:p14="http://schemas.microsoft.com/office/powerpoint/2010/main" val="9264171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E89C127-409C-E349-9B77-5121AA8C1DBA}" type="datetime1">
              <a:rPr lang="en-US" smtClean="0">
                <a:solidFill>
                  <a:prstClr val="black">
                    <a:lumMod val="65000"/>
                    <a:lumOff val="35000"/>
                  </a:prstClr>
                </a:solidFill>
              </a:rPr>
              <a:pPr/>
              <a:t>3/4/2020</a:t>
            </a:fld>
            <a:endParaRPr 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r>
              <a:rPr lang="mr-IN">
                <a:solidFill>
                  <a:prstClr val="black">
                    <a:lumMod val="65000"/>
                    <a:lumOff val="35000"/>
                  </a:prstClr>
                </a:solidFill>
              </a:rPr>
              <a:t>?</a:t>
            </a:r>
            <a:endParaRPr lang="en-U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7C51970A-8504-D242-BBEE-B907BAE0C70B}"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ext uri="{BB962C8B-B14F-4D97-AF65-F5344CB8AC3E}">
        <p14:creationId xmlns:p14="http://schemas.microsoft.com/office/powerpoint/2010/main" val="4009995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E9ACC72-E93C-8B41-92FF-99850DBD9DB7}" type="datetime1">
              <a:rPr lang="en-US" smtClean="0">
                <a:solidFill>
                  <a:prstClr val="black">
                    <a:lumMod val="65000"/>
                    <a:lumOff val="35000"/>
                  </a:prstClr>
                </a:solidFill>
              </a:rPr>
              <a:pPr/>
              <a:t>3/4/2020</a:t>
            </a:fld>
            <a:endParaRPr 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r>
              <a:rPr lang="mr-IN">
                <a:solidFill>
                  <a:prstClr val="black">
                    <a:lumMod val="65000"/>
                    <a:lumOff val="35000"/>
                  </a:prstClr>
                </a:solidFill>
              </a:rPr>
              <a:t>?</a:t>
            </a:r>
            <a:endParaRPr lang="en-U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7C51970A-8504-D242-BBEE-B907BAE0C70B}"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ext uri="{BB962C8B-B14F-4D97-AF65-F5344CB8AC3E}">
        <p14:creationId xmlns:p14="http://schemas.microsoft.com/office/powerpoint/2010/main" val="7956685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EDC0A8A-A765-EE41-BC5E-70AB85620DB9}" type="datetime1">
              <a:rPr lang="en-US" smtClean="0">
                <a:solidFill>
                  <a:prstClr val="black">
                    <a:lumMod val="65000"/>
                    <a:lumOff val="35000"/>
                  </a:prstClr>
                </a:solidFill>
              </a:rPr>
              <a:pPr/>
              <a:t>3/4/2020</a:t>
            </a:fld>
            <a:endParaRPr 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r>
              <a:rPr lang="mr-IN">
                <a:solidFill>
                  <a:prstClr val="black">
                    <a:lumMod val="65000"/>
                    <a:lumOff val="35000"/>
                  </a:prstClr>
                </a:solidFill>
              </a:rPr>
              <a:t>?</a:t>
            </a:r>
            <a:endParaRPr lang="en-U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7C51970A-8504-D242-BBEE-B907BAE0C70B}"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ext uri="{BB962C8B-B14F-4D97-AF65-F5344CB8AC3E}">
        <p14:creationId xmlns:p14="http://schemas.microsoft.com/office/powerpoint/2010/main" val="10364480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A681FA0-4E8F-934A-9E13-7CB8034155A7}" type="datetime1">
              <a:rPr lang="en-US" smtClean="0">
                <a:solidFill>
                  <a:prstClr val="black">
                    <a:lumMod val="65000"/>
                    <a:lumOff val="35000"/>
                  </a:prstClr>
                </a:solidFill>
              </a:rPr>
              <a:pPr/>
              <a:t>3/4/2020</a:t>
            </a:fld>
            <a:endParaRPr 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r>
              <a:rPr lang="mr-IN">
                <a:solidFill>
                  <a:prstClr val="black">
                    <a:lumMod val="65000"/>
                    <a:lumOff val="35000"/>
                  </a:prstClr>
                </a:solidFill>
              </a:rPr>
              <a:t>?</a:t>
            </a:r>
            <a:endParaRPr lang="en-U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7C51970A-8504-D242-BBEE-B907BAE0C70B}"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ext uri="{BB962C8B-B14F-4D97-AF65-F5344CB8AC3E}">
        <p14:creationId xmlns:p14="http://schemas.microsoft.com/office/powerpoint/2010/main" val="13422970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64ED260-4A25-F143-B095-CAC353FB96A1}" type="datetime1">
              <a:rPr lang="en-US" smtClean="0">
                <a:solidFill>
                  <a:prstClr val="black">
                    <a:lumMod val="65000"/>
                    <a:lumOff val="35000"/>
                  </a:prstClr>
                </a:solidFill>
              </a:rPr>
              <a:pPr/>
              <a:t>3/4/2020</a:t>
            </a:fld>
            <a:endParaRPr lang="en-US">
              <a:solidFill>
                <a:prstClr val="black">
                  <a:lumMod val="65000"/>
                  <a:lumOff val="35000"/>
                </a:prstClr>
              </a:solidFill>
            </a:endParaRPr>
          </a:p>
        </p:txBody>
      </p:sp>
      <p:sp>
        <p:nvSpPr>
          <p:cNvPr id="6" name="Footer Placeholder 5"/>
          <p:cNvSpPr>
            <a:spLocks noGrp="1"/>
          </p:cNvSpPr>
          <p:nvPr>
            <p:ph type="ftr" sz="quarter" idx="11"/>
          </p:nvPr>
        </p:nvSpPr>
        <p:spPr/>
        <p:txBody>
          <a:bodyPr/>
          <a:lstStyle/>
          <a:p>
            <a:r>
              <a:rPr lang="mr-IN">
                <a:solidFill>
                  <a:prstClr val="black">
                    <a:lumMod val="65000"/>
                    <a:lumOff val="35000"/>
                  </a:prstClr>
                </a:solidFill>
              </a:rPr>
              <a:t>?</a:t>
            </a:r>
            <a:endParaRPr lang="en-US">
              <a:solidFill>
                <a:prstClr val="black">
                  <a:lumMod val="65000"/>
                  <a:lumOff val="35000"/>
                </a:prstClr>
              </a:solidFill>
            </a:endParaRPr>
          </a:p>
        </p:txBody>
      </p:sp>
      <p:sp>
        <p:nvSpPr>
          <p:cNvPr id="7" name="Slide Number Placeholder 6"/>
          <p:cNvSpPr>
            <a:spLocks noGrp="1"/>
          </p:cNvSpPr>
          <p:nvPr>
            <p:ph type="sldNum" sz="quarter" idx="12"/>
          </p:nvPr>
        </p:nvSpPr>
        <p:spPr/>
        <p:txBody>
          <a:bodyPr/>
          <a:lstStyle/>
          <a:p>
            <a:fld id="{7C51970A-8504-D242-BBEE-B907BAE0C70B}"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ext uri="{BB962C8B-B14F-4D97-AF65-F5344CB8AC3E}">
        <p14:creationId xmlns:p14="http://schemas.microsoft.com/office/powerpoint/2010/main" val="6706731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8E54BFD-88A9-5443-B537-7A85FA4C3EBB}" type="datetime1">
              <a:rPr lang="en-US" smtClean="0">
                <a:solidFill>
                  <a:prstClr val="black">
                    <a:lumMod val="65000"/>
                    <a:lumOff val="35000"/>
                  </a:prstClr>
                </a:solidFill>
              </a:rPr>
              <a:pPr/>
              <a:t>3/4/2020</a:t>
            </a:fld>
            <a:endParaRPr lang="en-US">
              <a:solidFill>
                <a:prstClr val="black">
                  <a:lumMod val="65000"/>
                  <a:lumOff val="35000"/>
                </a:prstClr>
              </a:solidFill>
            </a:endParaRPr>
          </a:p>
        </p:txBody>
      </p:sp>
      <p:sp>
        <p:nvSpPr>
          <p:cNvPr id="8" name="Footer Placeholder 7"/>
          <p:cNvSpPr>
            <a:spLocks noGrp="1"/>
          </p:cNvSpPr>
          <p:nvPr>
            <p:ph type="ftr" sz="quarter" idx="11"/>
          </p:nvPr>
        </p:nvSpPr>
        <p:spPr/>
        <p:txBody>
          <a:bodyPr/>
          <a:lstStyle/>
          <a:p>
            <a:r>
              <a:rPr lang="mr-IN">
                <a:solidFill>
                  <a:prstClr val="black">
                    <a:lumMod val="65000"/>
                    <a:lumOff val="35000"/>
                  </a:prstClr>
                </a:solidFill>
              </a:rPr>
              <a:t>?</a:t>
            </a:r>
            <a:endParaRPr lang="en-US">
              <a:solidFill>
                <a:prstClr val="black">
                  <a:lumMod val="65000"/>
                  <a:lumOff val="35000"/>
                </a:prstClr>
              </a:solidFill>
            </a:endParaRPr>
          </a:p>
        </p:txBody>
      </p:sp>
      <p:sp>
        <p:nvSpPr>
          <p:cNvPr id="9" name="Slide Number Placeholder 8"/>
          <p:cNvSpPr>
            <a:spLocks noGrp="1"/>
          </p:cNvSpPr>
          <p:nvPr>
            <p:ph type="sldNum" sz="quarter" idx="12"/>
          </p:nvPr>
        </p:nvSpPr>
        <p:spPr/>
        <p:txBody>
          <a:bodyPr/>
          <a:lstStyle/>
          <a:p>
            <a:fld id="{7C51970A-8504-D242-BBEE-B907BAE0C70B}"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ext uri="{BB962C8B-B14F-4D97-AF65-F5344CB8AC3E}">
        <p14:creationId xmlns:p14="http://schemas.microsoft.com/office/powerpoint/2010/main" val="20096038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653A222-B977-7241-8C2B-8408B47BD3DD}" type="datetime1">
              <a:rPr lang="en-US" smtClean="0">
                <a:solidFill>
                  <a:prstClr val="black">
                    <a:lumMod val="65000"/>
                    <a:lumOff val="35000"/>
                  </a:prstClr>
                </a:solidFill>
              </a:rPr>
              <a:pPr/>
              <a:t>3/4/2020</a:t>
            </a:fld>
            <a:endParaRPr lang="en-US">
              <a:solidFill>
                <a:prstClr val="black">
                  <a:lumMod val="65000"/>
                  <a:lumOff val="35000"/>
                </a:prstClr>
              </a:solidFill>
            </a:endParaRPr>
          </a:p>
        </p:txBody>
      </p:sp>
      <p:sp>
        <p:nvSpPr>
          <p:cNvPr id="4" name="Footer Placeholder 3"/>
          <p:cNvSpPr>
            <a:spLocks noGrp="1"/>
          </p:cNvSpPr>
          <p:nvPr>
            <p:ph type="ftr" sz="quarter" idx="11"/>
          </p:nvPr>
        </p:nvSpPr>
        <p:spPr/>
        <p:txBody>
          <a:bodyPr/>
          <a:lstStyle/>
          <a:p>
            <a:r>
              <a:rPr lang="mr-IN">
                <a:solidFill>
                  <a:prstClr val="black">
                    <a:lumMod val="65000"/>
                    <a:lumOff val="35000"/>
                  </a:prstClr>
                </a:solidFill>
              </a:rPr>
              <a:t>?</a:t>
            </a:r>
            <a:endParaRPr lang="en-US">
              <a:solidFill>
                <a:prstClr val="black">
                  <a:lumMod val="65000"/>
                  <a:lumOff val="35000"/>
                </a:prstClr>
              </a:solidFill>
            </a:endParaRPr>
          </a:p>
        </p:txBody>
      </p:sp>
      <p:sp>
        <p:nvSpPr>
          <p:cNvPr id="5" name="Slide Number Placeholder 4"/>
          <p:cNvSpPr>
            <a:spLocks noGrp="1"/>
          </p:cNvSpPr>
          <p:nvPr>
            <p:ph type="sldNum" sz="quarter" idx="12"/>
          </p:nvPr>
        </p:nvSpPr>
        <p:spPr/>
        <p:txBody>
          <a:bodyPr/>
          <a:lstStyle/>
          <a:p>
            <a:fld id="{7C51970A-8504-D242-BBEE-B907BAE0C70B}"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ext uri="{BB962C8B-B14F-4D97-AF65-F5344CB8AC3E}">
        <p14:creationId xmlns:p14="http://schemas.microsoft.com/office/powerpoint/2010/main" val="19367082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5028AF5-024C-B642-8E39-9B857702EEEF}" type="datetime1">
              <a:rPr lang="en-US" smtClean="0">
                <a:solidFill>
                  <a:prstClr val="black">
                    <a:lumMod val="65000"/>
                    <a:lumOff val="35000"/>
                  </a:prstClr>
                </a:solidFill>
              </a:rPr>
              <a:pPr/>
              <a:t>3/4/2020</a:t>
            </a:fld>
            <a:endParaRPr lang="en-US">
              <a:solidFill>
                <a:prstClr val="black">
                  <a:lumMod val="65000"/>
                  <a:lumOff val="35000"/>
                </a:prstClr>
              </a:solidFill>
            </a:endParaRPr>
          </a:p>
        </p:txBody>
      </p:sp>
      <p:sp>
        <p:nvSpPr>
          <p:cNvPr id="3" name="Footer Placeholder 2"/>
          <p:cNvSpPr>
            <a:spLocks noGrp="1"/>
          </p:cNvSpPr>
          <p:nvPr>
            <p:ph type="ftr" sz="quarter" idx="11"/>
          </p:nvPr>
        </p:nvSpPr>
        <p:spPr/>
        <p:txBody>
          <a:bodyPr/>
          <a:lstStyle/>
          <a:p>
            <a:r>
              <a:rPr lang="mr-IN">
                <a:solidFill>
                  <a:prstClr val="black">
                    <a:lumMod val="65000"/>
                    <a:lumOff val="35000"/>
                  </a:prstClr>
                </a:solidFill>
              </a:rPr>
              <a:t>?</a:t>
            </a:r>
            <a:endParaRPr lang="en-US">
              <a:solidFill>
                <a:prstClr val="black">
                  <a:lumMod val="65000"/>
                  <a:lumOff val="35000"/>
                </a:prstClr>
              </a:solidFill>
            </a:endParaRPr>
          </a:p>
        </p:txBody>
      </p:sp>
      <p:sp>
        <p:nvSpPr>
          <p:cNvPr id="4" name="Slide Number Placeholder 3"/>
          <p:cNvSpPr>
            <a:spLocks noGrp="1"/>
          </p:cNvSpPr>
          <p:nvPr>
            <p:ph type="sldNum" sz="quarter" idx="12"/>
          </p:nvPr>
        </p:nvSpPr>
        <p:spPr/>
        <p:txBody>
          <a:bodyPr/>
          <a:lstStyle/>
          <a:p>
            <a:fld id="{7C51970A-8504-D242-BBEE-B907BAE0C70B}"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ext uri="{BB962C8B-B14F-4D97-AF65-F5344CB8AC3E}">
        <p14:creationId xmlns:p14="http://schemas.microsoft.com/office/powerpoint/2010/main" val="8455840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4B5E617-6640-5046-9656-210BD196C9FE}" type="datetime1">
              <a:rPr lang="en-US" smtClean="0">
                <a:solidFill>
                  <a:prstClr val="black">
                    <a:lumMod val="65000"/>
                    <a:lumOff val="35000"/>
                  </a:prstClr>
                </a:solidFill>
              </a:rPr>
              <a:pPr/>
              <a:t>3/4/2020</a:t>
            </a:fld>
            <a:endParaRPr lang="en-US">
              <a:solidFill>
                <a:prstClr val="black">
                  <a:lumMod val="65000"/>
                  <a:lumOff val="35000"/>
                </a:prstClr>
              </a:solidFill>
            </a:endParaRPr>
          </a:p>
        </p:txBody>
      </p:sp>
      <p:sp>
        <p:nvSpPr>
          <p:cNvPr id="6" name="Footer Placeholder 5"/>
          <p:cNvSpPr>
            <a:spLocks noGrp="1"/>
          </p:cNvSpPr>
          <p:nvPr>
            <p:ph type="ftr" sz="quarter" idx="11"/>
          </p:nvPr>
        </p:nvSpPr>
        <p:spPr/>
        <p:txBody>
          <a:bodyPr/>
          <a:lstStyle/>
          <a:p>
            <a:r>
              <a:rPr lang="mr-IN">
                <a:solidFill>
                  <a:prstClr val="black">
                    <a:lumMod val="65000"/>
                    <a:lumOff val="35000"/>
                  </a:prstClr>
                </a:solidFill>
              </a:rPr>
              <a:t>?</a:t>
            </a:r>
            <a:endParaRPr lang="en-US">
              <a:solidFill>
                <a:prstClr val="black">
                  <a:lumMod val="65000"/>
                  <a:lumOff val="35000"/>
                </a:prstClr>
              </a:solidFill>
            </a:endParaRPr>
          </a:p>
        </p:txBody>
      </p:sp>
      <p:sp>
        <p:nvSpPr>
          <p:cNvPr id="7" name="Slide Number Placeholder 6"/>
          <p:cNvSpPr>
            <a:spLocks noGrp="1"/>
          </p:cNvSpPr>
          <p:nvPr>
            <p:ph type="sldNum" sz="quarter" idx="12"/>
          </p:nvPr>
        </p:nvSpPr>
        <p:spPr/>
        <p:txBody>
          <a:bodyPr/>
          <a:lstStyle/>
          <a:p>
            <a:fld id="{7C51970A-8504-D242-BBEE-B907BAE0C70B}"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ext uri="{BB962C8B-B14F-4D97-AF65-F5344CB8AC3E}">
        <p14:creationId xmlns:p14="http://schemas.microsoft.com/office/powerpoint/2010/main" val="18315168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0F39CC7-F0FC-1548-B166-E21DB12D272C}" type="datetime1">
              <a:rPr lang="en-US" smtClean="0">
                <a:solidFill>
                  <a:prstClr val="black">
                    <a:lumMod val="65000"/>
                    <a:lumOff val="35000"/>
                  </a:prstClr>
                </a:solidFill>
              </a:rPr>
              <a:pPr/>
              <a:t>3/4/2020</a:t>
            </a:fld>
            <a:endParaRPr lang="en-US">
              <a:solidFill>
                <a:prstClr val="black">
                  <a:lumMod val="65000"/>
                  <a:lumOff val="35000"/>
                </a:prstClr>
              </a:solidFill>
            </a:endParaRPr>
          </a:p>
        </p:txBody>
      </p:sp>
      <p:sp>
        <p:nvSpPr>
          <p:cNvPr id="6" name="Footer Placeholder 5"/>
          <p:cNvSpPr>
            <a:spLocks noGrp="1"/>
          </p:cNvSpPr>
          <p:nvPr>
            <p:ph type="ftr" sz="quarter" idx="11"/>
          </p:nvPr>
        </p:nvSpPr>
        <p:spPr/>
        <p:txBody>
          <a:bodyPr/>
          <a:lstStyle/>
          <a:p>
            <a:r>
              <a:rPr lang="mr-IN">
                <a:solidFill>
                  <a:prstClr val="black">
                    <a:lumMod val="65000"/>
                    <a:lumOff val="35000"/>
                  </a:prstClr>
                </a:solidFill>
              </a:rPr>
              <a:t>?</a:t>
            </a:r>
            <a:endParaRPr lang="en-US">
              <a:solidFill>
                <a:prstClr val="black">
                  <a:lumMod val="65000"/>
                  <a:lumOff val="35000"/>
                </a:prstClr>
              </a:solidFill>
            </a:endParaRPr>
          </a:p>
        </p:txBody>
      </p:sp>
      <p:sp>
        <p:nvSpPr>
          <p:cNvPr id="7" name="Slide Number Placeholder 6"/>
          <p:cNvSpPr>
            <a:spLocks noGrp="1"/>
          </p:cNvSpPr>
          <p:nvPr>
            <p:ph type="sldNum" sz="quarter" idx="12"/>
          </p:nvPr>
        </p:nvSpPr>
        <p:spPr/>
        <p:txBody>
          <a:bodyPr/>
          <a:lstStyle/>
          <a:p>
            <a:fld id="{7C51970A-8504-D242-BBEE-B907BAE0C70B}"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ext uri="{BB962C8B-B14F-4D97-AF65-F5344CB8AC3E}">
        <p14:creationId xmlns:p14="http://schemas.microsoft.com/office/powerpoint/2010/main" val="2725640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BCEB2EAC-856F-F648-A8A0-447321EE4F86}" type="datetime1">
              <a:rPr lang="en-US" smtClean="0">
                <a:solidFill>
                  <a:prstClr val="black">
                    <a:lumMod val="65000"/>
                    <a:lumOff val="35000"/>
                  </a:prstClr>
                </a:solidFill>
              </a:rPr>
              <a:pPr defTabSz="457200"/>
              <a:t>3/4/2020</a:t>
            </a:fld>
            <a:endParaRPr lang="en-US" dirty="0">
              <a:solidFill>
                <a:prstClr val="black">
                  <a:lumMod val="65000"/>
                  <a:lumOff val="3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r>
              <a:rPr lang="mr-IN">
                <a:solidFill>
                  <a:prstClr val="black">
                    <a:lumMod val="65000"/>
                    <a:lumOff val="35000"/>
                  </a:prstClr>
                </a:solidFill>
              </a:rPr>
              <a:t>?</a:t>
            </a:r>
            <a:endParaRPr lang="en-US">
              <a:solidFill>
                <a:prstClr val="black">
                  <a:lumMod val="65000"/>
                  <a:lumOff val="3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7C51970A-8504-D242-BBEE-B907BAE0C70B}" type="slidenum">
              <a:rPr lang="en-US" smtClean="0">
                <a:solidFill>
                  <a:prstClr val="black">
                    <a:lumMod val="65000"/>
                    <a:lumOff val="35000"/>
                  </a:prstClr>
                </a:solidFill>
              </a:rPr>
              <a:pPr defTabSz="457200"/>
              <a:t>‹#›</a:t>
            </a:fld>
            <a:endParaRPr lang="en-US">
              <a:solidFill>
                <a:prstClr val="black">
                  <a:lumMod val="65000"/>
                  <a:lumOff val="35000"/>
                </a:prstClr>
              </a:solidFill>
            </a:endParaRPr>
          </a:p>
        </p:txBody>
      </p:sp>
    </p:spTree>
    <p:extLst>
      <p:ext uri="{BB962C8B-B14F-4D97-AF65-F5344CB8AC3E}">
        <p14:creationId xmlns:p14="http://schemas.microsoft.com/office/powerpoint/2010/main" val="1752336357"/>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comments" Target="../comments/comment1.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7.tiff"/></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hyperlink" Target="https://www.flickr.com/photos/library_of_congress/15172974650/in/photolist-p7MsKd-edWUc3-aJcrZ2-odf59f-bewU7x-edEMdY-aJctCz-aJcfux-2feLSkQ-2feLSiL-9kjMEw-buYYFe-aJcwyB-aJcpMg-2feLSpY-jhwcbv-2f19Vbu-bewUCk-2dVz87r-SRPsMu-mwuUuB-dMaW4K-dMaW5Z-9beYYP-Sd1R97-bewh2P-23pHSTV-bewrH8-bewycK-8LTnQf-bewMjx-qPkV3j-bewUKv-bewHCx-bexbit-bewVi8-euMR4w-bewNqc-9fpZph-9bi7tN-2egx7iy-Fstn6y-avzaEk-S5PRos-eZnbZB-9fpZpw-22dSmbH-avzmKt-avzb3p-FstUsb" TargetMode="External"/><Relationship Id="rId4" Type="http://schemas.openxmlformats.org/officeDocument/2006/relationships/image" Target="../media/image8.jpeg"/></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1.tiff"/><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hyperlink" Target="mailto:structuralcompetency@gmail.com" TargetMode="External"/><Relationship Id="rId2" Type="http://schemas.openxmlformats.org/officeDocument/2006/relationships/hyperlink" Target="http://www.structcomp.org/" TargetMode="Externa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5.tiff"/></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hyperlink" Target="https://www.flickr.com/photos/nonoboy/6639037175/in/photolist-SRPsMu-Sd1R1b-6i5pFU-oepbFi-oeikkx-b7EN8V-8v5Jfr-Eiy84z-xM7czx-b7ENsc"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Shape 99"/>
          <p:cNvSpPr txBox="1"/>
          <p:nvPr>
            <p:extLst/>
          </p:nvPr>
        </p:nvSpPr>
        <p:spPr>
          <a:xfrm>
            <a:off x="743918" y="4610553"/>
            <a:ext cx="10678332" cy="1142058"/>
          </a:xfrm>
          <a:prstGeom prst="rect">
            <a:avLst/>
          </a:prstGeom>
          <a:noFill/>
          <a:ln>
            <a:noFill/>
          </a:ln>
        </p:spPr>
        <p:txBody>
          <a:bodyPr lIns="91425" tIns="91425" rIns="91425" bIns="91425" anchor="t" anchorCtr="0">
            <a:noAutofit/>
          </a:bodyPr>
          <a:lstStyle/>
          <a:p>
            <a:pPr algn="ctr"/>
            <a:r>
              <a:rPr lang="en-US" sz="4400" dirty="0">
                <a:latin typeface="Calibri Light (Heading)"/>
                <a:ea typeface="Questrial"/>
                <a:cs typeface="Calibri Light (Heading)"/>
                <a:sym typeface="Questrial"/>
              </a:rPr>
              <a:t>Structural Competency Training</a:t>
            </a:r>
          </a:p>
          <a:p>
            <a:pPr algn="ctr"/>
            <a:endParaRPr lang="en-US" sz="2400" dirty="0">
              <a:latin typeface="Century Gothic" panose="020B0502020202020204" pitchFamily="34" charset="0"/>
              <a:ea typeface="Questrial"/>
              <a:cs typeface="Questrial"/>
              <a:sym typeface="Questrial"/>
            </a:endParaRPr>
          </a:p>
        </p:txBody>
      </p:sp>
      <p:pic>
        <p:nvPicPr>
          <p:cNvPr id="4" name="Picture 3">
            <a:extLst>
              <a:ext uri="{FF2B5EF4-FFF2-40B4-BE49-F238E27FC236}">
                <a16:creationId xmlns:a16="http://schemas.microsoft.com/office/drawing/2014/main" id="{95DABC2A-2BF7-8249-BD4F-0F01BE218388}"/>
              </a:ext>
            </a:extLst>
          </p:cNvPr>
          <p:cNvPicPr>
            <a:picLocks noChangeAspect="1"/>
          </p:cNvPicPr>
          <p:nvPr/>
        </p:nvPicPr>
        <p:blipFill>
          <a:blip r:embed="rId3"/>
          <a:stretch>
            <a:fillRect/>
          </a:stretch>
        </p:blipFill>
        <p:spPr>
          <a:xfrm>
            <a:off x="2631096" y="539998"/>
            <a:ext cx="6903977" cy="3570719"/>
          </a:xfrm>
          <a:prstGeom prst="rect">
            <a:avLst/>
          </a:prstGeom>
        </p:spPr>
      </p:pic>
    </p:spTree>
    <p:extLst>
      <p:ext uri="{BB962C8B-B14F-4D97-AF65-F5344CB8AC3E}">
        <p14:creationId xmlns:p14="http://schemas.microsoft.com/office/powerpoint/2010/main" val="3652417645"/>
      </p:ext>
    </p:extLst>
  </p:cSld>
  <p:clrMapOvr>
    <a:masterClrMapping/>
  </p:clrMapOvr>
  <p:transition spd="slow">
    <p:cu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3"/>
          <p:cNvSpPr>
            <a:spLocks noGrp="1" noChangeArrowheads="1"/>
          </p:cNvSpPr>
          <p:nvPr>
            <p:ph type="body" idx="4294967295"/>
          </p:nvPr>
        </p:nvSpPr>
        <p:spPr>
          <a:xfrm>
            <a:off x="582584" y="1323364"/>
            <a:ext cx="10480881" cy="4876800"/>
          </a:xfrm>
        </p:spPr>
        <p:txBody>
          <a:bodyPr vert="horz" lIns="91440" tIns="45720" rIns="91440" bIns="45720" rtlCol="0" anchor="t">
            <a:normAutofit/>
          </a:bodyPr>
          <a:lstStyle/>
          <a:p>
            <a:pPr marL="0" indent="0" algn="ctr" eaLnBrk="1" hangingPunct="1">
              <a:buNone/>
              <a:defRPr/>
            </a:pPr>
            <a:endParaRPr lang="en-US" sz="3400" dirty="0">
              <a:solidFill>
                <a:srgbClr val="000000"/>
              </a:solidFill>
              <a:cs typeface="Calibri"/>
            </a:endParaRPr>
          </a:p>
          <a:p>
            <a:pPr>
              <a:defRPr/>
            </a:pPr>
            <a:r>
              <a:rPr lang="en-US" dirty="0">
                <a:solidFill>
                  <a:srgbClr val="000000"/>
                </a:solidFill>
                <a:latin typeface="Calibri Light"/>
                <a:cs typeface="Calibri Light"/>
              </a:rPr>
              <a:t>An inclusive, interconnected consciousness</a:t>
            </a:r>
          </a:p>
          <a:p>
            <a:pPr>
              <a:defRPr/>
            </a:pPr>
            <a:r>
              <a:rPr lang="en-US" dirty="0">
                <a:solidFill>
                  <a:srgbClr val="000000"/>
                </a:solidFill>
                <a:latin typeface="Calibri Light"/>
                <a:cs typeface="Calibri Light"/>
              </a:rPr>
              <a:t>based on love, justice, compassion, responsibility, shared power, and </a:t>
            </a:r>
          </a:p>
          <a:p>
            <a:pPr>
              <a:defRPr/>
            </a:pPr>
            <a:r>
              <a:rPr lang="en-US" dirty="0">
                <a:solidFill>
                  <a:srgbClr val="000000"/>
                </a:solidFill>
                <a:latin typeface="Calibri Light"/>
                <a:cs typeface="Calibri Light"/>
              </a:rPr>
              <a:t>a deep respect for all people, places, and things </a:t>
            </a:r>
          </a:p>
          <a:p>
            <a:pPr>
              <a:defRPr/>
            </a:pPr>
            <a:r>
              <a:rPr lang="en-US" dirty="0">
                <a:solidFill>
                  <a:srgbClr val="000000"/>
                </a:solidFill>
                <a:latin typeface="Calibri Light"/>
                <a:cs typeface="Calibri Light"/>
              </a:rPr>
              <a:t>that radically transforms individuals and restructures institutions.</a:t>
            </a:r>
          </a:p>
        </p:txBody>
      </p:sp>
      <p:sp>
        <p:nvSpPr>
          <p:cNvPr id="3" name="TextBox 2"/>
          <p:cNvSpPr txBox="1"/>
          <p:nvPr/>
        </p:nvSpPr>
        <p:spPr>
          <a:xfrm>
            <a:off x="3343520" y="5224373"/>
            <a:ext cx="7450629" cy="430887"/>
          </a:xfrm>
          <a:prstGeom prst="rect">
            <a:avLst/>
          </a:prstGeom>
          <a:noFill/>
        </p:spPr>
        <p:txBody>
          <a:bodyPr wrap="none" rtlCol="0" anchor="t">
            <a:spAutoFit/>
          </a:bodyPr>
          <a:lstStyle/>
          <a:p>
            <a:r>
              <a:rPr lang="es-ES_tradnl" sz="2200" dirty="0">
                <a:latin typeface="Calibri Light"/>
                <a:cs typeface="Calibri Light"/>
              </a:rPr>
              <a:t>Shirley </a:t>
            </a:r>
            <a:r>
              <a:rPr lang="es-ES_tradnl" sz="2200" dirty="0" err="1">
                <a:latin typeface="Calibri Light"/>
                <a:cs typeface="Calibri Light"/>
              </a:rPr>
              <a:t>Strong</a:t>
            </a:r>
            <a:r>
              <a:rPr lang="es-ES_tradnl" sz="2200" dirty="0">
                <a:latin typeface="Calibri Light"/>
                <a:cs typeface="Calibri Light"/>
              </a:rPr>
              <a:t>, </a:t>
            </a:r>
            <a:r>
              <a:rPr lang="es-ES_tradnl" sz="2200" dirty="0" err="1">
                <a:latin typeface="Calibri Light"/>
                <a:cs typeface="Calibri Light"/>
              </a:rPr>
              <a:t>Chief</a:t>
            </a:r>
            <a:r>
              <a:rPr lang="es-ES_tradnl" sz="2200" dirty="0">
                <a:latin typeface="Calibri Light"/>
                <a:cs typeface="Calibri Light"/>
              </a:rPr>
              <a:t> </a:t>
            </a:r>
            <a:r>
              <a:rPr lang="es-ES_tradnl" sz="2200" dirty="0" err="1">
                <a:latin typeface="Calibri Light"/>
                <a:cs typeface="Calibri Light"/>
              </a:rPr>
              <a:t>Diversity</a:t>
            </a:r>
            <a:r>
              <a:rPr lang="es-ES_tradnl" sz="2200" dirty="0">
                <a:latin typeface="Calibri Light"/>
                <a:cs typeface="Calibri Light"/>
              </a:rPr>
              <a:t> </a:t>
            </a:r>
            <a:r>
              <a:rPr lang="es-ES_tradnl" sz="2200" dirty="0" err="1">
                <a:latin typeface="Calibri Light"/>
                <a:cs typeface="Calibri Light"/>
              </a:rPr>
              <a:t>Officer</a:t>
            </a:r>
            <a:r>
              <a:rPr lang="es-ES_tradnl" sz="2200" dirty="0">
                <a:latin typeface="Calibri Light"/>
                <a:cs typeface="Calibri Light"/>
              </a:rPr>
              <a:t>, Samuel Merritt </a:t>
            </a:r>
            <a:r>
              <a:rPr lang="es-ES_tradnl" sz="2200" dirty="0" err="1">
                <a:latin typeface="Calibri Light"/>
                <a:cs typeface="Calibri Light"/>
              </a:rPr>
              <a:t>University</a:t>
            </a:r>
          </a:p>
        </p:txBody>
      </p:sp>
      <p:sp>
        <p:nvSpPr>
          <p:cNvPr id="2" name="Title 1">
            <a:extLst>
              <a:ext uri="{FF2B5EF4-FFF2-40B4-BE49-F238E27FC236}">
                <a16:creationId xmlns:a16="http://schemas.microsoft.com/office/drawing/2014/main" id="{63D9FD16-A135-4C11-AF87-98DEB0866E20}"/>
              </a:ext>
            </a:extLst>
          </p:cNvPr>
          <p:cNvSpPr txBox="1">
            <a:spLocks/>
          </p:cNvSpPr>
          <p:nvPr/>
        </p:nvSpPr>
        <p:spPr>
          <a:xfrm>
            <a:off x="708511" y="392544"/>
            <a:ext cx="10336967" cy="1295400"/>
          </a:xfrm>
          <a:prstGeom prst="rect">
            <a:avLst/>
          </a:prstGeom>
        </p:spPr>
        <p:txBody>
          <a:bodyPr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latin typeface="Calibri Light"/>
                <a:cs typeface="Calibri Light"/>
              </a:rPr>
              <a:t>Working Definition of Beloved Community </a:t>
            </a:r>
            <a:endParaRPr lang="en-US" dirty="0">
              <a:cs typeface="Calibri Light"/>
            </a:endParaRPr>
          </a:p>
        </p:txBody>
      </p:sp>
      <p:pic>
        <p:nvPicPr>
          <p:cNvPr id="8" name="Picture 7" descr="SCWG_image.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5500" y="5961405"/>
            <a:ext cx="1395927" cy="721970"/>
          </a:xfrm>
          <a:prstGeom prst="rect">
            <a:avLst/>
          </a:prstGeom>
        </p:spPr>
      </p:pic>
      <p:sp>
        <p:nvSpPr>
          <p:cNvPr id="4" name="Slide Number Placeholder 3">
            <a:extLst>
              <a:ext uri="{FF2B5EF4-FFF2-40B4-BE49-F238E27FC236}">
                <a16:creationId xmlns:a16="http://schemas.microsoft.com/office/drawing/2014/main" id="{B379FA1B-28CE-A642-973F-961923024E05}"/>
              </a:ext>
            </a:extLst>
          </p:cNvPr>
          <p:cNvSpPr>
            <a:spLocks noGrp="1"/>
          </p:cNvSpPr>
          <p:nvPr>
            <p:ph type="sldNum" sz="quarter" idx="12"/>
          </p:nvPr>
        </p:nvSpPr>
        <p:spPr/>
        <p:txBody>
          <a:bodyPr/>
          <a:lstStyle/>
          <a:p>
            <a:fld id="{7C51970A-8504-D242-BBEE-B907BAE0C70B}" type="slidenum">
              <a:rPr lang="en-US" smtClean="0">
                <a:solidFill>
                  <a:prstClr val="black">
                    <a:lumMod val="65000"/>
                    <a:lumOff val="35000"/>
                  </a:prstClr>
                </a:solidFill>
              </a:rPr>
              <a:pPr/>
              <a:t>10</a:t>
            </a:fld>
            <a:endParaRPr lang="en-US">
              <a:solidFill>
                <a:prstClr val="black">
                  <a:lumMod val="65000"/>
                  <a:lumOff val="35000"/>
                </a:prstClr>
              </a:solidFill>
            </a:endParaRPr>
          </a:p>
        </p:txBody>
      </p:sp>
    </p:spTree>
    <p:extLst>
      <p:ext uri="{BB962C8B-B14F-4D97-AF65-F5344CB8AC3E}">
        <p14:creationId xmlns:p14="http://schemas.microsoft.com/office/powerpoint/2010/main" val="36300866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3"/>
          <p:cNvSpPr>
            <a:spLocks noGrp="1" noChangeArrowheads="1"/>
          </p:cNvSpPr>
          <p:nvPr>
            <p:ph type="body" idx="4294967295"/>
          </p:nvPr>
        </p:nvSpPr>
        <p:spPr>
          <a:xfrm>
            <a:off x="2264979" y="522890"/>
            <a:ext cx="7772400" cy="1905555"/>
          </a:xfrm>
        </p:spPr>
        <p:txBody>
          <a:bodyPr>
            <a:normAutofit/>
          </a:bodyPr>
          <a:lstStyle/>
          <a:p>
            <a:pPr marL="457200" lvl="1" indent="0" eaLnBrk="1" hangingPunct="1">
              <a:buNone/>
            </a:pPr>
            <a:r>
              <a:rPr lang="ja-JP" altLang="en-US" sz="2800" dirty="0">
                <a:solidFill>
                  <a:srgbClr val="363636"/>
                </a:solidFill>
                <a:latin typeface="Calibri Light"/>
                <a:cs typeface="Calibri Light"/>
              </a:rPr>
              <a:t>“</a:t>
            </a:r>
            <a:r>
              <a:rPr lang="en-US" altLang="ja-JP" sz="2800" dirty="0">
                <a:solidFill>
                  <a:srgbClr val="363636"/>
                </a:solidFill>
                <a:latin typeface="Calibri Light"/>
                <a:cs typeface="Calibri Light"/>
              </a:rPr>
              <a:t>Every proposed reform, every moral deed, is to be tested by whether and to what extent it contributes to the realization of the Beloved Community</a:t>
            </a:r>
            <a:r>
              <a:rPr lang="ja-JP" altLang="en-US" sz="2800" dirty="0">
                <a:solidFill>
                  <a:srgbClr val="363636"/>
                </a:solidFill>
                <a:latin typeface="Calibri Light"/>
                <a:cs typeface="Calibri Light"/>
              </a:rPr>
              <a:t>”</a:t>
            </a:r>
            <a:endParaRPr lang="en-US" altLang="ja-JP" sz="2800" dirty="0">
              <a:solidFill>
                <a:srgbClr val="363636"/>
              </a:solidFill>
              <a:latin typeface="Calibri Light"/>
              <a:cs typeface="Calibri Light"/>
            </a:endParaRPr>
          </a:p>
          <a:p>
            <a:pPr lvl="4" eaLnBrk="1" hangingPunct="1">
              <a:buFontTx/>
              <a:buNone/>
            </a:pPr>
            <a:endParaRPr lang="en-US" altLang="en-US" sz="2800" dirty="0"/>
          </a:p>
        </p:txBody>
      </p:sp>
      <p:sp>
        <p:nvSpPr>
          <p:cNvPr id="8196" name="Rectangle 4"/>
          <p:cNvSpPr>
            <a:spLocks noChangeArrowheads="1"/>
          </p:cNvSpPr>
          <p:nvPr/>
        </p:nvSpPr>
        <p:spPr bwMode="auto">
          <a:xfrm>
            <a:off x="2182813" y="2530475"/>
            <a:ext cx="1107996" cy="369332"/>
          </a:xfrm>
          <a:prstGeom prst="rect">
            <a:avLst/>
          </a:prstGeom>
          <a:noFill/>
          <a:ln>
            <a:noFill/>
          </a:ln>
          <a:effectLst/>
          <a:extLst>
            <a:ext uri="{909E8E84-426E-40dd-AFC4-6F175D3DCCD1}">
              <a14:hiddenFill xmlns:mc="http://schemas.openxmlformats.org/markup-compatibility/2006" xmlns:mv="urn:schemas-microsoft-com:mac:vml" xmlns="" xmlns:a14="http://schemas.microsoft.com/office/drawing/2010/main">
                <a:solidFill>
                  <a:schemeClr val="accent1"/>
                </a:solidFill>
              </a14:hiddenFill>
            </a:ext>
            <a:ext uri="{91240B29-F687-4f45-9708-019B960494DF}">
              <a14:hiddenLine xmlns:mc="http://schemas.openxmlformats.org/markup-compatibility/2006" xmlns:mv="urn:schemas-microsoft-com:mac:vml" xmlns="" xmlns:a14="http://schemas.microsoft.com/office/drawing/2010/main" w="9525">
                <a:solidFill>
                  <a:schemeClr val="tx1"/>
                </a:solidFill>
                <a:miter lim="800000"/>
                <a:headEnd/>
                <a:tailEn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7"/>
                    </a:schemeClr>
                  </a:outerShdw>
                </a:effectLst>
              </a14:hiddenEffects>
            </a:ext>
          </a:extLst>
        </p:spPr>
        <p:txBody>
          <a:bodyPr wrap="none">
            <a:spAutoFit/>
          </a:bodyPr>
          <a:lstStyle/>
          <a:p>
            <a:pPr>
              <a:defRPr/>
            </a:pPr>
            <a:r>
              <a:rPr lang="en-US">
                <a:latin typeface="+mj-lt"/>
                <a:ea typeface="ＭＳ Ｐゴシック" charset="0"/>
              </a:rPr>
              <a:t>	</a:t>
            </a:r>
          </a:p>
        </p:txBody>
      </p:sp>
      <p:sp>
        <p:nvSpPr>
          <p:cNvPr id="5" name="Rectangle 3">
            <a:extLst>
              <a:ext uri="{FF2B5EF4-FFF2-40B4-BE49-F238E27FC236}">
                <a16:creationId xmlns:a16="http://schemas.microsoft.com/office/drawing/2014/main" id="{50F92C04-7802-43E0-BC17-C7BB032B5CA3}"/>
              </a:ext>
            </a:extLst>
          </p:cNvPr>
          <p:cNvSpPr txBox="1">
            <a:spLocks noChangeArrowheads="1"/>
          </p:cNvSpPr>
          <p:nvPr/>
        </p:nvSpPr>
        <p:spPr>
          <a:xfrm>
            <a:off x="397789" y="2747451"/>
            <a:ext cx="7772400" cy="328139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ja-JP" altLang="en-US" dirty="0">
                <a:solidFill>
                  <a:srgbClr val="363636"/>
                </a:solidFill>
                <a:latin typeface="Calibri Light"/>
                <a:cs typeface="Calibri Light"/>
              </a:rPr>
              <a:t>“</a:t>
            </a:r>
            <a:r>
              <a:rPr lang="en-US" altLang="ja-JP" dirty="0">
                <a:solidFill>
                  <a:srgbClr val="363636"/>
                </a:solidFill>
                <a:latin typeface="Calibri Light"/>
                <a:cs typeface="Calibri Light"/>
              </a:rPr>
              <a:t> When one cannot find the Beloved Community we need to take steps to create it and if there is no evidence of its existence then the rule to live by is to:</a:t>
            </a:r>
          </a:p>
          <a:p>
            <a:pPr marL="0" indent="0">
              <a:buFont typeface="Arial" panose="020B0604020202020204" pitchFamily="34" charset="0"/>
              <a:buNone/>
            </a:pPr>
            <a:r>
              <a:rPr lang="en-US" altLang="en-US" dirty="0">
                <a:solidFill>
                  <a:srgbClr val="363636"/>
                </a:solidFill>
                <a:latin typeface="Calibri Light"/>
                <a:cs typeface="Calibri Light"/>
              </a:rPr>
              <a:t>—Act so as to hasten its coming</a:t>
            </a:r>
            <a:r>
              <a:rPr lang="ja-JP" altLang="en-US" dirty="0">
                <a:solidFill>
                  <a:srgbClr val="363636"/>
                </a:solidFill>
                <a:latin typeface="Calibri Light"/>
                <a:cs typeface="Calibri Light"/>
              </a:rPr>
              <a:t>”</a:t>
            </a:r>
            <a:endParaRPr lang="en-US" altLang="ja-JP" dirty="0">
              <a:solidFill>
                <a:srgbClr val="363636"/>
              </a:solidFill>
              <a:latin typeface="Calibri Light"/>
              <a:cs typeface="Calibri Light"/>
            </a:endParaRPr>
          </a:p>
          <a:p>
            <a:pPr marL="1371600" lvl="3" indent="0">
              <a:buFont typeface="Arial" panose="020B0604020202020204" pitchFamily="34" charset="0"/>
              <a:buNone/>
            </a:pPr>
            <a:r>
              <a:rPr lang="en-US" altLang="en-US" sz="2800" dirty="0">
                <a:solidFill>
                  <a:srgbClr val="363636"/>
                </a:solidFill>
                <a:latin typeface="Calibri Light"/>
                <a:cs typeface="Calibri Light"/>
              </a:rPr>
              <a:t>Josiah Royce (1855-1916)</a:t>
            </a:r>
          </a:p>
          <a:p>
            <a:pPr marL="1371600" lvl="3" indent="0">
              <a:buFont typeface="Arial" panose="020B0604020202020204" pitchFamily="34" charset="0"/>
              <a:buNone/>
            </a:pPr>
            <a:r>
              <a:rPr lang="en-US" altLang="en-US" sz="2800" dirty="0">
                <a:solidFill>
                  <a:srgbClr val="363636"/>
                </a:solidFill>
                <a:latin typeface="Calibri Light"/>
                <a:cs typeface="Calibri Light"/>
              </a:rPr>
              <a:t>Boston University School of Theology</a:t>
            </a:r>
          </a:p>
          <a:p>
            <a:pPr lvl="3"/>
            <a:endParaRPr lang="en-US" altLang="en-US" sz="2800" dirty="0">
              <a:solidFill>
                <a:srgbClr val="363636"/>
              </a:solidFill>
            </a:endParaRPr>
          </a:p>
        </p:txBody>
      </p:sp>
      <p:pic>
        <p:nvPicPr>
          <p:cNvPr id="9" name="Picture 8" descr="SCWG_image.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5500" y="5961405"/>
            <a:ext cx="1395927" cy="721970"/>
          </a:xfrm>
          <a:prstGeom prst="rect">
            <a:avLst/>
          </a:prstGeom>
        </p:spPr>
      </p:pic>
      <p:sp>
        <p:nvSpPr>
          <p:cNvPr id="2" name="Slide Number Placeholder 1">
            <a:extLst>
              <a:ext uri="{FF2B5EF4-FFF2-40B4-BE49-F238E27FC236}">
                <a16:creationId xmlns:a16="http://schemas.microsoft.com/office/drawing/2014/main" id="{60E01204-5D50-7740-B20A-B3DA886D3546}"/>
              </a:ext>
            </a:extLst>
          </p:cNvPr>
          <p:cNvSpPr>
            <a:spLocks noGrp="1"/>
          </p:cNvSpPr>
          <p:nvPr>
            <p:ph type="sldNum" sz="quarter" idx="12"/>
          </p:nvPr>
        </p:nvSpPr>
        <p:spPr/>
        <p:txBody>
          <a:bodyPr/>
          <a:lstStyle/>
          <a:p>
            <a:fld id="{7C51970A-8504-D242-BBEE-B907BAE0C70B}" type="slidenum">
              <a:rPr lang="en-US" smtClean="0">
                <a:solidFill>
                  <a:prstClr val="black">
                    <a:lumMod val="65000"/>
                    <a:lumOff val="35000"/>
                  </a:prstClr>
                </a:solidFill>
              </a:rPr>
              <a:pPr/>
              <a:t>11</a:t>
            </a:fld>
            <a:endParaRPr lang="en-US">
              <a:solidFill>
                <a:prstClr val="black">
                  <a:lumMod val="65000"/>
                  <a:lumOff val="35000"/>
                </a:prstClr>
              </a:solidFill>
            </a:endParaRPr>
          </a:p>
        </p:txBody>
      </p:sp>
      <p:pic>
        <p:nvPicPr>
          <p:cNvPr id="8" name="Picture 7">
            <a:extLst>
              <a:ext uri="{FF2B5EF4-FFF2-40B4-BE49-F238E27FC236}">
                <a16:creationId xmlns:a16="http://schemas.microsoft.com/office/drawing/2014/main" id="{32E662C1-DD46-7E4A-83FB-76012A2D3786}"/>
              </a:ext>
            </a:extLst>
          </p:cNvPr>
          <p:cNvPicPr>
            <a:picLocks noChangeAspect="1"/>
          </p:cNvPicPr>
          <p:nvPr/>
        </p:nvPicPr>
        <p:blipFill>
          <a:blip r:embed="rId4"/>
          <a:stretch>
            <a:fillRect/>
          </a:stretch>
        </p:blipFill>
        <p:spPr>
          <a:xfrm>
            <a:off x="8792249" y="2526882"/>
            <a:ext cx="2743201" cy="3501959"/>
          </a:xfrm>
          <a:prstGeom prst="rect">
            <a:avLst/>
          </a:prstGeom>
        </p:spPr>
      </p:pic>
      <p:sp>
        <p:nvSpPr>
          <p:cNvPr id="3" name="TextBox 2"/>
          <p:cNvSpPr txBox="1"/>
          <p:nvPr/>
        </p:nvSpPr>
        <p:spPr>
          <a:xfrm>
            <a:off x="8719327" y="6028841"/>
            <a:ext cx="2842819" cy="369332"/>
          </a:xfrm>
          <a:prstGeom prst="rect">
            <a:avLst/>
          </a:prstGeom>
          <a:noFill/>
        </p:spPr>
        <p:txBody>
          <a:bodyPr wrap="square" rtlCol="0">
            <a:spAutoFit/>
          </a:bodyPr>
          <a:lstStyle/>
          <a:p>
            <a:pPr lvl="0"/>
            <a:r>
              <a:rPr lang="en-US" sz="600" dirty="0">
                <a:solidFill>
                  <a:schemeClr val="bg2">
                    <a:lumMod val="50000"/>
                  </a:schemeClr>
                </a:solidFill>
              </a:rPr>
              <a:t>Image by The Royce Society, retrieved from: https://</a:t>
            </a:r>
            <a:r>
              <a:rPr lang="en-US" sz="600" dirty="0" err="1">
                <a:solidFill>
                  <a:schemeClr val="bg2">
                    <a:lumMod val="50000"/>
                  </a:schemeClr>
                </a:solidFill>
              </a:rPr>
              <a:t>commons.wikimedia.org</a:t>
            </a:r>
            <a:r>
              <a:rPr lang="en-US" sz="600" dirty="0">
                <a:solidFill>
                  <a:schemeClr val="bg2">
                    <a:lumMod val="50000"/>
                  </a:schemeClr>
                </a:solidFill>
              </a:rPr>
              <a:t>/wiki/</a:t>
            </a:r>
            <a:r>
              <a:rPr lang="en-US" sz="600" dirty="0" err="1">
                <a:solidFill>
                  <a:schemeClr val="bg2">
                    <a:lumMod val="50000"/>
                  </a:schemeClr>
                </a:solidFill>
              </a:rPr>
              <a:t>File:Josiah_Royce.jpeg</a:t>
            </a:r>
            <a:r>
              <a:rPr lang="en-US" sz="600" dirty="0">
                <a:solidFill>
                  <a:schemeClr val="bg2">
                    <a:lumMod val="50000"/>
                  </a:schemeClr>
                </a:solidFill>
              </a:rPr>
              <a:t> on 12/16/18. Image is in the public domain.</a:t>
            </a:r>
          </a:p>
        </p:txBody>
      </p:sp>
    </p:spTree>
    <p:extLst>
      <p:ext uri="{BB962C8B-B14F-4D97-AF65-F5344CB8AC3E}">
        <p14:creationId xmlns:p14="http://schemas.microsoft.com/office/powerpoint/2010/main" val="6161331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7" name="Rectangle 5"/>
          <p:cNvSpPr>
            <a:spLocks noChangeArrowheads="1"/>
          </p:cNvSpPr>
          <p:nvPr/>
        </p:nvSpPr>
        <p:spPr bwMode="auto">
          <a:xfrm>
            <a:off x="3025776" y="1817689"/>
            <a:ext cx="184731" cy="646331"/>
          </a:xfrm>
          <a:prstGeom prst="rect">
            <a:avLst/>
          </a:prstGeom>
          <a:noFill/>
          <a:ln>
            <a:noFill/>
          </a:ln>
          <a:effectLst/>
          <a:extLst>
            <a:ext uri="{909E8E84-426E-40dd-AFC4-6F175D3DCCD1}">
              <a14:hiddenFill xmlns:mc="http://schemas.openxmlformats.org/markup-compatibility/2006" xmlns:mv="urn:schemas-microsoft-com:mac:vml" xmlns="" xmlns:a14="http://schemas.microsoft.com/office/drawing/2010/main">
                <a:solidFill>
                  <a:schemeClr val="accent1"/>
                </a:solidFill>
              </a14:hiddenFill>
            </a:ext>
            <a:ext uri="{91240B29-F687-4f45-9708-019B960494DF}">
              <a14:hiddenLine xmlns:mc="http://schemas.openxmlformats.org/markup-compatibility/2006" xmlns:mv="urn:schemas-microsoft-com:mac:vml" xmlns="" xmlns:a14="http://schemas.microsoft.com/office/drawing/2010/main" w="9525">
                <a:solidFill>
                  <a:schemeClr val="tx1"/>
                </a:solidFill>
                <a:miter lim="800000"/>
                <a:headEnd/>
                <a:tailEn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7"/>
                    </a:schemeClr>
                  </a:outerShdw>
                </a:effectLst>
              </a14:hiddenEffects>
            </a:ext>
          </a:extLst>
        </p:spPr>
        <p:txBody>
          <a:bodyPr wrap="none">
            <a:spAutoFit/>
          </a:bodyPr>
          <a:lstStyle/>
          <a:p>
            <a:pPr>
              <a:defRPr/>
            </a:pPr>
            <a:endParaRPr lang="en-US">
              <a:latin typeface="+mj-lt"/>
              <a:ea typeface="ＭＳ Ｐゴシック" charset="0"/>
            </a:endParaRPr>
          </a:p>
          <a:p>
            <a:pPr>
              <a:defRPr/>
            </a:pPr>
            <a:endParaRPr lang="en-US">
              <a:latin typeface="+mj-lt"/>
              <a:ea typeface="ＭＳ Ｐゴシック" charset="0"/>
            </a:endParaRPr>
          </a:p>
        </p:txBody>
      </p:sp>
      <p:sp>
        <p:nvSpPr>
          <p:cNvPr id="18440" name="Rectangle 8"/>
          <p:cNvSpPr>
            <a:spLocks noChangeArrowheads="1"/>
          </p:cNvSpPr>
          <p:nvPr/>
        </p:nvSpPr>
        <p:spPr bwMode="auto">
          <a:xfrm>
            <a:off x="6705601" y="381001"/>
            <a:ext cx="184731" cy="2585323"/>
          </a:xfrm>
          <a:prstGeom prst="rect">
            <a:avLst/>
          </a:prstGeom>
          <a:noFill/>
          <a:ln>
            <a:noFill/>
          </a:ln>
          <a:effectLst/>
          <a:extLst>
            <a:ext uri="{909E8E84-426E-40dd-AFC4-6F175D3DCCD1}">
              <a14:hiddenFill xmlns:mc="http://schemas.openxmlformats.org/markup-compatibility/2006" xmlns:mv="urn:schemas-microsoft-com:mac:vml" xmlns="" xmlns:a14="http://schemas.microsoft.com/office/drawing/2010/main">
                <a:solidFill>
                  <a:schemeClr val="accent1"/>
                </a:solidFill>
              </a14:hiddenFill>
            </a:ext>
            <a:ext uri="{91240B29-F687-4f45-9708-019B960494DF}">
              <a14:hiddenLine xmlns:mc="http://schemas.openxmlformats.org/markup-compatibility/2006" xmlns:mv="urn:schemas-microsoft-com:mac:vml" xmlns="" xmlns:a14="http://schemas.microsoft.com/office/drawing/2010/main" w="9525">
                <a:solidFill>
                  <a:schemeClr val="tx1"/>
                </a:solidFill>
                <a:miter lim="800000"/>
                <a:headEnd/>
                <a:tailEn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7"/>
                    </a:schemeClr>
                  </a:outerShdw>
                </a:effectLst>
              </a14:hiddenEffects>
            </a:ext>
          </a:extLst>
        </p:spPr>
        <p:txBody>
          <a:bodyPr wrap="none">
            <a:spAutoFit/>
          </a:bodyPr>
          <a:lstStyle/>
          <a:p>
            <a:pPr>
              <a:defRPr/>
            </a:pPr>
            <a:endParaRPr lang="en-US">
              <a:latin typeface="+mj-lt"/>
              <a:ea typeface="ＭＳ Ｐゴシック" charset="0"/>
            </a:endParaRPr>
          </a:p>
          <a:p>
            <a:pPr>
              <a:defRPr/>
            </a:pPr>
            <a:endParaRPr lang="en-US">
              <a:latin typeface="+mj-lt"/>
              <a:ea typeface="ＭＳ Ｐゴシック" charset="0"/>
            </a:endParaRPr>
          </a:p>
          <a:p>
            <a:pPr>
              <a:defRPr/>
            </a:pPr>
            <a:endParaRPr lang="en-US">
              <a:latin typeface="+mj-lt"/>
              <a:ea typeface="ＭＳ Ｐゴシック" charset="0"/>
            </a:endParaRPr>
          </a:p>
          <a:p>
            <a:pPr>
              <a:defRPr/>
            </a:pPr>
            <a:endParaRPr lang="en-US">
              <a:latin typeface="+mj-lt"/>
              <a:ea typeface="ＭＳ Ｐゴシック" charset="0"/>
            </a:endParaRPr>
          </a:p>
          <a:p>
            <a:pPr>
              <a:defRPr/>
            </a:pPr>
            <a:endParaRPr lang="en-US">
              <a:latin typeface="+mj-lt"/>
              <a:ea typeface="ＭＳ Ｐゴシック" charset="0"/>
            </a:endParaRPr>
          </a:p>
          <a:p>
            <a:pPr>
              <a:defRPr/>
            </a:pPr>
            <a:endParaRPr lang="en-US">
              <a:latin typeface="+mj-lt"/>
              <a:ea typeface="ＭＳ Ｐゴシック" charset="0"/>
            </a:endParaRPr>
          </a:p>
          <a:p>
            <a:pPr>
              <a:defRPr/>
            </a:pPr>
            <a:endParaRPr lang="en-US">
              <a:latin typeface="+mj-lt"/>
              <a:ea typeface="ＭＳ Ｐゴシック" charset="0"/>
            </a:endParaRPr>
          </a:p>
          <a:p>
            <a:pPr>
              <a:defRPr/>
            </a:pPr>
            <a:endParaRPr lang="en-US">
              <a:latin typeface="+mj-lt"/>
              <a:ea typeface="ＭＳ Ｐゴシック" charset="0"/>
            </a:endParaRPr>
          </a:p>
          <a:p>
            <a:pPr>
              <a:defRPr/>
            </a:pPr>
            <a:endParaRPr lang="en-US">
              <a:latin typeface="+mj-lt"/>
              <a:ea typeface="ＭＳ Ｐゴシック" charset="0"/>
            </a:endParaRPr>
          </a:p>
        </p:txBody>
      </p:sp>
      <p:sp>
        <p:nvSpPr>
          <p:cNvPr id="18441" name="Rectangle 9"/>
          <p:cNvSpPr>
            <a:spLocks noChangeArrowheads="1"/>
          </p:cNvSpPr>
          <p:nvPr/>
        </p:nvSpPr>
        <p:spPr bwMode="auto">
          <a:xfrm>
            <a:off x="4953000" y="2343150"/>
            <a:ext cx="184150" cy="762000"/>
          </a:xfrm>
          <a:prstGeom prst="rect">
            <a:avLst/>
          </a:prstGeom>
          <a:noFill/>
          <a:ln>
            <a:noFill/>
          </a:ln>
          <a:effectLst/>
          <a:extLst>
            <a:ext uri="{909E8E84-426E-40dd-AFC4-6F175D3DCCD1}">
              <a14:hiddenFill xmlns:mc="http://schemas.openxmlformats.org/markup-compatibility/2006" xmlns:mv="urn:schemas-microsoft-com:mac:vml" xmlns="" xmlns:a14="http://schemas.microsoft.com/office/drawing/2010/main">
                <a:solidFill>
                  <a:schemeClr val="accent1"/>
                </a:solidFill>
              </a14:hiddenFill>
            </a:ext>
            <a:ext uri="{91240B29-F687-4f45-9708-019B960494DF}">
              <a14:hiddenLine xmlns:mc="http://schemas.openxmlformats.org/markup-compatibility/2006" xmlns:mv="urn:schemas-microsoft-com:mac:vml" xmlns="" xmlns:a14="http://schemas.microsoft.com/office/drawing/2010/main" w="9525">
                <a:solidFill>
                  <a:schemeClr val="tx1"/>
                </a:solidFill>
                <a:miter lim="800000"/>
                <a:headEnd/>
                <a:tailEn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7"/>
                    </a:schemeClr>
                  </a:outerShdw>
                </a:effectLst>
              </a14:hiddenEffects>
            </a:ext>
          </a:extLst>
        </p:spPr>
        <p:txBody>
          <a:bodyPr wrap="none">
            <a:spAutoFit/>
          </a:bodyPr>
          <a:lstStyle/>
          <a:p>
            <a:pPr algn="ctr" eaLnBrk="1" hangingPunct="1">
              <a:defRPr/>
            </a:pPr>
            <a:endParaRPr lang="en-US" sz="4400">
              <a:solidFill>
                <a:schemeClr val="tx2"/>
              </a:solidFill>
              <a:latin typeface="+mj-lt"/>
              <a:ea typeface="ＭＳ Ｐゴシック" charset="0"/>
            </a:endParaRPr>
          </a:p>
        </p:txBody>
      </p:sp>
      <p:sp>
        <p:nvSpPr>
          <p:cNvPr id="19462" name="TextBox 7"/>
          <p:cNvSpPr txBox="1">
            <a:spLocks noChangeArrowheads="1"/>
          </p:cNvSpPr>
          <p:nvPr/>
        </p:nvSpPr>
        <p:spPr bwMode="auto">
          <a:xfrm>
            <a:off x="408731" y="3050191"/>
            <a:ext cx="4521575" cy="2677656"/>
          </a:xfrm>
          <a:prstGeom prst="rect">
            <a:avLst/>
          </a:prstGeom>
          <a:noFill/>
          <a:ln>
            <a:noFill/>
          </a:ln>
          <a:extLst>
            <a:ext uri="{909E8E84-426E-40dd-AFC4-6F175D3DCCD1}">
              <a14:hiddenFill xmlns:mc="http://schemas.openxmlformats.org/markup-compatibility/2006" xmlns:mv="urn:schemas-microsoft-com:mac:vml" xmlns="" xmlns:a14="http://schemas.microsoft.com/office/drawing/2010/main">
                <a:solidFill>
                  <a:srgbClr val="FFFFFF"/>
                </a:solidFill>
              </a14:hiddenFill>
            </a:ext>
            <a:ext uri="{91240B29-F687-4f45-9708-019B960494DF}">
              <a14:hiddenLine xmlns:mc="http://schemas.openxmlformats.org/markup-compatibility/2006" xmlns:mv="urn:schemas-microsoft-com:mac:vml"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anose="02020603050405020304" pitchFamily="18" charset="0"/>
                <a:ea typeface="MS PGothic" pitchFamily="34" charset="-128"/>
              </a:defRPr>
            </a:lvl1pPr>
            <a:lvl2pPr marL="742950" indent="-285750">
              <a:defRPr sz="2400">
                <a:solidFill>
                  <a:schemeClr val="tx1"/>
                </a:solidFill>
                <a:latin typeface="Times" panose="02020603050405020304" pitchFamily="18" charset="0"/>
                <a:ea typeface="MS PGothic" pitchFamily="34" charset="-128"/>
              </a:defRPr>
            </a:lvl2pPr>
            <a:lvl3pPr marL="1143000" indent="-228600">
              <a:defRPr sz="2400">
                <a:solidFill>
                  <a:schemeClr val="tx1"/>
                </a:solidFill>
                <a:latin typeface="Times" panose="02020603050405020304" pitchFamily="18" charset="0"/>
                <a:ea typeface="MS PGothic" pitchFamily="34" charset="-128"/>
              </a:defRPr>
            </a:lvl3pPr>
            <a:lvl4pPr marL="1600200" indent="-228600">
              <a:defRPr sz="2400">
                <a:solidFill>
                  <a:schemeClr val="tx1"/>
                </a:solidFill>
                <a:latin typeface="Times" panose="02020603050405020304" pitchFamily="18" charset="0"/>
                <a:ea typeface="MS PGothic" pitchFamily="34" charset="-128"/>
              </a:defRPr>
            </a:lvl4pPr>
            <a:lvl5pPr marL="2057400" indent="-228600">
              <a:defRPr sz="2400">
                <a:solidFill>
                  <a:schemeClr val="tx1"/>
                </a:solidFill>
                <a:latin typeface="Times" panose="02020603050405020304"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itchFamily="34" charset="-128"/>
              </a:defRPr>
            </a:lvl9pPr>
          </a:lstStyle>
          <a:p>
            <a:r>
              <a:rPr lang="en-US" altLang="en-US" sz="2800" dirty="0">
                <a:solidFill>
                  <a:srgbClr val="363636"/>
                </a:solidFill>
                <a:latin typeface="+mj-lt"/>
              </a:rPr>
              <a:t>The aftermath of nonviolence is the creation of reconciliation and beloved community, while the aftermath of violence is tragic bitterness. </a:t>
            </a:r>
          </a:p>
        </p:txBody>
      </p:sp>
      <p:sp>
        <p:nvSpPr>
          <p:cNvPr id="19463" name="TextBox 8"/>
          <p:cNvSpPr txBox="1">
            <a:spLocks noChangeArrowheads="1"/>
          </p:cNvSpPr>
          <p:nvPr/>
        </p:nvSpPr>
        <p:spPr bwMode="auto">
          <a:xfrm>
            <a:off x="826317" y="280879"/>
            <a:ext cx="11078767" cy="769441"/>
          </a:xfrm>
          <a:prstGeom prst="rect">
            <a:avLst/>
          </a:prstGeom>
          <a:noFill/>
          <a:ln>
            <a:noFill/>
          </a:ln>
          <a:extLst>
            <a:ext uri="{909E8E84-426E-40dd-AFC4-6F175D3DCCD1}">
              <a14:hiddenFill xmlns:mc="http://schemas.openxmlformats.org/markup-compatibility/2006" xmlns:mv="urn:schemas-microsoft-com:mac:vml" xmlns="" xmlns:a14="http://schemas.microsoft.com/office/drawing/2010/main">
                <a:solidFill>
                  <a:srgbClr val="FFFFFF"/>
                </a:solidFill>
              </a14:hiddenFill>
            </a:ext>
            <a:ext uri="{91240B29-F687-4f45-9708-019B960494DF}">
              <a14:hiddenLine xmlns:mc="http://schemas.openxmlformats.org/markup-compatibility/2006" xmlns:mv="urn:schemas-microsoft-com:mac:vml"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anose="02020603050405020304" pitchFamily="18" charset="0"/>
                <a:ea typeface="MS PGothic" pitchFamily="34" charset="-128"/>
              </a:defRPr>
            </a:lvl1pPr>
            <a:lvl2pPr marL="742950" indent="-285750">
              <a:defRPr sz="2400">
                <a:solidFill>
                  <a:schemeClr val="tx1"/>
                </a:solidFill>
                <a:latin typeface="Times" panose="02020603050405020304" pitchFamily="18" charset="0"/>
                <a:ea typeface="MS PGothic" pitchFamily="34" charset="-128"/>
              </a:defRPr>
            </a:lvl2pPr>
            <a:lvl3pPr marL="1143000" indent="-228600">
              <a:defRPr sz="2400">
                <a:solidFill>
                  <a:schemeClr val="tx1"/>
                </a:solidFill>
                <a:latin typeface="Times" panose="02020603050405020304" pitchFamily="18" charset="0"/>
                <a:ea typeface="MS PGothic" pitchFamily="34" charset="-128"/>
              </a:defRPr>
            </a:lvl3pPr>
            <a:lvl4pPr marL="1600200" indent="-228600">
              <a:defRPr sz="2400">
                <a:solidFill>
                  <a:schemeClr val="tx1"/>
                </a:solidFill>
                <a:latin typeface="Times" panose="02020603050405020304" pitchFamily="18" charset="0"/>
                <a:ea typeface="MS PGothic" pitchFamily="34" charset="-128"/>
              </a:defRPr>
            </a:lvl4pPr>
            <a:lvl5pPr marL="2057400" indent="-228600">
              <a:defRPr sz="2400">
                <a:solidFill>
                  <a:schemeClr val="tx1"/>
                </a:solidFill>
                <a:latin typeface="Times" panose="02020603050405020304"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itchFamily="34" charset="-128"/>
              </a:defRPr>
            </a:lvl9pPr>
          </a:lstStyle>
          <a:p>
            <a:pPr algn="ctr"/>
            <a:r>
              <a:rPr lang="en-US" altLang="en-US" sz="4000" dirty="0">
                <a:solidFill>
                  <a:srgbClr val="363636"/>
                </a:solidFill>
                <a:latin typeface="+mj-lt"/>
              </a:rPr>
              <a:t>Martin </a:t>
            </a:r>
            <a:r>
              <a:rPr lang="en-US" altLang="en-US" sz="4400" dirty="0">
                <a:solidFill>
                  <a:srgbClr val="363636"/>
                </a:solidFill>
                <a:latin typeface="+mj-lt"/>
              </a:rPr>
              <a:t>Luther</a:t>
            </a:r>
            <a:r>
              <a:rPr lang="en-US" altLang="en-US" sz="4000" dirty="0">
                <a:solidFill>
                  <a:srgbClr val="363636"/>
                </a:solidFill>
                <a:latin typeface="+mj-lt"/>
              </a:rPr>
              <a:t> King, Jr. </a:t>
            </a:r>
            <a:endParaRPr lang="en-US" altLang="en-US" sz="4000" dirty="0">
              <a:latin typeface="+mj-lt"/>
            </a:endParaRPr>
          </a:p>
        </p:txBody>
      </p:sp>
      <p:sp>
        <p:nvSpPr>
          <p:cNvPr id="9" name="Title 1">
            <a:extLst>
              <a:ext uri="{FF2B5EF4-FFF2-40B4-BE49-F238E27FC236}">
                <a16:creationId xmlns:a16="http://schemas.microsoft.com/office/drawing/2014/main" id="{7EF229EC-C4BB-490E-9729-92F7FDCD9403}"/>
              </a:ext>
            </a:extLst>
          </p:cNvPr>
          <p:cNvSpPr txBox="1">
            <a:spLocks/>
          </p:cNvSpPr>
          <p:nvPr/>
        </p:nvSpPr>
        <p:spPr>
          <a:xfrm>
            <a:off x="554257" y="732195"/>
            <a:ext cx="11218455"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2800" dirty="0">
                <a:solidFill>
                  <a:srgbClr val="363636"/>
                </a:solidFill>
              </a:rPr>
              <a:t>Dr. King’s beloved community, rather than something we reach some day in the future, may be something we </a:t>
            </a:r>
            <a:r>
              <a:rPr lang="en-US" sz="2800" u="sng" dirty="0">
                <a:solidFill>
                  <a:srgbClr val="363636"/>
                </a:solidFill>
              </a:rPr>
              <a:t>experience a little bit every day</a:t>
            </a:r>
            <a:r>
              <a:rPr lang="en-US" sz="2800" dirty="0">
                <a:solidFill>
                  <a:srgbClr val="363636"/>
                </a:solidFill>
              </a:rPr>
              <a:t>, while we work towards it.</a:t>
            </a:r>
          </a:p>
        </p:txBody>
      </p:sp>
      <p:sp>
        <p:nvSpPr>
          <p:cNvPr id="10" name="Rectangle 9">
            <a:extLst>
              <a:ext uri="{FF2B5EF4-FFF2-40B4-BE49-F238E27FC236}">
                <a16:creationId xmlns:a16="http://schemas.microsoft.com/office/drawing/2014/main" id="{06E735C1-E6B5-4798-9004-DB540BF54DC9}"/>
              </a:ext>
            </a:extLst>
          </p:cNvPr>
          <p:cNvSpPr/>
          <p:nvPr/>
        </p:nvSpPr>
        <p:spPr>
          <a:xfrm>
            <a:off x="7040836" y="2966324"/>
            <a:ext cx="4866147" cy="2838021"/>
          </a:xfrm>
          <a:prstGeom prst="rect">
            <a:avLst/>
          </a:prstGeom>
        </p:spPr>
        <p:txBody>
          <a:bodyPr wrap="square">
            <a:spAutoFit/>
          </a:bodyPr>
          <a:lstStyle/>
          <a:p>
            <a:pPr>
              <a:lnSpc>
                <a:spcPct val="107000"/>
              </a:lnSpc>
              <a:spcAft>
                <a:spcPts val="800"/>
              </a:spcAft>
            </a:pPr>
            <a:r>
              <a:rPr lang="en-US" sz="2800" dirty="0">
                <a:latin typeface="+mj-lt"/>
                <a:ea typeface="Calibri" panose="020F0502020204030204" pitchFamily="34" charset="0"/>
                <a:cs typeface="Times New Roman" panose="02020603050405020304" pitchFamily="18" charset="0"/>
              </a:rPr>
              <a:t>True compassion [Beloved Community] is more than flinging a coin to a beggar. It comes to see that an edifice that produces beggars needs restructuring. </a:t>
            </a:r>
            <a:endParaRPr lang="en-US" sz="2800" dirty="0">
              <a:effectLst/>
              <a:latin typeface="+mj-lt"/>
              <a:ea typeface="Calibri" panose="020F0502020204030204" pitchFamily="34" charset="0"/>
              <a:cs typeface="Times New Roman" panose="02020603050405020304" pitchFamily="18" charset="0"/>
            </a:endParaRPr>
          </a:p>
        </p:txBody>
      </p:sp>
      <p:pic>
        <p:nvPicPr>
          <p:cNvPr id="13" name="Picture 12" descr="SCWG_image.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5500" y="5961405"/>
            <a:ext cx="1395927" cy="721970"/>
          </a:xfrm>
          <a:prstGeom prst="rect">
            <a:avLst/>
          </a:prstGeom>
        </p:spPr>
      </p:pic>
      <p:sp>
        <p:nvSpPr>
          <p:cNvPr id="2" name="Slide Number Placeholder 1">
            <a:extLst>
              <a:ext uri="{FF2B5EF4-FFF2-40B4-BE49-F238E27FC236}">
                <a16:creationId xmlns:a16="http://schemas.microsoft.com/office/drawing/2014/main" id="{6B1C1DBD-83ED-A34A-90F3-0CA3FC2EDE1F}"/>
              </a:ext>
            </a:extLst>
          </p:cNvPr>
          <p:cNvSpPr>
            <a:spLocks noGrp="1"/>
          </p:cNvSpPr>
          <p:nvPr>
            <p:ph type="sldNum" sz="quarter" idx="12"/>
          </p:nvPr>
        </p:nvSpPr>
        <p:spPr/>
        <p:txBody>
          <a:bodyPr/>
          <a:lstStyle/>
          <a:p>
            <a:fld id="{7C51970A-8504-D242-BBEE-B907BAE0C70B}" type="slidenum">
              <a:rPr lang="en-US" smtClean="0">
                <a:solidFill>
                  <a:prstClr val="black">
                    <a:lumMod val="65000"/>
                    <a:lumOff val="35000"/>
                  </a:prstClr>
                </a:solidFill>
              </a:rPr>
              <a:pPr/>
              <a:t>12</a:t>
            </a:fld>
            <a:endParaRPr lang="en-US">
              <a:solidFill>
                <a:prstClr val="black">
                  <a:lumMod val="65000"/>
                  <a:lumOff val="35000"/>
                </a:prstClr>
              </a:solidFill>
            </a:endParaRPr>
          </a:p>
        </p:txBody>
      </p:sp>
      <p:pic>
        <p:nvPicPr>
          <p:cNvPr id="6" name="Picture 5">
            <a:extLst>
              <a:ext uri="{FF2B5EF4-FFF2-40B4-BE49-F238E27FC236}">
                <a16:creationId xmlns:a16="http://schemas.microsoft.com/office/drawing/2014/main" id="{93DAF373-0797-6341-B6B5-F4A8EF4D4063}"/>
              </a:ext>
            </a:extLst>
          </p:cNvPr>
          <p:cNvPicPr>
            <a:picLocks noChangeAspect="1"/>
          </p:cNvPicPr>
          <p:nvPr/>
        </p:nvPicPr>
        <p:blipFill rotWithShape="1">
          <a:blip r:embed="rId4">
            <a:extLst>
              <a:ext uri="{28A0092B-C50C-407E-A947-70E740481C1C}">
                <a14:useLocalDpi xmlns:a14="http://schemas.microsoft.com/office/drawing/2010/main" val="0"/>
              </a:ext>
            </a:extLst>
          </a:blip>
          <a:srcRect l="11626" r="12431"/>
          <a:stretch/>
        </p:blipFill>
        <p:spPr>
          <a:xfrm>
            <a:off x="4857098" y="2868036"/>
            <a:ext cx="2133601" cy="3188069"/>
          </a:xfrm>
          <a:prstGeom prst="rect">
            <a:avLst/>
          </a:prstGeom>
        </p:spPr>
      </p:pic>
      <p:sp>
        <p:nvSpPr>
          <p:cNvPr id="3" name="TextBox 2"/>
          <p:cNvSpPr txBox="1"/>
          <p:nvPr/>
        </p:nvSpPr>
        <p:spPr>
          <a:xfrm>
            <a:off x="2420044" y="6261913"/>
            <a:ext cx="8299126" cy="553998"/>
          </a:xfrm>
          <a:prstGeom prst="rect">
            <a:avLst/>
          </a:prstGeom>
          <a:noFill/>
        </p:spPr>
        <p:txBody>
          <a:bodyPr wrap="square" rtlCol="0">
            <a:spAutoFit/>
          </a:bodyPr>
          <a:lstStyle/>
          <a:p>
            <a:pPr lvl="0">
              <a:defRPr/>
            </a:pPr>
            <a:r>
              <a:rPr lang="en-US" sz="600" dirty="0">
                <a:solidFill>
                  <a:schemeClr val="bg2">
                    <a:lumMod val="50000"/>
                  </a:schemeClr>
                </a:solidFill>
              </a:rPr>
              <a:t>Image by The Library of Congress, retrieved from: </a:t>
            </a:r>
            <a:r>
              <a:rPr lang="en-US" sz="600" dirty="0">
                <a:solidFill>
                  <a:schemeClr val="bg2">
                    <a:lumMod val="50000"/>
                  </a:schemeClr>
                </a:solidFill>
                <a:hlinkClick r:id="rId5">
                  <a:extLst>
                    <a:ext uri="{A12FA001-AC4F-418D-AE19-62706E023703}">
                      <ahyp:hlinkClr xmlns:ahyp="http://schemas.microsoft.com/office/drawing/2018/hyperlinkcolor" val="tx"/>
                    </a:ext>
                  </a:extLst>
                </a:hlinkClick>
              </a:rPr>
              <a:t>https://www.flickr.com/photos/library_of_congress/15172974650/in/photolist-p7MsKd-edWUc3-aJcrZ2-odf59f-bewU7x-edEMdY-aJctCz-aJcfux-2feLSkQ-2feLSiL-9kjMEw-buYYFe-aJcwyB-aJcpMg-2feLSpY-jhwcbv-2f19Vbu-bewUCk-2dVz87r-SRPsMu-mwuUuB-dMaW4K-dMaW5Z-9beYYP-Sd1R97-bewh2P-23pHSTV-bewrH8-bewycK-8LTnQf-bewMjx-qPkV3j-bewUKv-bewHCx-bexbit-bewVi8-euMR4w-bewNqc-9fpZph-9bi7tN-2egx7iy-Fstn6y-avzaEk-S5PRos-eZnbZB-9fpZpw-22dSmbH-avzmKt-avzb3p-FstUsb</a:t>
            </a:r>
            <a:r>
              <a:rPr lang="en-US" sz="600" dirty="0">
                <a:solidFill>
                  <a:schemeClr val="bg2">
                    <a:lumMod val="50000"/>
                  </a:schemeClr>
                </a:solidFill>
              </a:rPr>
              <a:t> on 5/12/19. No known copyright restrictions.</a:t>
            </a:r>
          </a:p>
          <a:p>
            <a:endParaRPr lang="en-US" sz="600" dirty="0">
              <a:solidFill>
                <a:schemeClr val="bg2">
                  <a:lumMod val="50000"/>
                </a:schemeClr>
              </a:solidFill>
            </a:endParaRPr>
          </a:p>
          <a:p>
            <a:endParaRPr lang="en-US" sz="600" dirty="0">
              <a:solidFill>
                <a:schemeClr val="bg2">
                  <a:lumMod val="50000"/>
                </a:schemeClr>
              </a:solidFill>
            </a:endParaRPr>
          </a:p>
        </p:txBody>
      </p:sp>
    </p:spTree>
    <p:extLst>
      <p:ext uri="{BB962C8B-B14F-4D97-AF65-F5344CB8AC3E}">
        <p14:creationId xmlns:p14="http://schemas.microsoft.com/office/powerpoint/2010/main" val="12558308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solidFill>
                  <a:srgbClr val="363636"/>
                </a:solidFill>
                <a:latin typeface="+mj-lt"/>
              </a:rPr>
              <a:t>How would things be different?</a:t>
            </a:r>
          </a:p>
        </p:txBody>
      </p:sp>
      <p:pic>
        <p:nvPicPr>
          <p:cNvPr id="4" name="Content Placeholder 3"/>
          <p:cNvPicPr>
            <a:picLocks noGrp="1" noChangeAspect="1"/>
          </p:cNvPicPr>
          <p:nvPr>
            <p:ph idx="1"/>
          </p:nvPr>
        </p:nvPicPr>
        <p:blipFill>
          <a:blip r:embed="rId3"/>
          <a:stretch>
            <a:fillRect/>
          </a:stretch>
        </p:blipFill>
        <p:spPr>
          <a:xfrm>
            <a:off x="3962401" y="1981201"/>
            <a:ext cx="4067175" cy="4456113"/>
          </a:xfrm>
        </p:spPr>
      </p:pic>
      <p:pic>
        <p:nvPicPr>
          <p:cNvPr id="7" name="Picture 6" descr="SCWG_image.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5500" y="5961405"/>
            <a:ext cx="1395927" cy="721970"/>
          </a:xfrm>
          <a:prstGeom prst="rect">
            <a:avLst/>
          </a:prstGeom>
        </p:spPr>
      </p:pic>
      <p:sp>
        <p:nvSpPr>
          <p:cNvPr id="3" name="Slide Number Placeholder 2">
            <a:extLst>
              <a:ext uri="{FF2B5EF4-FFF2-40B4-BE49-F238E27FC236}">
                <a16:creationId xmlns:a16="http://schemas.microsoft.com/office/drawing/2014/main" id="{514B8FB3-5736-134B-85FF-E06E3ACB8FB6}"/>
              </a:ext>
            </a:extLst>
          </p:cNvPr>
          <p:cNvSpPr>
            <a:spLocks noGrp="1"/>
          </p:cNvSpPr>
          <p:nvPr>
            <p:ph type="sldNum" sz="quarter" idx="12"/>
          </p:nvPr>
        </p:nvSpPr>
        <p:spPr/>
        <p:txBody>
          <a:bodyPr/>
          <a:lstStyle/>
          <a:p>
            <a:fld id="{7C51970A-8504-D242-BBEE-B907BAE0C70B}" type="slidenum">
              <a:rPr lang="en-US" smtClean="0">
                <a:solidFill>
                  <a:prstClr val="black">
                    <a:lumMod val="65000"/>
                    <a:lumOff val="35000"/>
                  </a:prstClr>
                </a:solidFill>
              </a:rPr>
              <a:pPr/>
              <a:t>13</a:t>
            </a:fld>
            <a:endParaRPr lang="en-US">
              <a:solidFill>
                <a:prstClr val="black">
                  <a:lumMod val="65000"/>
                  <a:lumOff val="35000"/>
                </a:prstClr>
              </a:solidFill>
            </a:endParaRPr>
          </a:p>
        </p:txBody>
      </p:sp>
      <p:sp>
        <p:nvSpPr>
          <p:cNvPr id="5" name="TextBox 4"/>
          <p:cNvSpPr txBox="1"/>
          <p:nvPr/>
        </p:nvSpPr>
        <p:spPr>
          <a:xfrm>
            <a:off x="8029576" y="6077247"/>
            <a:ext cx="2936758" cy="461665"/>
          </a:xfrm>
          <a:prstGeom prst="rect">
            <a:avLst/>
          </a:prstGeom>
          <a:noFill/>
        </p:spPr>
        <p:txBody>
          <a:bodyPr wrap="square" rtlCol="0">
            <a:spAutoFit/>
          </a:bodyPr>
          <a:lstStyle/>
          <a:p>
            <a:pPr lvl="0"/>
            <a:r>
              <a:rPr lang="en-US" sz="600" dirty="0">
                <a:solidFill>
                  <a:schemeClr val="bg2">
                    <a:lumMod val="50000"/>
                  </a:schemeClr>
                </a:solidFill>
              </a:rPr>
              <a:t>Image by Marion S. </a:t>
            </a:r>
            <a:r>
              <a:rPr lang="en-US" sz="600" dirty="0" err="1">
                <a:solidFill>
                  <a:schemeClr val="bg2">
                    <a:lumMod val="50000"/>
                  </a:schemeClr>
                </a:solidFill>
              </a:rPr>
              <a:t>Trikosko</a:t>
            </a:r>
            <a:r>
              <a:rPr lang="en-US" sz="600" dirty="0">
                <a:solidFill>
                  <a:schemeClr val="bg2">
                    <a:lumMod val="50000"/>
                  </a:schemeClr>
                </a:solidFill>
              </a:rPr>
              <a:t>, retrieved from: https://</a:t>
            </a:r>
            <a:r>
              <a:rPr lang="en-US" sz="600" dirty="0" err="1">
                <a:solidFill>
                  <a:schemeClr val="bg2">
                    <a:lumMod val="50000"/>
                  </a:schemeClr>
                </a:solidFill>
              </a:rPr>
              <a:t>commons.wikimedia.org</a:t>
            </a:r>
            <a:r>
              <a:rPr lang="en-US" sz="600" dirty="0">
                <a:solidFill>
                  <a:schemeClr val="bg2">
                    <a:lumMod val="50000"/>
                  </a:schemeClr>
                </a:solidFill>
              </a:rPr>
              <a:t>/wiki/</a:t>
            </a:r>
            <a:r>
              <a:rPr lang="en-US" sz="600" dirty="0" err="1">
                <a:solidFill>
                  <a:schemeClr val="bg2">
                    <a:lumMod val="50000"/>
                  </a:schemeClr>
                </a:solidFill>
              </a:rPr>
              <a:t>File:MLK_and_Malcolm_X_USNWR_cropped.jpg</a:t>
            </a:r>
            <a:r>
              <a:rPr lang="en-US" sz="600" dirty="0">
                <a:solidFill>
                  <a:schemeClr val="bg2">
                    <a:lumMod val="50000"/>
                  </a:schemeClr>
                </a:solidFill>
              </a:rPr>
              <a:t> on 12/16/18. Image is in the public domain.</a:t>
            </a:r>
          </a:p>
          <a:p>
            <a:endParaRPr lang="en-US" sz="600" dirty="0">
              <a:solidFill>
                <a:schemeClr val="bg2">
                  <a:lumMod val="50000"/>
                </a:schemeClr>
              </a:solidFill>
            </a:endParaRPr>
          </a:p>
        </p:txBody>
      </p:sp>
    </p:spTree>
    <p:extLst>
      <p:ext uri="{BB962C8B-B14F-4D97-AF65-F5344CB8AC3E}">
        <p14:creationId xmlns:p14="http://schemas.microsoft.com/office/powerpoint/2010/main" val="12205214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solidFill>
                  <a:schemeClr val="accent4">
                    <a:lumMod val="25000"/>
                  </a:schemeClr>
                </a:solidFill>
                <a:latin typeface="+mj-lt"/>
              </a:rPr>
              <a:t>Grace Lee Boggs</a:t>
            </a:r>
          </a:p>
        </p:txBody>
      </p:sp>
      <p:pic>
        <p:nvPicPr>
          <p:cNvPr id="20482"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3657601" y="1905001"/>
            <a:ext cx="4767263" cy="3395663"/>
          </a:xfrm>
          <a:noFill/>
          <a:extLst>
            <a:ext uri="{909E8E84-426E-40dd-AFC4-6F175D3DCCD1}">
              <a14:hiddenFill xmlns:mc="http://schemas.openxmlformats.org/markup-compatibility/2006" xmlns:mv="urn:schemas-microsoft-com:mac:vml" xmlns="" xmlns:a14="http://schemas.microsoft.com/office/drawing/2010/main">
                <a:solidFill>
                  <a:schemeClr val="accent1"/>
                </a:solidFill>
              </a14:hiddenFill>
            </a:ext>
            <a:ext uri="{AF507438-7753-43e0-B8FC-AC1667EBCBE1}">
              <a14:hiddenEffects xmlns:mc="http://schemas.openxmlformats.org/markup-compatibility/2006" xmlns:mv="urn:schemas-microsoft-com:mac:vml" xmln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3657217" y="5715000"/>
            <a:ext cx="4774275" cy="523220"/>
          </a:xfrm>
          <a:prstGeom prst="rect">
            <a:avLst/>
          </a:prstGeom>
          <a:noFill/>
        </p:spPr>
        <p:txBody>
          <a:bodyPr wrap="square">
            <a:spAutoFit/>
          </a:bodyPr>
          <a:lstStyle/>
          <a:p>
            <a:pPr algn="ctr">
              <a:defRPr/>
            </a:pPr>
            <a:r>
              <a:rPr lang="en-US" sz="2800" dirty="0">
                <a:solidFill>
                  <a:schemeClr val="accent4">
                    <a:lumMod val="25000"/>
                  </a:schemeClr>
                </a:solidFill>
                <a:latin typeface="+mj-lt"/>
              </a:rPr>
              <a:t>1915-2015</a:t>
            </a:r>
          </a:p>
        </p:txBody>
      </p:sp>
      <p:pic>
        <p:nvPicPr>
          <p:cNvPr id="8" name="Picture 7" descr="SCWG_image.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5500" y="5961405"/>
            <a:ext cx="1395927" cy="721970"/>
          </a:xfrm>
          <a:prstGeom prst="rect">
            <a:avLst/>
          </a:prstGeom>
        </p:spPr>
      </p:pic>
      <p:sp>
        <p:nvSpPr>
          <p:cNvPr id="3" name="Slide Number Placeholder 2">
            <a:extLst>
              <a:ext uri="{FF2B5EF4-FFF2-40B4-BE49-F238E27FC236}">
                <a16:creationId xmlns:a16="http://schemas.microsoft.com/office/drawing/2014/main" id="{817C1697-9221-E044-AB43-62835C724E9E}"/>
              </a:ext>
            </a:extLst>
          </p:cNvPr>
          <p:cNvSpPr>
            <a:spLocks noGrp="1"/>
          </p:cNvSpPr>
          <p:nvPr>
            <p:ph type="sldNum" sz="quarter" idx="12"/>
          </p:nvPr>
        </p:nvSpPr>
        <p:spPr/>
        <p:txBody>
          <a:bodyPr/>
          <a:lstStyle/>
          <a:p>
            <a:fld id="{7C51970A-8504-D242-BBEE-B907BAE0C70B}" type="slidenum">
              <a:rPr lang="en-US" smtClean="0">
                <a:solidFill>
                  <a:prstClr val="black">
                    <a:lumMod val="65000"/>
                    <a:lumOff val="35000"/>
                  </a:prstClr>
                </a:solidFill>
              </a:rPr>
              <a:pPr/>
              <a:t>14</a:t>
            </a:fld>
            <a:endParaRPr lang="en-US">
              <a:solidFill>
                <a:prstClr val="black">
                  <a:lumMod val="65000"/>
                  <a:lumOff val="35000"/>
                </a:prstClr>
              </a:solidFill>
            </a:endParaRPr>
          </a:p>
        </p:txBody>
      </p:sp>
      <p:pic>
        <p:nvPicPr>
          <p:cNvPr id="7" name="Picture 6">
            <a:extLst>
              <a:ext uri="{FF2B5EF4-FFF2-40B4-BE49-F238E27FC236}">
                <a16:creationId xmlns:a16="http://schemas.microsoft.com/office/drawing/2014/main" id="{C3998BE1-8DC6-EB40-AD4D-69DD8E9C6851}"/>
              </a:ext>
            </a:extLst>
          </p:cNvPr>
          <p:cNvPicPr>
            <a:picLocks noChangeAspect="1"/>
          </p:cNvPicPr>
          <p:nvPr/>
        </p:nvPicPr>
        <p:blipFill>
          <a:blip r:embed="rId5"/>
          <a:stretch>
            <a:fillRect/>
          </a:stretch>
        </p:blipFill>
        <p:spPr>
          <a:xfrm>
            <a:off x="3477523" y="1690688"/>
            <a:ext cx="5236954" cy="3927715"/>
          </a:xfrm>
          <a:prstGeom prst="rect">
            <a:avLst/>
          </a:prstGeom>
        </p:spPr>
      </p:pic>
      <p:sp>
        <p:nvSpPr>
          <p:cNvPr id="5" name="TextBox 4"/>
          <p:cNvSpPr txBox="1"/>
          <p:nvPr/>
        </p:nvSpPr>
        <p:spPr>
          <a:xfrm>
            <a:off x="8714477" y="5253335"/>
            <a:ext cx="2572022" cy="461665"/>
          </a:xfrm>
          <a:prstGeom prst="rect">
            <a:avLst/>
          </a:prstGeom>
          <a:noFill/>
        </p:spPr>
        <p:txBody>
          <a:bodyPr wrap="square" rtlCol="0">
            <a:spAutoFit/>
          </a:bodyPr>
          <a:lstStyle/>
          <a:p>
            <a:pPr lvl="0"/>
            <a:r>
              <a:rPr lang="en-US" sz="600" dirty="0">
                <a:solidFill>
                  <a:schemeClr val="bg2">
                    <a:lumMod val="50000"/>
                  </a:schemeClr>
                </a:solidFill>
              </a:rPr>
              <a:t>Image by Kyle McDonald, retrieved from: https://</a:t>
            </a:r>
            <a:r>
              <a:rPr lang="en-US" sz="600" dirty="0" err="1">
                <a:solidFill>
                  <a:schemeClr val="bg2">
                    <a:lumMod val="50000"/>
                  </a:schemeClr>
                </a:solidFill>
              </a:rPr>
              <a:t>commons.wikimedia.org</a:t>
            </a:r>
            <a:r>
              <a:rPr lang="en-US" sz="600" dirty="0">
                <a:solidFill>
                  <a:schemeClr val="bg2">
                    <a:lumMod val="50000"/>
                  </a:schemeClr>
                </a:solidFill>
              </a:rPr>
              <a:t>/wiki/File:Grace_Lee_Boggs_2012.jpg on 12/16/18. Creative Commons License attribution: CC BY 2.0</a:t>
            </a:r>
          </a:p>
          <a:p>
            <a:endParaRPr lang="en-US" sz="600" dirty="0">
              <a:solidFill>
                <a:schemeClr val="bg2">
                  <a:lumMod val="50000"/>
                </a:schemeClr>
              </a:solidFill>
            </a:endParaRPr>
          </a:p>
        </p:txBody>
      </p:sp>
    </p:spTree>
    <p:extLst>
      <p:ext uri="{BB962C8B-B14F-4D97-AF65-F5344CB8AC3E}">
        <p14:creationId xmlns:p14="http://schemas.microsoft.com/office/powerpoint/2010/main" val="1117709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CWG_image.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5500" y="5961980"/>
            <a:ext cx="1395927" cy="721970"/>
          </a:xfrm>
          <a:prstGeom prst="rect">
            <a:avLst/>
          </a:prstGeom>
        </p:spPr>
      </p:pic>
      <p:sp>
        <p:nvSpPr>
          <p:cNvPr id="2" name="Title 1"/>
          <p:cNvSpPr>
            <a:spLocks noGrp="1"/>
          </p:cNvSpPr>
          <p:nvPr>
            <p:ph type="title"/>
          </p:nvPr>
        </p:nvSpPr>
        <p:spPr>
          <a:xfrm>
            <a:off x="708512" y="392545"/>
            <a:ext cx="10336967" cy="1295400"/>
          </a:xfrm>
        </p:spPr>
        <p:txBody>
          <a:bodyPr/>
          <a:lstStyle/>
          <a:p>
            <a:r>
              <a:rPr lang="en-US" dirty="0">
                <a:latin typeface="Calibri Light"/>
                <a:cs typeface="Calibri Light"/>
              </a:rPr>
              <a:t>Three principles of action </a:t>
            </a:r>
          </a:p>
        </p:txBody>
      </p:sp>
      <p:sp>
        <p:nvSpPr>
          <p:cNvPr id="3" name="Content Placeholder 2"/>
          <p:cNvSpPr>
            <a:spLocks noGrp="1"/>
          </p:cNvSpPr>
          <p:nvPr>
            <p:ph idx="1"/>
          </p:nvPr>
        </p:nvSpPr>
        <p:spPr>
          <a:xfrm>
            <a:off x="704990" y="1302650"/>
            <a:ext cx="10156907" cy="4724400"/>
          </a:xfrm>
        </p:spPr>
        <p:txBody>
          <a:bodyPr vert="horz" lIns="91440" tIns="45720" rIns="91440" bIns="45720" rtlCol="0" anchor="t">
            <a:normAutofit fontScale="92500" lnSpcReduction="20000"/>
          </a:bodyPr>
          <a:lstStyle/>
          <a:p>
            <a:pPr marL="0" indent="0">
              <a:buNone/>
            </a:pPr>
            <a:endParaRPr lang="en-US" sz="3000" b="1" dirty="0">
              <a:solidFill>
                <a:schemeClr val="bg1"/>
              </a:solidFill>
              <a:latin typeface="Calibri Light"/>
              <a:cs typeface="Calibri Light"/>
            </a:endParaRPr>
          </a:p>
          <a:p>
            <a:pPr marL="0" indent="0">
              <a:buNone/>
            </a:pPr>
            <a:r>
              <a:rPr lang="en-US" sz="3000" dirty="0">
                <a:latin typeface="Calibri Light"/>
                <a:cs typeface="Calibri Light"/>
              </a:rPr>
              <a:t>(1) Improve the conditions of daily life</a:t>
            </a:r>
          </a:p>
          <a:p>
            <a:pPr marL="0" indent="0">
              <a:buNone/>
            </a:pPr>
            <a:endParaRPr lang="en-US" sz="3000" dirty="0">
              <a:latin typeface="Calibri Light"/>
              <a:cs typeface="Calibri Light"/>
            </a:endParaRPr>
          </a:p>
          <a:p>
            <a:pPr marL="0" indent="0">
              <a:buNone/>
            </a:pPr>
            <a:r>
              <a:rPr lang="en-US" sz="3000" dirty="0">
                <a:latin typeface="Calibri Light"/>
                <a:cs typeface="Calibri Light"/>
              </a:rPr>
              <a:t>(2) Tackle the inequitable distribution of power, money, and resources</a:t>
            </a:r>
          </a:p>
          <a:p>
            <a:pPr marL="0" indent="0">
              <a:buNone/>
            </a:pPr>
            <a:endParaRPr lang="en-US" sz="3000" dirty="0">
              <a:latin typeface="Calibri Light"/>
              <a:cs typeface="Calibri Light"/>
            </a:endParaRPr>
          </a:p>
          <a:p>
            <a:pPr marL="0" indent="0">
              <a:buNone/>
            </a:pPr>
            <a:r>
              <a:rPr lang="en-US" sz="3000" dirty="0">
                <a:latin typeface="Calibri Light"/>
                <a:cs typeface="Calibri Light"/>
              </a:rPr>
              <a:t>(3) Measure the problem, evaluate action, expand the knowledge base, develop a workforce trained in SDOH</a:t>
            </a:r>
          </a:p>
          <a:p>
            <a:pPr marL="0" indent="0">
              <a:buNone/>
            </a:pPr>
            <a:endParaRPr lang="en-US" sz="3000" dirty="0">
              <a:latin typeface="Calibri Light"/>
              <a:cs typeface="Calibri Light"/>
            </a:endParaRPr>
          </a:p>
          <a:p>
            <a:pPr marL="0" indent="0">
              <a:buNone/>
            </a:pPr>
            <a:r>
              <a:rPr lang="en-US" sz="3000" dirty="0">
                <a:latin typeface="Calibri Light"/>
                <a:cs typeface="Calibri Light"/>
              </a:rPr>
              <a:t>Marmot, M. et al. (2008). Closing the gap in a generation: health equity through social action on the social determinants of health. </a:t>
            </a:r>
            <a:r>
              <a:rPr lang="en-US" sz="3000" i="1" dirty="0">
                <a:latin typeface="Calibri Light"/>
                <a:cs typeface="Calibri Light"/>
              </a:rPr>
              <a:t>Lancet, 372</a:t>
            </a:r>
            <a:r>
              <a:rPr lang="en-US" sz="3000" dirty="0">
                <a:latin typeface="Calibri Light"/>
                <a:cs typeface="Calibri Light"/>
              </a:rPr>
              <a:t>, 1661-1669.</a:t>
            </a:r>
          </a:p>
          <a:p>
            <a:endParaRPr lang="en-US" dirty="0">
              <a:latin typeface="Calibri Light"/>
              <a:cs typeface="Calibri Light"/>
            </a:endParaRPr>
          </a:p>
        </p:txBody>
      </p:sp>
      <p:sp>
        <p:nvSpPr>
          <p:cNvPr id="4" name="Slide Number Placeholder 3">
            <a:extLst>
              <a:ext uri="{FF2B5EF4-FFF2-40B4-BE49-F238E27FC236}">
                <a16:creationId xmlns:a16="http://schemas.microsoft.com/office/drawing/2014/main" id="{57EDA031-4C7F-2745-AE95-F8996FF1F8DF}"/>
              </a:ext>
            </a:extLst>
          </p:cNvPr>
          <p:cNvSpPr>
            <a:spLocks noGrp="1"/>
          </p:cNvSpPr>
          <p:nvPr>
            <p:ph type="sldNum" sz="quarter" idx="12"/>
          </p:nvPr>
        </p:nvSpPr>
        <p:spPr/>
        <p:txBody>
          <a:bodyPr/>
          <a:lstStyle/>
          <a:p>
            <a:fld id="{7C51970A-8504-D242-BBEE-B907BAE0C70B}" type="slidenum">
              <a:rPr lang="en-US" smtClean="0">
                <a:solidFill>
                  <a:prstClr val="black">
                    <a:lumMod val="65000"/>
                    <a:lumOff val="35000"/>
                  </a:prstClr>
                </a:solidFill>
              </a:rPr>
              <a:pPr/>
              <a:t>15</a:t>
            </a:fld>
            <a:endParaRPr lang="en-US">
              <a:solidFill>
                <a:prstClr val="black">
                  <a:lumMod val="65000"/>
                  <a:lumOff val="35000"/>
                </a:prstClr>
              </a:solidFill>
            </a:endParaRPr>
          </a:p>
        </p:txBody>
      </p:sp>
    </p:spTree>
    <p:extLst>
      <p:ext uri="{BB962C8B-B14F-4D97-AF65-F5344CB8AC3E}">
        <p14:creationId xmlns:p14="http://schemas.microsoft.com/office/powerpoint/2010/main" val="7905804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98390" y="-189815"/>
            <a:ext cx="6172200" cy="1600199"/>
          </a:xfrm>
        </p:spPr>
        <p:txBody>
          <a:bodyPr/>
          <a:lstStyle/>
          <a:p>
            <a:pPr algn="l"/>
            <a:r>
              <a:rPr lang="en-US" dirty="0">
                <a:latin typeface="Calibri Light"/>
                <a:cs typeface="Calibri Light"/>
              </a:rPr>
              <a:t>Module 3: Summary of Key Points</a:t>
            </a:r>
          </a:p>
        </p:txBody>
      </p:sp>
      <p:sp>
        <p:nvSpPr>
          <p:cNvPr id="3" name="Content Placeholder 2"/>
          <p:cNvSpPr>
            <a:spLocks noGrp="1"/>
          </p:cNvSpPr>
          <p:nvPr>
            <p:ph idx="1"/>
          </p:nvPr>
        </p:nvSpPr>
        <p:spPr>
          <a:xfrm>
            <a:off x="1868513" y="1297751"/>
            <a:ext cx="8471825" cy="5429662"/>
          </a:xfrm>
        </p:spPr>
        <p:txBody>
          <a:bodyPr vert="horz" lIns="91440" tIns="45720" rIns="91440" bIns="45720" rtlCol="0" anchor="t">
            <a:normAutofit/>
          </a:bodyPr>
          <a:lstStyle/>
          <a:p>
            <a:r>
              <a:rPr lang="en-US" dirty="0">
                <a:latin typeface="Calibri Light"/>
                <a:cs typeface="Calibri Light"/>
              </a:rPr>
              <a:t>Structural frameworks can also inspire structural interventions</a:t>
            </a:r>
          </a:p>
          <a:p>
            <a:pPr lvl="1"/>
            <a:r>
              <a:rPr lang="en-US" sz="2200" dirty="0">
                <a:latin typeface="Calibri Light"/>
                <a:cs typeface="Calibri Light"/>
              </a:rPr>
              <a:t>Examples of such interventions include </a:t>
            </a:r>
            <a:r>
              <a:rPr lang="en-US" sz="2200" i="1" dirty="0">
                <a:latin typeface="Calibri Light"/>
                <a:cs typeface="Calibri Light"/>
              </a:rPr>
              <a:t>The Integrated Soft Tissue Infection Service Clinic </a:t>
            </a:r>
            <a:r>
              <a:rPr lang="en-US" sz="2200" dirty="0">
                <a:latin typeface="Calibri Light"/>
                <a:cs typeface="Calibri Light"/>
              </a:rPr>
              <a:t>and the </a:t>
            </a:r>
            <a:r>
              <a:rPr lang="en-US" sz="2200" i="1" dirty="0">
                <a:latin typeface="Calibri Light"/>
                <a:cs typeface="Calibri Light"/>
              </a:rPr>
              <a:t>Black Panther Survival Programs</a:t>
            </a:r>
          </a:p>
          <a:p>
            <a:r>
              <a:rPr lang="en-US" dirty="0">
                <a:latin typeface="Calibri Light"/>
                <a:cs typeface="Calibri Light"/>
              </a:rPr>
              <a:t>Interventions can operate at many levels including: individual, interpersonal, clinic, community, research, and policy</a:t>
            </a:r>
          </a:p>
          <a:p>
            <a:r>
              <a:rPr lang="en-US" dirty="0">
                <a:latin typeface="Calibri Light"/>
                <a:cs typeface="Calibri Light"/>
              </a:rPr>
              <a:t>Community-building is an important part of this work. Beloved Community is a powerful framework for bringing people together to radically transform our world.</a:t>
            </a:r>
          </a:p>
        </p:txBody>
      </p:sp>
      <p:pic>
        <p:nvPicPr>
          <p:cNvPr id="7" name="Picture 6" descr="SCWG_image.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52237" y="121113"/>
            <a:ext cx="1046945" cy="721970"/>
          </a:xfrm>
          <a:prstGeom prst="rect">
            <a:avLst/>
          </a:prstGeom>
        </p:spPr>
      </p:pic>
    </p:spTree>
    <p:extLst>
      <p:ext uri="{BB962C8B-B14F-4D97-AF65-F5344CB8AC3E}">
        <p14:creationId xmlns:p14="http://schemas.microsoft.com/office/powerpoint/2010/main" val="732380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Reflection Exercise</a:t>
            </a:r>
          </a:p>
        </p:txBody>
      </p:sp>
      <p:sp>
        <p:nvSpPr>
          <p:cNvPr id="3" name="Content Placeholder 2"/>
          <p:cNvSpPr>
            <a:spLocks noGrp="1"/>
          </p:cNvSpPr>
          <p:nvPr>
            <p:ph idx="1"/>
          </p:nvPr>
        </p:nvSpPr>
        <p:spPr/>
        <p:txBody>
          <a:bodyPr vert="horz" lIns="91440" tIns="45720" rIns="91440" bIns="45720" rtlCol="0" anchor="t">
            <a:normAutofit/>
          </a:bodyPr>
          <a:lstStyle/>
          <a:p>
            <a:pPr marL="0" indent="0">
              <a:buNone/>
            </a:pPr>
            <a:r>
              <a:rPr lang="en-US" dirty="0">
                <a:latin typeface="Calibri Light"/>
                <a:cs typeface="Calibri Light"/>
              </a:rPr>
              <a:t>Write down the levels of intervention that you have identified as areas where you can take action.</a:t>
            </a:r>
            <a:endParaRPr lang="en-US" dirty="0"/>
          </a:p>
          <a:p>
            <a:pPr lvl="1"/>
            <a:r>
              <a:rPr lang="en-US" sz="2800" dirty="0">
                <a:latin typeface="Calibri Light"/>
                <a:cs typeface="Calibri Light"/>
              </a:rPr>
              <a:t>What are 1-2 specific actions that will you take?</a:t>
            </a:r>
          </a:p>
          <a:p>
            <a:pPr lvl="1"/>
            <a:r>
              <a:rPr lang="en-US" sz="2800" dirty="0">
                <a:latin typeface="Calibri Light"/>
                <a:cs typeface="Calibri Light"/>
              </a:rPr>
              <a:t>What potential barriers can you identify for taking these action steps?</a:t>
            </a:r>
          </a:p>
          <a:p>
            <a:pPr lvl="1"/>
            <a:r>
              <a:rPr lang="en-US" sz="2800" dirty="0">
                <a:latin typeface="Calibri Light"/>
                <a:cs typeface="Calibri Light"/>
              </a:rPr>
              <a:t>What will help you to navigate and address these potential barriers?</a:t>
            </a:r>
          </a:p>
          <a:p>
            <a:endParaRPr lang="en-US" dirty="0">
              <a:latin typeface="Calibri Light"/>
              <a:cs typeface="Calibri Light"/>
            </a:endParaRPr>
          </a:p>
        </p:txBody>
      </p:sp>
      <p:pic>
        <p:nvPicPr>
          <p:cNvPr id="7" name="Picture 6" descr="SCWG_image.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5500" y="5961405"/>
            <a:ext cx="1395927" cy="721970"/>
          </a:xfrm>
          <a:prstGeom prst="rect">
            <a:avLst/>
          </a:prstGeom>
        </p:spPr>
      </p:pic>
      <p:sp>
        <p:nvSpPr>
          <p:cNvPr id="4" name="Slide Number Placeholder 3">
            <a:extLst>
              <a:ext uri="{FF2B5EF4-FFF2-40B4-BE49-F238E27FC236}">
                <a16:creationId xmlns:a16="http://schemas.microsoft.com/office/drawing/2014/main" id="{7A0B884C-96F0-384F-BD4D-4A11CE539156}"/>
              </a:ext>
            </a:extLst>
          </p:cNvPr>
          <p:cNvSpPr>
            <a:spLocks noGrp="1"/>
          </p:cNvSpPr>
          <p:nvPr>
            <p:ph type="sldNum" sz="quarter" idx="12"/>
          </p:nvPr>
        </p:nvSpPr>
        <p:spPr/>
        <p:txBody>
          <a:bodyPr/>
          <a:lstStyle/>
          <a:p>
            <a:fld id="{7C51970A-8504-D242-BBEE-B907BAE0C70B}" type="slidenum">
              <a:rPr lang="en-US" smtClean="0">
                <a:solidFill>
                  <a:prstClr val="black">
                    <a:lumMod val="65000"/>
                    <a:lumOff val="35000"/>
                  </a:prstClr>
                </a:solidFill>
              </a:rPr>
              <a:pPr/>
              <a:t>17</a:t>
            </a:fld>
            <a:endParaRPr lang="en-US">
              <a:solidFill>
                <a:prstClr val="black">
                  <a:lumMod val="65000"/>
                  <a:lumOff val="35000"/>
                </a:prstClr>
              </a:solidFill>
            </a:endParaRPr>
          </a:p>
        </p:txBody>
      </p:sp>
    </p:spTree>
    <p:extLst>
      <p:ext uri="{BB962C8B-B14F-4D97-AF65-F5344CB8AC3E}">
        <p14:creationId xmlns:p14="http://schemas.microsoft.com/office/powerpoint/2010/main" val="1328297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609600" y="2364058"/>
            <a:ext cx="10972800" cy="931126"/>
          </a:xfrm>
          <a:prstGeom prst="rect">
            <a:avLst/>
          </a:prstGeom>
        </p:spPr>
        <p:txBody>
          <a:bodyPr anchor="t"/>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sz="4400" dirty="0">
                <a:solidFill>
                  <a:schemeClr val="tx1"/>
                </a:solidFill>
                <a:latin typeface="Calibri Light"/>
                <a:cs typeface="Calibri Light"/>
              </a:rPr>
              <a:t>Wrapping Up </a:t>
            </a:r>
          </a:p>
        </p:txBody>
      </p:sp>
      <p:pic>
        <p:nvPicPr>
          <p:cNvPr id="6" name="Picture 5" descr="SCWG_image.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5500" y="5961405"/>
            <a:ext cx="1395927" cy="721970"/>
          </a:xfrm>
          <a:prstGeom prst="rect">
            <a:avLst/>
          </a:prstGeom>
        </p:spPr>
      </p:pic>
      <p:sp>
        <p:nvSpPr>
          <p:cNvPr id="3" name="Slide Number Placeholder 2">
            <a:extLst>
              <a:ext uri="{FF2B5EF4-FFF2-40B4-BE49-F238E27FC236}">
                <a16:creationId xmlns:a16="http://schemas.microsoft.com/office/drawing/2014/main" id="{1A4606F3-4774-E24A-BA09-82C19ECDAFED}"/>
              </a:ext>
            </a:extLst>
          </p:cNvPr>
          <p:cNvSpPr>
            <a:spLocks noGrp="1"/>
          </p:cNvSpPr>
          <p:nvPr>
            <p:ph type="sldNum" sz="quarter" idx="12"/>
          </p:nvPr>
        </p:nvSpPr>
        <p:spPr/>
        <p:txBody>
          <a:bodyPr/>
          <a:lstStyle/>
          <a:p>
            <a:fld id="{7C51970A-8504-D242-BBEE-B907BAE0C70B}" type="slidenum">
              <a:rPr lang="en-US" smtClean="0">
                <a:solidFill>
                  <a:prstClr val="black">
                    <a:lumMod val="65000"/>
                    <a:lumOff val="35000"/>
                  </a:prstClr>
                </a:solidFill>
              </a:rPr>
              <a:pPr/>
              <a:t>18</a:t>
            </a:fld>
            <a:endParaRPr lang="en-US">
              <a:solidFill>
                <a:prstClr val="black">
                  <a:lumMod val="65000"/>
                  <a:lumOff val="35000"/>
                </a:prstClr>
              </a:solidFill>
            </a:endParaRPr>
          </a:p>
        </p:txBody>
      </p:sp>
    </p:spTree>
    <p:extLst>
      <p:ext uri="{BB962C8B-B14F-4D97-AF65-F5344CB8AC3E}">
        <p14:creationId xmlns:p14="http://schemas.microsoft.com/office/powerpoint/2010/main" val="1775276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D34404D-992C-494A-B121-13333BD173B1}"/>
              </a:ext>
            </a:extLst>
          </p:cNvPr>
          <p:cNvSpPr txBox="1"/>
          <p:nvPr/>
        </p:nvSpPr>
        <p:spPr>
          <a:xfrm>
            <a:off x="779489" y="554635"/>
            <a:ext cx="4182255" cy="769441"/>
          </a:xfrm>
          <a:prstGeom prst="rect">
            <a:avLst/>
          </a:prstGeom>
          <a:noFill/>
        </p:spPr>
        <p:txBody>
          <a:bodyPr wrap="square" rtlCol="0">
            <a:spAutoFit/>
          </a:bodyPr>
          <a:lstStyle/>
          <a:p>
            <a:r>
              <a:rPr lang="en-US" sz="4400" dirty="0">
                <a:latin typeface="Calibri Light"/>
                <a:cs typeface="Calibri Light"/>
              </a:rPr>
              <a:t>Contact us</a:t>
            </a:r>
          </a:p>
        </p:txBody>
      </p:sp>
      <p:sp>
        <p:nvSpPr>
          <p:cNvPr id="3" name="Title 1">
            <a:extLst>
              <a:ext uri="{FF2B5EF4-FFF2-40B4-BE49-F238E27FC236}">
                <a16:creationId xmlns:a16="http://schemas.microsoft.com/office/drawing/2014/main" id="{A04A1F9C-A2D7-E34D-B79E-C8A636A452BE}"/>
              </a:ext>
            </a:extLst>
          </p:cNvPr>
          <p:cNvSpPr txBox="1">
            <a:spLocks/>
          </p:cNvSpPr>
          <p:nvPr/>
        </p:nvSpPr>
        <p:spPr>
          <a:xfrm>
            <a:off x="609600" y="2821257"/>
            <a:ext cx="10972800" cy="2797877"/>
          </a:xfrm>
          <a:prstGeom prst="rect">
            <a:avLst/>
          </a:prstGeom>
        </p:spPr>
        <p:txBody>
          <a:bodyPr anchor="t"/>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sz="4400" dirty="0">
                <a:solidFill>
                  <a:schemeClr val="tx1"/>
                </a:solidFill>
                <a:latin typeface="Calibri Light"/>
                <a:cs typeface="Calibri Light"/>
                <a:hlinkClick r:id="rId2"/>
              </a:rPr>
              <a:t>www.structcomp.org</a:t>
            </a:r>
            <a:endParaRPr lang="en-US" sz="4400" dirty="0">
              <a:solidFill>
                <a:schemeClr val="tx1"/>
              </a:solidFill>
              <a:latin typeface="Calibri Light"/>
              <a:cs typeface="Calibri Light"/>
            </a:endParaRPr>
          </a:p>
          <a:p>
            <a:r>
              <a:rPr lang="en-US" sz="1200" dirty="0">
                <a:solidFill>
                  <a:schemeClr val="tx1"/>
                </a:solidFill>
                <a:latin typeface="Calibri Light"/>
                <a:cs typeface="Calibri Light"/>
              </a:rPr>
              <a:t> </a:t>
            </a:r>
          </a:p>
          <a:p>
            <a:r>
              <a:rPr lang="en-US" sz="4400" dirty="0">
                <a:solidFill>
                  <a:schemeClr val="tx1"/>
                </a:solidFill>
                <a:latin typeface="Calibri Light"/>
                <a:cs typeface="Calibri Light"/>
                <a:hlinkClick r:id="rId3"/>
              </a:rPr>
              <a:t>structuralcompetency@gmail.com</a:t>
            </a:r>
            <a:endParaRPr lang="en-US" sz="4400" dirty="0">
              <a:solidFill>
                <a:schemeClr val="tx1"/>
              </a:solidFill>
              <a:latin typeface="Calibri Light"/>
              <a:cs typeface="Calibri Light"/>
            </a:endParaRPr>
          </a:p>
          <a:p>
            <a:endParaRPr lang="en-US" sz="4400" dirty="0">
              <a:solidFill>
                <a:schemeClr val="tx1"/>
              </a:solidFill>
              <a:latin typeface="Calibri Light"/>
              <a:cs typeface="Calibri Light"/>
            </a:endParaRPr>
          </a:p>
        </p:txBody>
      </p:sp>
      <p:pic>
        <p:nvPicPr>
          <p:cNvPr id="7" name="Picture 6" descr="SCWG_image.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5500" y="5961405"/>
            <a:ext cx="1395927" cy="721970"/>
          </a:xfrm>
          <a:prstGeom prst="rect">
            <a:avLst/>
          </a:prstGeom>
        </p:spPr>
      </p:pic>
      <p:sp>
        <p:nvSpPr>
          <p:cNvPr id="4" name="Slide Number Placeholder 3">
            <a:extLst>
              <a:ext uri="{FF2B5EF4-FFF2-40B4-BE49-F238E27FC236}">
                <a16:creationId xmlns:a16="http://schemas.microsoft.com/office/drawing/2014/main" id="{85B5B487-F662-A84E-BFAB-49837C6C56E8}"/>
              </a:ext>
            </a:extLst>
          </p:cNvPr>
          <p:cNvSpPr>
            <a:spLocks noGrp="1"/>
          </p:cNvSpPr>
          <p:nvPr>
            <p:ph type="sldNum" sz="quarter" idx="12"/>
          </p:nvPr>
        </p:nvSpPr>
        <p:spPr/>
        <p:txBody>
          <a:bodyPr/>
          <a:lstStyle/>
          <a:p>
            <a:fld id="{7C51970A-8504-D242-BBEE-B907BAE0C70B}" type="slidenum">
              <a:rPr lang="en-US" smtClean="0">
                <a:solidFill>
                  <a:prstClr val="black">
                    <a:lumMod val="65000"/>
                    <a:lumOff val="35000"/>
                  </a:prstClr>
                </a:solidFill>
              </a:rPr>
              <a:pPr/>
              <a:t>19</a:t>
            </a:fld>
            <a:endParaRPr lang="en-US">
              <a:solidFill>
                <a:prstClr val="black">
                  <a:lumMod val="65000"/>
                  <a:lumOff val="35000"/>
                </a:prstClr>
              </a:solidFill>
            </a:endParaRPr>
          </a:p>
        </p:txBody>
      </p:sp>
    </p:spTree>
    <p:extLst>
      <p:ext uri="{BB962C8B-B14F-4D97-AF65-F5344CB8AC3E}">
        <p14:creationId xmlns:p14="http://schemas.microsoft.com/office/powerpoint/2010/main" val="1577266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t>Module 3: </a:t>
            </a:r>
            <a:br>
              <a:rPr lang="en-US" sz="4400" dirty="0">
                <a:cs typeface="Calibri Light"/>
              </a:rPr>
            </a:br>
            <a:r>
              <a:rPr lang="en-US" sz="4400" dirty="0"/>
              <a:t>Imagining and Implementing Structural Interventions</a:t>
            </a:r>
            <a:endParaRPr lang="en-US" sz="4400" dirty="0">
              <a:cs typeface="Calibri Light"/>
            </a:endParaRPr>
          </a:p>
        </p:txBody>
      </p:sp>
      <p:sp>
        <p:nvSpPr>
          <p:cNvPr id="3" name="Text Placeholder 2"/>
          <p:cNvSpPr>
            <a:spLocks noGrp="1"/>
          </p:cNvSpPr>
          <p:nvPr>
            <p:ph type="body" idx="1"/>
          </p:nvPr>
        </p:nvSpPr>
        <p:spPr/>
        <p:txBody>
          <a:bodyPr/>
          <a:lstStyle/>
          <a:p>
            <a:endParaRPr lang="en-US"/>
          </a:p>
        </p:txBody>
      </p:sp>
      <p:pic>
        <p:nvPicPr>
          <p:cNvPr id="7" name="Picture 6" descr="SCWG_image.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5500" y="5977280"/>
            <a:ext cx="1395927" cy="721970"/>
          </a:xfrm>
          <a:prstGeom prst="rect">
            <a:avLst/>
          </a:prstGeom>
        </p:spPr>
      </p:pic>
      <p:sp>
        <p:nvSpPr>
          <p:cNvPr id="4" name="Slide Number Placeholder 3">
            <a:extLst>
              <a:ext uri="{FF2B5EF4-FFF2-40B4-BE49-F238E27FC236}">
                <a16:creationId xmlns:a16="http://schemas.microsoft.com/office/drawing/2014/main" id="{C6264C59-BC6E-1545-ADCB-2F759884CE3C}"/>
              </a:ext>
            </a:extLst>
          </p:cNvPr>
          <p:cNvSpPr>
            <a:spLocks noGrp="1"/>
          </p:cNvSpPr>
          <p:nvPr>
            <p:ph type="sldNum" sz="quarter" idx="12"/>
          </p:nvPr>
        </p:nvSpPr>
        <p:spPr/>
        <p:txBody>
          <a:bodyPr/>
          <a:lstStyle/>
          <a:p>
            <a:fld id="{7C51970A-8504-D242-BBEE-B907BAE0C70B}" type="slidenum">
              <a:rPr lang="en-US" smtClean="0">
                <a:solidFill>
                  <a:prstClr val="black">
                    <a:lumMod val="65000"/>
                    <a:lumOff val="35000"/>
                  </a:prstClr>
                </a:solidFill>
              </a:rPr>
              <a:pPr/>
              <a:t>2</a:t>
            </a:fld>
            <a:endParaRPr lang="en-US">
              <a:solidFill>
                <a:prstClr val="black">
                  <a:lumMod val="65000"/>
                  <a:lumOff val="35000"/>
                </a:prstClr>
              </a:solidFill>
            </a:endParaRPr>
          </a:p>
        </p:txBody>
      </p:sp>
    </p:spTree>
    <p:extLst>
      <p:ext uri="{BB962C8B-B14F-4D97-AF65-F5344CB8AC3E}">
        <p14:creationId xmlns:p14="http://schemas.microsoft.com/office/powerpoint/2010/main" val="11937949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t>Post-</a:t>
            </a:r>
            <a:r>
              <a:rPr lang="en-US" sz="4400"/>
              <a:t>Training Surveys</a:t>
            </a:r>
            <a:endParaRPr lang="en-US" sz="4400" dirty="0">
              <a:cs typeface="Calibri Light"/>
            </a:endParaRPr>
          </a:p>
        </p:txBody>
      </p:sp>
      <p:pic>
        <p:nvPicPr>
          <p:cNvPr id="6" name="Picture 5" descr="SCWG_image.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5500" y="5961405"/>
            <a:ext cx="1395927" cy="721970"/>
          </a:xfrm>
          <a:prstGeom prst="rect">
            <a:avLst/>
          </a:prstGeom>
        </p:spPr>
      </p:pic>
      <p:sp>
        <p:nvSpPr>
          <p:cNvPr id="3" name="Slide Number Placeholder 2">
            <a:extLst>
              <a:ext uri="{FF2B5EF4-FFF2-40B4-BE49-F238E27FC236}">
                <a16:creationId xmlns:a16="http://schemas.microsoft.com/office/drawing/2014/main" id="{204F5249-71A4-D04F-BF86-18476597EC95}"/>
              </a:ext>
            </a:extLst>
          </p:cNvPr>
          <p:cNvSpPr>
            <a:spLocks noGrp="1"/>
          </p:cNvSpPr>
          <p:nvPr>
            <p:ph type="sldNum" sz="quarter" idx="12"/>
          </p:nvPr>
        </p:nvSpPr>
        <p:spPr/>
        <p:txBody>
          <a:bodyPr/>
          <a:lstStyle/>
          <a:p>
            <a:fld id="{7C51970A-8504-D242-BBEE-B907BAE0C70B}" type="slidenum">
              <a:rPr lang="en-US" smtClean="0">
                <a:solidFill>
                  <a:prstClr val="black">
                    <a:lumMod val="65000"/>
                    <a:lumOff val="35000"/>
                  </a:prstClr>
                </a:solidFill>
              </a:rPr>
              <a:pPr/>
              <a:t>20</a:t>
            </a:fld>
            <a:endParaRPr lang="en-US">
              <a:solidFill>
                <a:prstClr val="black">
                  <a:lumMod val="65000"/>
                  <a:lumOff val="35000"/>
                </a:prstClr>
              </a:solidFill>
            </a:endParaRPr>
          </a:p>
        </p:txBody>
      </p:sp>
    </p:spTree>
    <p:extLst>
      <p:ext uri="{BB962C8B-B14F-4D97-AF65-F5344CB8AC3E}">
        <p14:creationId xmlns:p14="http://schemas.microsoft.com/office/powerpoint/2010/main" val="7028530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t>Learning Objectives</a:t>
            </a:r>
            <a:endParaRPr lang="en-US" sz="4400" dirty="0">
              <a:cs typeface="Calibri Light"/>
            </a:endParaRPr>
          </a:p>
        </p:txBody>
      </p:sp>
      <p:sp>
        <p:nvSpPr>
          <p:cNvPr id="5" name="Content Placeholder 4"/>
          <p:cNvSpPr>
            <a:spLocks noGrp="1"/>
          </p:cNvSpPr>
          <p:nvPr>
            <p:ph idx="1"/>
          </p:nvPr>
        </p:nvSpPr>
        <p:spPr/>
        <p:txBody>
          <a:bodyPr>
            <a:normAutofit lnSpcReduction="10000"/>
          </a:bodyPr>
          <a:lstStyle/>
          <a:p>
            <a:pPr lvl="0"/>
            <a:r>
              <a:rPr lang="en-US" dirty="0"/>
              <a:t>To describe at least one historical or contemporary example of an intervention that addressed structural violence and vulnerability.</a:t>
            </a:r>
          </a:p>
          <a:p>
            <a:pPr lvl="0"/>
            <a:r>
              <a:rPr lang="en-US" dirty="0"/>
              <a:t>To define and understand six levels of intervention for addressing harmful social structures.</a:t>
            </a:r>
          </a:p>
          <a:p>
            <a:pPr lvl="0"/>
            <a:r>
              <a:rPr lang="en-US" dirty="0"/>
              <a:t>To identify a challenge and a strategy for at least one of the six levels of intervention that is applicable in a provider setting.</a:t>
            </a:r>
          </a:p>
          <a:p>
            <a:pPr lvl="0"/>
            <a:r>
              <a:rPr lang="en-US" dirty="0"/>
              <a:t>To define “Beloved Community” and articulate its importance for structurally competent practice.</a:t>
            </a:r>
          </a:p>
          <a:p>
            <a:pPr lvl="0"/>
            <a:r>
              <a:rPr lang="en-US" dirty="0"/>
              <a:t>To identify at least one intervention strategy to implement to address structural causes of ill health. </a:t>
            </a:r>
          </a:p>
        </p:txBody>
      </p:sp>
      <p:sp>
        <p:nvSpPr>
          <p:cNvPr id="4" name="Slide Number Placeholder 3">
            <a:extLst>
              <a:ext uri="{FF2B5EF4-FFF2-40B4-BE49-F238E27FC236}">
                <a16:creationId xmlns:a16="http://schemas.microsoft.com/office/drawing/2014/main" id="{C6264C59-BC6E-1545-ADCB-2F759884CE3C}"/>
              </a:ext>
            </a:extLst>
          </p:cNvPr>
          <p:cNvSpPr>
            <a:spLocks noGrp="1"/>
          </p:cNvSpPr>
          <p:nvPr>
            <p:ph type="sldNum" sz="quarter" idx="12"/>
          </p:nvPr>
        </p:nvSpPr>
        <p:spPr/>
        <p:txBody>
          <a:bodyPr/>
          <a:lstStyle/>
          <a:p>
            <a:fld id="{7C51970A-8504-D242-BBEE-B907BAE0C70B}" type="slidenum">
              <a:rPr lang="en-US" smtClean="0">
                <a:solidFill>
                  <a:prstClr val="black">
                    <a:lumMod val="65000"/>
                    <a:lumOff val="35000"/>
                  </a:prstClr>
                </a:solidFill>
              </a:rPr>
              <a:pPr/>
              <a:t>3</a:t>
            </a:fld>
            <a:endParaRPr lang="en-US">
              <a:solidFill>
                <a:prstClr val="black">
                  <a:lumMod val="65000"/>
                  <a:lumOff val="35000"/>
                </a:prstClr>
              </a:solidFill>
            </a:endParaRPr>
          </a:p>
        </p:txBody>
      </p:sp>
      <p:pic>
        <p:nvPicPr>
          <p:cNvPr id="7" name="Picture 6" descr="SCWG_image.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5500" y="5977280"/>
            <a:ext cx="1395927" cy="721970"/>
          </a:xfrm>
          <a:prstGeom prst="rect">
            <a:avLst/>
          </a:prstGeom>
        </p:spPr>
      </p:pic>
    </p:spTree>
    <p:extLst>
      <p:ext uri="{BB962C8B-B14F-4D97-AF65-F5344CB8AC3E}">
        <p14:creationId xmlns:p14="http://schemas.microsoft.com/office/powerpoint/2010/main" val="39909919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6464568" y="2771833"/>
            <a:ext cx="4913572" cy="2246769"/>
          </a:xfrm>
          <a:prstGeom prst="rect">
            <a:avLst/>
          </a:prstGeom>
          <a:solidFill>
            <a:srgbClr val="FFFFFF">
              <a:alpha val="60000"/>
            </a:srgbClr>
          </a:solidFill>
          <a:ln>
            <a:noFill/>
          </a:ln>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en-US" sz="2400" dirty="0">
                <a:solidFill>
                  <a:srgbClr val="000000"/>
                </a:solidFill>
                <a:latin typeface="Calibri Light"/>
                <a:cs typeface="Calibri Light"/>
              </a:rPr>
              <a:t>“They prioritized pain management and recruited experienced clinicians committed to what they called ‘compassionate’ healthcare for injection drug-users.” </a:t>
            </a:r>
          </a:p>
          <a:p>
            <a:pPr algn="ctr"/>
            <a:r>
              <a:rPr lang="en-US" sz="2000" dirty="0">
                <a:solidFill>
                  <a:srgbClr val="000000"/>
                </a:solidFill>
                <a:latin typeface="Calibri Light"/>
                <a:cs typeface="Calibri Light"/>
              </a:rPr>
              <a:t>– </a:t>
            </a:r>
            <a:r>
              <a:rPr lang="en-US" sz="2000" dirty="0" err="1">
                <a:solidFill>
                  <a:srgbClr val="000000"/>
                </a:solidFill>
                <a:latin typeface="Calibri Light"/>
                <a:cs typeface="Calibri Light"/>
              </a:rPr>
              <a:t>Messac</a:t>
            </a:r>
            <a:r>
              <a:rPr lang="en-US" sz="2000" dirty="0">
                <a:solidFill>
                  <a:srgbClr val="000000"/>
                </a:solidFill>
                <a:latin typeface="Calibri Light"/>
                <a:cs typeface="Calibri Light"/>
              </a:rPr>
              <a:t> et al.</a:t>
            </a:r>
          </a:p>
        </p:txBody>
      </p:sp>
      <p:sp>
        <p:nvSpPr>
          <p:cNvPr id="16" name="TextBox 15"/>
          <p:cNvSpPr txBox="1"/>
          <p:nvPr/>
        </p:nvSpPr>
        <p:spPr>
          <a:xfrm>
            <a:off x="6464568" y="1226958"/>
            <a:ext cx="4665923" cy="1077218"/>
          </a:xfrm>
          <a:prstGeom prst="rect">
            <a:avLst/>
          </a:prstGeom>
          <a:solidFill>
            <a:srgbClr val="FFFFFF">
              <a:alpha val="60000"/>
            </a:srgbClr>
          </a:solidFill>
          <a:ln>
            <a:noFill/>
          </a:ln>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en-US" sz="3200" dirty="0">
                <a:solidFill>
                  <a:srgbClr val="000000"/>
                </a:solidFill>
                <a:latin typeface="Calibri Light (Heading)"/>
                <a:cs typeface="Calibri Light (Heading)"/>
              </a:rPr>
              <a:t>The Integrated Soft Tissue Infection Service Clinic</a:t>
            </a:r>
          </a:p>
        </p:txBody>
      </p:sp>
      <p:pic>
        <p:nvPicPr>
          <p:cNvPr id="9" name="Picture 8" descr="SCWG_image.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5500" y="5961405"/>
            <a:ext cx="1395927" cy="721970"/>
          </a:xfrm>
          <a:prstGeom prst="rect">
            <a:avLst/>
          </a:prstGeom>
        </p:spPr>
      </p:pic>
      <p:pic>
        <p:nvPicPr>
          <p:cNvPr id="4" name="Picture 3">
            <a:extLst>
              <a:ext uri="{FF2B5EF4-FFF2-40B4-BE49-F238E27FC236}">
                <a16:creationId xmlns:a16="http://schemas.microsoft.com/office/drawing/2014/main" id="{D296770B-99FA-DB41-8718-20E7953A70D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825500" y="1520979"/>
            <a:ext cx="4663498" cy="3497623"/>
          </a:xfrm>
          <a:prstGeom prst="rect">
            <a:avLst/>
          </a:prstGeom>
        </p:spPr>
      </p:pic>
      <p:sp>
        <p:nvSpPr>
          <p:cNvPr id="3" name="Footer Placeholder 2"/>
          <p:cNvSpPr>
            <a:spLocks noGrp="1"/>
          </p:cNvSpPr>
          <p:nvPr>
            <p:ph type="ftr" sz="quarter" idx="11"/>
          </p:nvPr>
        </p:nvSpPr>
        <p:spPr>
          <a:xfrm>
            <a:off x="825499" y="5124878"/>
            <a:ext cx="4659801" cy="365125"/>
          </a:xfrm>
        </p:spPr>
        <p:txBody>
          <a:bodyPr/>
          <a:lstStyle/>
          <a:p>
            <a:r>
              <a:rPr lang="en-US" sz="600" dirty="0">
                <a:solidFill>
                  <a:prstClr val="black">
                    <a:lumMod val="65000"/>
                    <a:lumOff val="35000"/>
                  </a:prstClr>
                </a:solidFill>
              </a:rPr>
              <a:t>Image of injection drug use by Cat </a:t>
            </a:r>
            <a:r>
              <a:rPr lang="en-US" sz="600" dirty="0" err="1">
                <a:solidFill>
                  <a:prstClr val="black">
                    <a:lumMod val="65000"/>
                    <a:lumOff val="35000"/>
                  </a:prstClr>
                </a:solidFill>
              </a:rPr>
              <a:t>Branchman</a:t>
            </a:r>
            <a:r>
              <a:rPr lang="en-US" sz="600" dirty="0">
                <a:solidFill>
                  <a:prstClr val="black">
                    <a:lumMod val="65000"/>
                    <a:lumOff val="35000"/>
                  </a:prstClr>
                </a:solidFill>
              </a:rPr>
              <a:t>, retrieved from: https://</a:t>
            </a:r>
            <a:r>
              <a:rPr lang="en-US" sz="600" dirty="0" err="1">
                <a:solidFill>
                  <a:prstClr val="black">
                    <a:lumMod val="65000"/>
                    <a:lumOff val="35000"/>
                  </a:prstClr>
                </a:solidFill>
              </a:rPr>
              <a:t>www.flickr.com</a:t>
            </a:r>
            <a:r>
              <a:rPr lang="en-US" sz="600" dirty="0">
                <a:solidFill>
                  <a:prstClr val="black">
                    <a:lumMod val="65000"/>
                    <a:lumOff val="35000"/>
                  </a:prstClr>
                </a:solidFill>
              </a:rPr>
              <a:t>/photos/</a:t>
            </a:r>
            <a:r>
              <a:rPr lang="en-US" sz="600" dirty="0" err="1">
                <a:solidFill>
                  <a:prstClr val="black">
                    <a:lumMod val="65000"/>
                    <a:lumOff val="35000"/>
                  </a:prstClr>
                </a:solidFill>
              </a:rPr>
              <a:t>kozemchuk</a:t>
            </a:r>
            <a:r>
              <a:rPr lang="en-US" sz="600" dirty="0">
                <a:solidFill>
                  <a:prstClr val="black">
                    <a:lumMod val="65000"/>
                    <a:lumOff val="35000"/>
                  </a:prstClr>
                </a:solidFill>
              </a:rPr>
              <a:t>/38308481332/in/photolist-21nbYRs-opKQjE-dCw7ii-619tGG-9zZDMo-8fELGV-Zj5qjo-2duuyWx-L68gjf-obZwcN-6agQbp-q27rVB-etTAL4-JmF1mA-cAMVVU-dqG1DP-cAMX9j-S6q1Ap-9mtvXU-ihh6xf-5Ymed5-XoW6ae-WpCQzp-7JnnnQ-5DCB5v-2fvqC4-A8zQK-jeJgR8-4wEMp4-k3iA6-oJh1PN-269v736-osVqvK-2d9kpD2-4JWYZE-V2Rbx1-CJj3-fF4kYW-9ZNSB-8jhNsQ-s5sZKT-UEQkFj-2vAhV2-9mjzbt-dqGav1-soN986-q1ZXem-jNjxR-cb6ych-axRrxW on 5/212/19. Creative Commons License associated: CC BY 2.0
</a:t>
            </a:r>
          </a:p>
        </p:txBody>
      </p:sp>
      <p:sp>
        <p:nvSpPr>
          <p:cNvPr id="8" name="Footer Placeholder 2"/>
          <p:cNvSpPr txBox="1">
            <a:spLocks/>
          </p:cNvSpPr>
          <p:nvPr/>
        </p:nvSpPr>
        <p:spPr>
          <a:xfrm>
            <a:off x="2241449" y="6318250"/>
            <a:ext cx="9672447"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defTabSz="457200">
              <a:defRPr/>
            </a:pPr>
            <a:r>
              <a:rPr lang="en-US" sz="900" dirty="0">
                <a:solidFill>
                  <a:schemeClr val="bg2">
                    <a:lumMod val="50000"/>
                  </a:schemeClr>
                </a:solidFill>
              </a:rPr>
              <a:t>SOURCE: </a:t>
            </a:r>
            <a:r>
              <a:rPr lang="en-US" sz="900" dirty="0" err="1">
                <a:solidFill>
                  <a:schemeClr val="bg2">
                    <a:lumMod val="50000"/>
                  </a:schemeClr>
                </a:solidFill>
              </a:rPr>
              <a:t>Messac</a:t>
            </a:r>
            <a:r>
              <a:rPr lang="en-US" sz="900" dirty="0">
                <a:solidFill>
                  <a:schemeClr val="bg2">
                    <a:lumMod val="50000"/>
                  </a:schemeClr>
                </a:solidFill>
              </a:rPr>
              <a:t> L. et al. “The good-enough science-and-politics of anthropological collaboration with evidence-based clinical research: Four Ethnographic Case Studies.” Social Science and Medicine. 2013.</a:t>
            </a:r>
          </a:p>
        </p:txBody>
      </p:sp>
    </p:spTree>
    <p:extLst>
      <p:ext uri="{BB962C8B-B14F-4D97-AF65-F5344CB8AC3E}">
        <p14:creationId xmlns:p14="http://schemas.microsoft.com/office/powerpoint/2010/main" val="8120115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640650" y="381002"/>
            <a:ext cx="4920063" cy="1934227"/>
          </a:xfrm>
          <a:prstGeom prst="rect">
            <a:avLst/>
          </a:prstGeom>
        </p:spPr>
        <p:txBody>
          <a:bodyPr vert="horz" lIns="76802" tIns="38401" rIns="76802" bIns="38401"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2200" i="1" dirty="0">
              <a:solidFill>
                <a:srgbClr val="000000"/>
              </a:solidFill>
              <a:latin typeface="Arial"/>
              <a:cs typeface="Arial"/>
            </a:endParaRPr>
          </a:p>
        </p:txBody>
      </p:sp>
      <p:sp>
        <p:nvSpPr>
          <p:cNvPr id="8" name="TextBox 7"/>
          <p:cNvSpPr txBox="1"/>
          <p:nvPr/>
        </p:nvSpPr>
        <p:spPr>
          <a:xfrm>
            <a:off x="3358913" y="524312"/>
            <a:ext cx="72132" cy="41068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5717" tIns="35717" rIns="35717" bIns="35717" numCol="1" spcCol="26788" rtlCol="0" anchor="ctr">
            <a:spAutoFit/>
          </a:bodyPr>
          <a:lstStyle/>
          <a:p>
            <a:pPr defTabSz="410751" hangingPunct="0">
              <a:spcBef>
                <a:spcPts val="984"/>
              </a:spcBef>
            </a:pPr>
            <a:endParaRPr lang="en-US" sz="2200" spc="20" dirty="0">
              <a:solidFill>
                <a:srgbClr val="000000"/>
              </a:solidFill>
              <a:latin typeface="Arial"/>
              <a:ea typeface="Arial"/>
              <a:cs typeface="Arial"/>
              <a:sym typeface="Iowan Old Style Italic"/>
            </a:endParaRPr>
          </a:p>
        </p:txBody>
      </p:sp>
      <p:sp>
        <p:nvSpPr>
          <p:cNvPr id="2" name="Title 1"/>
          <p:cNvSpPr>
            <a:spLocks noGrp="1"/>
          </p:cNvSpPr>
          <p:nvPr>
            <p:ph type="ctrTitle"/>
          </p:nvPr>
        </p:nvSpPr>
        <p:spPr>
          <a:xfrm>
            <a:off x="338919" y="1423248"/>
            <a:ext cx="6197348" cy="3173801"/>
          </a:xfrm>
          <a:solidFill>
            <a:schemeClr val="bg1">
              <a:alpha val="70000"/>
            </a:schemeClr>
          </a:solidFill>
          <a:ln>
            <a:noFill/>
          </a:ln>
        </p:spPr>
        <p:style>
          <a:lnRef idx="3">
            <a:schemeClr val="lt1"/>
          </a:lnRef>
          <a:fillRef idx="1">
            <a:schemeClr val="dk1"/>
          </a:fillRef>
          <a:effectRef idx="1">
            <a:schemeClr val="dk1"/>
          </a:effectRef>
          <a:fontRef idx="minor">
            <a:schemeClr val="lt1"/>
          </a:fontRef>
        </p:style>
        <p:txBody>
          <a:bodyPr>
            <a:normAutofit fontScale="90000"/>
          </a:bodyPr>
          <a:lstStyle/>
          <a:p>
            <a:pPr algn="l"/>
            <a:r>
              <a:rPr lang="en-US" sz="4000" dirty="0">
                <a:solidFill>
                  <a:srgbClr val="000000"/>
                </a:solidFill>
                <a:latin typeface="Calibri Light (Heading)"/>
                <a:cs typeface="Calibri Light (Heading)"/>
              </a:rPr>
              <a:t>Black Panther Survival Programs</a:t>
            </a:r>
            <a:br>
              <a:rPr lang="en-US" sz="2800" u="sng" dirty="0">
                <a:solidFill>
                  <a:srgbClr val="000000"/>
                </a:solidFill>
                <a:latin typeface="Calibri Light (Heading)"/>
                <a:cs typeface="Calibri Light (Heading)"/>
              </a:rPr>
            </a:br>
            <a:br>
              <a:rPr lang="en-US" sz="2800" u="sng" dirty="0">
                <a:solidFill>
                  <a:srgbClr val="000000"/>
                </a:solidFill>
                <a:latin typeface="Calibri Light"/>
                <a:cs typeface="Calibri Light"/>
              </a:rPr>
            </a:br>
            <a:r>
              <a:rPr lang="en-US" sz="2800" dirty="0">
                <a:solidFill>
                  <a:srgbClr val="000000"/>
                </a:solidFill>
                <a:latin typeface="Calibri Light"/>
                <a:cs typeface="Calibri Light"/>
              </a:rPr>
              <a:t>Health Clinics (Berkeley Free Clinic, West Oakland Health Center)</a:t>
            </a:r>
            <a:br>
              <a:rPr lang="en-US" sz="2800" dirty="0">
                <a:solidFill>
                  <a:srgbClr val="000000"/>
                </a:solidFill>
                <a:latin typeface="Calibri Light"/>
                <a:cs typeface="Calibri Light"/>
              </a:rPr>
            </a:br>
            <a:r>
              <a:rPr lang="en-US" sz="2800" dirty="0">
                <a:solidFill>
                  <a:srgbClr val="000000"/>
                </a:solidFill>
                <a:latin typeface="Calibri Light"/>
                <a:cs typeface="Calibri Light"/>
              </a:rPr>
              <a:t>Breakfast Programs</a:t>
            </a:r>
            <a:br>
              <a:rPr lang="en-US" sz="2800" dirty="0">
                <a:solidFill>
                  <a:srgbClr val="000000"/>
                </a:solidFill>
                <a:latin typeface="Calibri Light"/>
                <a:cs typeface="Calibri Light"/>
              </a:rPr>
            </a:br>
            <a:r>
              <a:rPr lang="en-US" sz="2800" dirty="0">
                <a:solidFill>
                  <a:srgbClr val="000000"/>
                </a:solidFill>
                <a:latin typeface="Calibri Light"/>
                <a:cs typeface="Calibri Light"/>
              </a:rPr>
              <a:t>Food Giveaways</a:t>
            </a:r>
            <a:br>
              <a:rPr lang="en-US" sz="2800" dirty="0">
                <a:solidFill>
                  <a:srgbClr val="000000"/>
                </a:solidFill>
                <a:latin typeface="Calibri Light"/>
                <a:cs typeface="Calibri Light"/>
              </a:rPr>
            </a:br>
            <a:r>
              <a:rPr lang="en-US" sz="2800" dirty="0">
                <a:solidFill>
                  <a:srgbClr val="000000"/>
                </a:solidFill>
                <a:latin typeface="Calibri Light"/>
                <a:cs typeface="Calibri Light"/>
              </a:rPr>
              <a:t>Legal Clinics</a:t>
            </a:r>
            <a:br>
              <a:rPr lang="en-US" sz="2800" dirty="0">
                <a:solidFill>
                  <a:srgbClr val="000000"/>
                </a:solidFill>
                <a:latin typeface="Calibri Light"/>
                <a:cs typeface="Calibri Light"/>
              </a:rPr>
            </a:br>
            <a:r>
              <a:rPr lang="en-US" sz="2800" dirty="0">
                <a:solidFill>
                  <a:srgbClr val="000000"/>
                </a:solidFill>
                <a:latin typeface="Calibri Light"/>
                <a:cs typeface="Calibri Light"/>
              </a:rPr>
              <a:t>Free Busing to prisons for families</a:t>
            </a:r>
            <a:br>
              <a:rPr lang="en-US" sz="2800" dirty="0">
                <a:solidFill>
                  <a:srgbClr val="000000"/>
                </a:solidFill>
                <a:latin typeface="Calibri Light"/>
                <a:cs typeface="Calibri Light"/>
              </a:rPr>
            </a:br>
            <a:r>
              <a:rPr lang="en-US" sz="2800" dirty="0">
                <a:solidFill>
                  <a:srgbClr val="000000"/>
                </a:solidFill>
                <a:latin typeface="Calibri Light"/>
                <a:cs typeface="Calibri Light"/>
              </a:rPr>
              <a:t>Sickle Cell Testing</a:t>
            </a:r>
            <a:endParaRPr lang="en-US" dirty="0">
              <a:latin typeface="Calibri Light"/>
              <a:cs typeface="Calibri Light"/>
            </a:endParaRPr>
          </a:p>
        </p:txBody>
      </p:sp>
      <p:pic>
        <p:nvPicPr>
          <p:cNvPr id="12" name="Picture 11" descr="SCWG_image.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5500" y="5977280"/>
            <a:ext cx="1395927" cy="721970"/>
          </a:xfrm>
          <a:prstGeom prst="rect">
            <a:avLst/>
          </a:prstGeom>
        </p:spPr>
      </p:pic>
      <p:pic>
        <p:nvPicPr>
          <p:cNvPr id="14" name="Picture 13">
            <a:extLst>
              <a:ext uri="{FF2B5EF4-FFF2-40B4-BE49-F238E27FC236}">
                <a16:creationId xmlns:a16="http://schemas.microsoft.com/office/drawing/2014/main" id="{E69D8FDF-678F-B84F-9FCF-3073D7806905}"/>
              </a:ext>
            </a:extLst>
          </p:cNvPr>
          <p:cNvPicPr>
            <a:picLocks noChangeAspect="1"/>
          </p:cNvPicPr>
          <p:nvPr/>
        </p:nvPicPr>
        <p:blipFill>
          <a:blip r:embed="rId4"/>
          <a:stretch>
            <a:fillRect/>
          </a:stretch>
        </p:blipFill>
        <p:spPr>
          <a:xfrm>
            <a:off x="6681176" y="0"/>
            <a:ext cx="5510824" cy="6881809"/>
          </a:xfrm>
          <a:prstGeom prst="rect">
            <a:avLst/>
          </a:prstGeom>
        </p:spPr>
      </p:pic>
      <p:sp>
        <p:nvSpPr>
          <p:cNvPr id="3" name="TextBox 2"/>
          <p:cNvSpPr txBox="1"/>
          <p:nvPr/>
        </p:nvSpPr>
        <p:spPr>
          <a:xfrm>
            <a:off x="4825631" y="6422251"/>
            <a:ext cx="2055732" cy="553998"/>
          </a:xfrm>
          <a:prstGeom prst="rect">
            <a:avLst/>
          </a:prstGeom>
          <a:noFill/>
        </p:spPr>
        <p:txBody>
          <a:bodyPr wrap="square" rtlCol="0">
            <a:spAutoFit/>
          </a:bodyPr>
          <a:lstStyle/>
          <a:p>
            <a:pPr lvl="0"/>
            <a:r>
              <a:rPr lang="en-US" sz="600" dirty="0">
                <a:solidFill>
                  <a:schemeClr val="bg2">
                    <a:lumMod val="50000"/>
                  </a:schemeClr>
                </a:solidFill>
              </a:rPr>
              <a:t>Image by Library of Congress, retrieved from: https://</a:t>
            </a:r>
            <a:r>
              <a:rPr lang="en-US" sz="600" dirty="0" err="1">
                <a:solidFill>
                  <a:schemeClr val="bg2">
                    <a:lumMod val="50000"/>
                  </a:schemeClr>
                </a:solidFill>
              </a:rPr>
              <a:t>picryl.com</a:t>
            </a:r>
            <a:r>
              <a:rPr lang="en-US" sz="600" dirty="0">
                <a:solidFill>
                  <a:schemeClr val="bg2">
                    <a:lumMod val="50000"/>
                  </a:schemeClr>
                </a:solidFill>
              </a:rPr>
              <a:t>/media/you-can-jail-a-revolutionary-but-you-cant-jail-the-revolution-1 on 1/23/19. Image is in the public domain.</a:t>
            </a:r>
          </a:p>
          <a:p>
            <a:endParaRPr lang="en-US" sz="600" dirty="0">
              <a:solidFill>
                <a:schemeClr val="bg2">
                  <a:lumMod val="50000"/>
                </a:schemeClr>
              </a:solidFill>
            </a:endParaRPr>
          </a:p>
        </p:txBody>
      </p:sp>
      <p:sp>
        <p:nvSpPr>
          <p:cNvPr id="4" name="TextBox 3"/>
          <p:cNvSpPr txBox="1"/>
          <p:nvPr/>
        </p:nvSpPr>
        <p:spPr>
          <a:xfrm>
            <a:off x="338919" y="4783933"/>
            <a:ext cx="5975113" cy="369332"/>
          </a:xfrm>
          <a:prstGeom prst="rect">
            <a:avLst/>
          </a:prstGeom>
          <a:noFill/>
        </p:spPr>
        <p:txBody>
          <a:bodyPr wrap="square" rtlCol="0">
            <a:spAutoFit/>
          </a:bodyPr>
          <a:lstStyle/>
          <a:p>
            <a:r>
              <a:rPr lang="en-US" sz="900" dirty="0">
                <a:solidFill>
                  <a:schemeClr val="bg2">
                    <a:lumMod val="50000"/>
                  </a:schemeClr>
                </a:solidFill>
              </a:rPr>
              <a:t>SOURCE: Nelson, Alondra. Body and Soul: The Black Panther Party and the Fight against Medical Discrimination. Minnesota: U of Minnesota, 2011. </a:t>
            </a:r>
          </a:p>
        </p:txBody>
      </p:sp>
    </p:spTree>
    <p:extLst>
      <p:ext uri="{BB962C8B-B14F-4D97-AF65-F5344CB8AC3E}">
        <p14:creationId xmlns:p14="http://schemas.microsoft.com/office/powerpoint/2010/main" val="2017615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Calibri Light"/>
                <a:cs typeface="Calibri Light"/>
              </a:rPr>
              <a:t>Levels of Intervention</a:t>
            </a:r>
          </a:p>
        </p:txBody>
      </p:sp>
      <p:sp>
        <p:nvSpPr>
          <p:cNvPr id="3" name="Content Placeholder 2"/>
          <p:cNvSpPr>
            <a:spLocks noGrp="1"/>
          </p:cNvSpPr>
          <p:nvPr>
            <p:ph idx="1"/>
          </p:nvPr>
        </p:nvSpPr>
        <p:spPr>
          <a:xfrm>
            <a:off x="837762" y="1655804"/>
            <a:ext cx="10868394" cy="4650177"/>
          </a:xfrm>
        </p:spPr>
        <p:txBody>
          <a:bodyPr vert="horz" lIns="91440" tIns="45720" rIns="91440" bIns="45720" rtlCol="0" anchor="t">
            <a:noAutofit/>
          </a:bodyPr>
          <a:lstStyle/>
          <a:p>
            <a:r>
              <a:rPr lang="en-US" sz="4400" dirty="0">
                <a:latin typeface="Calibri Light"/>
                <a:cs typeface="Calibri Light"/>
              </a:rPr>
              <a:t>Individual</a:t>
            </a:r>
          </a:p>
          <a:p>
            <a:r>
              <a:rPr lang="en-US" sz="4400" dirty="0">
                <a:latin typeface="Calibri Light"/>
                <a:cs typeface="Calibri Light"/>
              </a:rPr>
              <a:t>Interpersonal</a:t>
            </a:r>
          </a:p>
          <a:p>
            <a:r>
              <a:rPr lang="en-US" sz="4400" dirty="0">
                <a:latin typeface="Calibri Light"/>
                <a:cs typeface="Calibri Light"/>
              </a:rPr>
              <a:t>Clinic</a:t>
            </a:r>
          </a:p>
          <a:p>
            <a:r>
              <a:rPr lang="en-US" sz="4400" dirty="0">
                <a:latin typeface="Calibri Light"/>
                <a:cs typeface="Calibri Light"/>
              </a:rPr>
              <a:t>Community</a:t>
            </a:r>
          </a:p>
          <a:p>
            <a:r>
              <a:rPr lang="en-US" sz="4400" dirty="0">
                <a:latin typeface="Calibri Light"/>
                <a:cs typeface="Calibri Light"/>
              </a:rPr>
              <a:t>Research</a:t>
            </a:r>
          </a:p>
          <a:p>
            <a:r>
              <a:rPr lang="en-US" sz="4400" dirty="0">
                <a:latin typeface="Calibri Light"/>
                <a:cs typeface="Calibri Light"/>
              </a:rPr>
              <a:t>Policy </a:t>
            </a:r>
          </a:p>
          <a:p>
            <a:pPr lvl="1"/>
            <a:endParaRPr lang="en-US" sz="4400" dirty="0">
              <a:latin typeface="Calibri Light"/>
              <a:cs typeface="Calibri Light"/>
            </a:endParaRPr>
          </a:p>
        </p:txBody>
      </p:sp>
      <p:pic>
        <p:nvPicPr>
          <p:cNvPr id="7" name="Picture 6" descr="SCWG_image.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02875" y="405155"/>
            <a:ext cx="1395927" cy="721970"/>
          </a:xfrm>
          <a:prstGeom prst="rect">
            <a:avLst/>
          </a:prstGeom>
        </p:spPr>
      </p:pic>
      <p:sp>
        <p:nvSpPr>
          <p:cNvPr id="4" name="Slide Number Placeholder 3">
            <a:extLst>
              <a:ext uri="{FF2B5EF4-FFF2-40B4-BE49-F238E27FC236}">
                <a16:creationId xmlns:a16="http://schemas.microsoft.com/office/drawing/2014/main" id="{942A5D9F-1B21-FC47-9142-5EB5472355F1}"/>
              </a:ext>
            </a:extLst>
          </p:cNvPr>
          <p:cNvSpPr>
            <a:spLocks noGrp="1"/>
          </p:cNvSpPr>
          <p:nvPr>
            <p:ph type="sldNum" sz="quarter" idx="12"/>
          </p:nvPr>
        </p:nvSpPr>
        <p:spPr/>
        <p:txBody>
          <a:bodyPr/>
          <a:lstStyle/>
          <a:p>
            <a:fld id="{7C51970A-8504-D242-BBEE-B907BAE0C70B}" type="slidenum">
              <a:rPr lang="en-US" smtClean="0">
                <a:solidFill>
                  <a:prstClr val="black">
                    <a:lumMod val="65000"/>
                    <a:lumOff val="35000"/>
                  </a:prstClr>
                </a:solidFill>
              </a:rPr>
              <a:pPr/>
              <a:t>6</a:t>
            </a:fld>
            <a:endParaRPr lang="en-US">
              <a:solidFill>
                <a:prstClr val="black">
                  <a:lumMod val="65000"/>
                  <a:lumOff val="35000"/>
                </a:prstClr>
              </a:solidFill>
            </a:endParaRPr>
          </a:p>
        </p:txBody>
      </p:sp>
    </p:spTree>
    <p:extLst>
      <p:ext uri="{BB962C8B-B14F-4D97-AF65-F5344CB8AC3E}">
        <p14:creationId xmlns:p14="http://schemas.microsoft.com/office/powerpoint/2010/main" val="1717802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22"/>
          <p:cNvSpPr txBox="1"/>
          <p:nvPr/>
        </p:nvSpPr>
        <p:spPr>
          <a:xfrm>
            <a:off x="4381511" y="223014"/>
            <a:ext cx="4371721" cy="6266998"/>
          </a:xfrm>
          <a:prstGeom prst="rect">
            <a:avLst/>
          </a:prstGeom>
          <a:noFill/>
          <a:ln>
            <a:noFill/>
          </a:ln>
          <a:effectLst/>
          <a:extLst>
            <a:ext uri="{C572A759-6A51-4108-AA02-DFA0A04FC94B}">
              <ma14:wrappingTextBox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1600" dirty="0">
                <a:effectLst/>
                <a:latin typeface="+mj-lt"/>
                <a:ea typeface="ＭＳ 明朝" charset="-128"/>
                <a:cs typeface="Times New Roman" charset="0"/>
              </a:rPr>
              <a:t>Educate yourself and work against implicit and explicit racism and other bias</a:t>
            </a:r>
          </a:p>
          <a:p>
            <a:pPr marL="0" marR="0">
              <a:spcBef>
                <a:spcPts val="0"/>
              </a:spcBef>
              <a:spcAft>
                <a:spcPts val="0"/>
              </a:spcAft>
            </a:pPr>
            <a:endParaRPr lang="en-US" sz="1600" dirty="0">
              <a:effectLst/>
              <a:latin typeface="+mj-lt"/>
              <a:ea typeface="ＭＳ 明朝" charset="-128"/>
              <a:cs typeface="Times New Roman" charset="0"/>
            </a:endParaRPr>
          </a:p>
          <a:p>
            <a:pPr marL="0" marR="0">
              <a:spcBef>
                <a:spcPts val="0"/>
              </a:spcBef>
              <a:spcAft>
                <a:spcPts val="0"/>
              </a:spcAft>
            </a:pPr>
            <a:r>
              <a:rPr lang="en-US" sz="1600" dirty="0">
                <a:effectLst/>
                <a:latin typeface="+mj-lt"/>
                <a:ea typeface="ＭＳ 明朝" charset="-128"/>
                <a:cs typeface="Times New Roman" charset="0"/>
              </a:rPr>
              <a:t>Approach the patient without blame or judgment</a:t>
            </a:r>
          </a:p>
          <a:p>
            <a:pPr marL="0" marR="0">
              <a:spcBef>
                <a:spcPts val="0"/>
              </a:spcBef>
              <a:spcAft>
                <a:spcPts val="0"/>
              </a:spcAft>
            </a:pPr>
            <a:endParaRPr lang="en-US" sz="1600" dirty="0">
              <a:effectLst/>
              <a:latin typeface="+mj-lt"/>
              <a:ea typeface="ＭＳ 明朝" charset="-128"/>
              <a:cs typeface="Times New Roman" charset="0"/>
            </a:endParaRPr>
          </a:p>
          <a:p>
            <a:pPr marL="0" marR="0">
              <a:spcBef>
                <a:spcPts val="0"/>
              </a:spcBef>
              <a:spcAft>
                <a:spcPts val="0"/>
              </a:spcAft>
            </a:pPr>
            <a:r>
              <a:rPr lang="en-US" sz="1600" dirty="0">
                <a:effectLst/>
                <a:latin typeface="+mj-lt"/>
                <a:ea typeface="ＭＳ 明朝" charset="-128"/>
                <a:cs typeface="Times New Roman" charset="0"/>
              </a:rPr>
              <a:t>Use an interpreter; diversify staff; provide structural competency training for all staff</a:t>
            </a:r>
          </a:p>
          <a:p>
            <a:pPr marL="0" marR="0">
              <a:spcBef>
                <a:spcPts val="0"/>
              </a:spcBef>
              <a:spcAft>
                <a:spcPts val="0"/>
              </a:spcAft>
            </a:pPr>
            <a:r>
              <a:rPr lang="en-US" sz="1600" dirty="0">
                <a:effectLst/>
                <a:latin typeface="+mj-lt"/>
                <a:ea typeface="ＭＳ 明朝" charset="-128"/>
                <a:cs typeface="Times New Roman" charset="0"/>
              </a:rPr>
              <a:t> </a:t>
            </a:r>
          </a:p>
          <a:p>
            <a:pPr marL="0" marR="0">
              <a:spcBef>
                <a:spcPts val="0"/>
              </a:spcBef>
              <a:spcAft>
                <a:spcPts val="0"/>
              </a:spcAft>
            </a:pPr>
            <a:r>
              <a:rPr lang="en-US" sz="1600" dirty="0">
                <a:effectLst/>
                <a:latin typeface="+mj-lt"/>
                <a:ea typeface="ＭＳ 明朝" charset="-128"/>
                <a:cs typeface="Times New Roman" charset="0"/>
              </a:rPr>
              <a:t>Advocate for safe spaces and affordable housing for community members</a:t>
            </a:r>
          </a:p>
          <a:p>
            <a:pPr marL="0" marR="0">
              <a:spcBef>
                <a:spcPts val="0"/>
              </a:spcBef>
              <a:spcAft>
                <a:spcPts val="0"/>
              </a:spcAft>
            </a:pPr>
            <a:endParaRPr lang="en-US" sz="1600" dirty="0">
              <a:effectLst/>
              <a:latin typeface="+mj-lt"/>
              <a:ea typeface="ＭＳ 明朝" charset="-128"/>
              <a:cs typeface="Times New Roman" charset="0"/>
            </a:endParaRPr>
          </a:p>
          <a:p>
            <a:r>
              <a:rPr lang="en-US" sz="1600" dirty="0">
                <a:latin typeface="+mj-lt"/>
                <a:ea typeface="ＭＳ 明朝" charset="-128"/>
                <a:cs typeface="Times New Roman" charset="0"/>
              </a:rPr>
              <a:t>Research the structural forces that affect the lives and health of migrants who work as day laborers, including policy and racism in your research questions and discussion</a:t>
            </a:r>
            <a:endParaRPr lang="en-US" sz="1600" dirty="0">
              <a:effectLst/>
              <a:latin typeface="+mj-lt"/>
              <a:ea typeface="ＭＳ 明朝" charset="-128"/>
              <a:cs typeface="Times New Roman" charset="0"/>
            </a:endParaRPr>
          </a:p>
          <a:p>
            <a:endParaRPr lang="en-US" sz="1600" dirty="0">
              <a:effectLst/>
              <a:latin typeface="+mj-lt"/>
              <a:ea typeface="ＭＳ 明朝" charset="-128"/>
              <a:cs typeface="Times New Roman" charset="0"/>
            </a:endParaRPr>
          </a:p>
          <a:p>
            <a:pPr marL="0" marR="0">
              <a:spcBef>
                <a:spcPts val="0"/>
              </a:spcBef>
              <a:spcAft>
                <a:spcPts val="0"/>
              </a:spcAft>
            </a:pPr>
            <a:r>
              <a:rPr lang="en-US" sz="1600" dirty="0">
                <a:effectLst/>
                <a:latin typeface="+mj-lt"/>
                <a:ea typeface="ＭＳ 明朝" charset="-128"/>
                <a:cs typeface="Times New Roman" charset="0"/>
              </a:rPr>
              <a:t>Advocate for more just housing policy;</a:t>
            </a:r>
          </a:p>
          <a:p>
            <a:pPr marL="0" marR="0">
              <a:spcBef>
                <a:spcPts val="0"/>
              </a:spcBef>
              <a:spcAft>
                <a:spcPts val="0"/>
              </a:spcAft>
            </a:pPr>
            <a:endParaRPr lang="en-US" sz="1600" dirty="0">
              <a:effectLst/>
              <a:latin typeface="+mj-lt"/>
              <a:ea typeface="ＭＳ 明朝" charset="-128"/>
              <a:cs typeface="Times New Roman" charset="0"/>
            </a:endParaRPr>
          </a:p>
          <a:p>
            <a:pPr marL="0" marR="0">
              <a:spcBef>
                <a:spcPts val="0"/>
              </a:spcBef>
              <a:spcAft>
                <a:spcPts val="0"/>
              </a:spcAft>
            </a:pPr>
            <a:r>
              <a:rPr lang="en-US" sz="1600" dirty="0">
                <a:effectLst/>
                <a:latin typeface="+mj-lt"/>
                <a:ea typeface="ＭＳ 明朝" charset="-128"/>
                <a:cs typeface="Times New Roman" charset="0"/>
              </a:rPr>
              <a:t>Organize against trade agreements that contribute to the exploitation of foreign labor;</a:t>
            </a:r>
          </a:p>
          <a:p>
            <a:pPr marL="0" marR="0">
              <a:spcBef>
                <a:spcPts val="0"/>
              </a:spcBef>
              <a:spcAft>
                <a:spcPts val="0"/>
              </a:spcAft>
            </a:pPr>
            <a:endParaRPr lang="en-US" sz="1600" dirty="0">
              <a:latin typeface="+mj-lt"/>
              <a:ea typeface="ＭＳ 明朝" charset="-128"/>
              <a:cs typeface="Times New Roman" charset="0"/>
            </a:endParaRPr>
          </a:p>
          <a:p>
            <a:pPr marL="0" marR="0">
              <a:spcBef>
                <a:spcPts val="0"/>
              </a:spcBef>
              <a:spcAft>
                <a:spcPts val="0"/>
              </a:spcAft>
            </a:pPr>
            <a:r>
              <a:rPr lang="en-US" sz="1600" dirty="0">
                <a:latin typeface="+mj-lt"/>
                <a:ea typeface="ＭＳ 明朝" charset="-128"/>
                <a:cs typeface="Times New Roman" charset="0"/>
              </a:rPr>
              <a:t>Organize for universal healthcare</a:t>
            </a:r>
          </a:p>
          <a:p>
            <a:pPr marL="0" marR="0">
              <a:spcBef>
                <a:spcPts val="0"/>
              </a:spcBef>
              <a:spcAft>
                <a:spcPts val="0"/>
              </a:spcAft>
            </a:pPr>
            <a:endParaRPr lang="en-US" sz="1600" dirty="0">
              <a:effectLst/>
              <a:latin typeface="+mj-lt"/>
              <a:ea typeface="ＭＳ 明朝" charset="-128"/>
              <a:cs typeface="Times New Roman" charset="0"/>
            </a:endParaRPr>
          </a:p>
        </p:txBody>
      </p:sp>
      <p:sp>
        <p:nvSpPr>
          <p:cNvPr id="10" name="Text Box 19"/>
          <p:cNvSpPr txBox="1"/>
          <p:nvPr/>
        </p:nvSpPr>
        <p:spPr>
          <a:xfrm>
            <a:off x="9253257" y="379135"/>
            <a:ext cx="1906830" cy="5954757"/>
          </a:xfrm>
          <a:prstGeom prst="rect">
            <a:avLst/>
          </a:prstGeom>
          <a:noFill/>
          <a:ln>
            <a:noFill/>
          </a:ln>
          <a:effectLst/>
          <a:extLst>
            <a:ext uri="{C572A759-6A51-4108-AA02-DFA0A04FC94B}">
              <ma14:wrappingTextBox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spcBef>
                <a:spcPts val="0"/>
              </a:spcBef>
              <a:spcAft>
                <a:spcPts val="0"/>
              </a:spcAft>
              <a:tabLst>
                <a:tab pos="1701800" algn="l"/>
              </a:tabLst>
            </a:pPr>
            <a:r>
              <a:rPr lang="en-US" b="1" dirty="0">
                <a:effectLst/>
                <a:latin typeface="+mj-lt"/>
                <a:ea typeface="ＭＳ 明朝" charset="-128"/>
                <a:cs typeface="Times New Roman" charset="0"/>
              </a:rPr>
              <a:t>Individual</a:t>
            </a:r>
            <a:endParaRPr lang="en-US" b="1" dirty="0">
              <a:latin typeface="+mj-lt"/>
              <a:ea typeface="ＭＳ 明朝" charset="-128"/>
              <a:cs typeface="Times New Roman" charset="0"/>
            </a:endParaRPr>
          </a:p>
          <a:p>
            <a:pPr marL="0" marR="0" algn="ctr">
              <a:spcBef>
                <a:spcPts val="0"/>
              </a:spcBef>
              <a:spcAft>
                <a:spcPts val="0"/>
              </a:spcAft>
              <a:tabLst>
                <a:tab pos="1701800" algn="l"/>
              </a:tabLst>
            </a:pPr>
            <a:endParaRPr lang="en-US" b="1" dirty="0">
              <a:latin typeface="+mj-lt"/>
              <a:ea typeface="ＭＳ 明朝" charset="-128"/>
              <a:cs typeface="Times New Roman" charset="0"/>
            </a:endParaRPr>
          </a:p>
          <a:p>
            <a:pPr marL="0" marR="0" algn="ctr">
              <a:spcBef>
                <a:spcPts val="0"/>
              </a:spcBef>
              <a:spcAft>
                <a:spcPts val="0"/>
              </a:spcAft>
              <a:tabLst>
                <a:tab pos="1701800" algn="l"/>
              </a:tabLst>
            </a:pPr>
            <a:r>
              <a:rPr lang="en-US" b="1" dirty="0">
                <a:effectLst/>
                <a:latin typeface="+mj-lt"/>
                <a:ea typeface="ＭＳ 明朝" charset="-128"/>
                <a:cs typeface="Times New Roman" charset="0"/>
              </a:rPr>
              <a:t>Interpersonal</a:t>
            </a:r>
            <a:endParaRPr lang="en-US" dirty="0">
              <a:effectLst/>
              <a:latin typeface="+mj-lt"/>
              <a:ea typeface="ＭＳ 明朝" charset="-128"/>
              <a:cs typeface="Times New Roman" charset="0"/>
            </a:endParaRPr>
          </a:p>
          <a:p>
            <a:pPr marL="0" marR="0" algn="ctr">
              <a:spcBef>
                <a:spcPts val="0"/>
              </a:spcBef>
              <a:spcAft>
                <a:spcPts val="0"/>
              </a:spcAft>
              <a:tabLst>
                <a:tab pos="1701800" algn="l"/>
              </a:tabLst>
            </a:pPr>
            <a:endParaRPr lang="en-US" b="1" dirty="0">
              <a:effectLst/>
              <a:latin typeface="+mj-lt"/>
              <a:ea typeface="ＭＳ 明朝" charset="-128"/>
              <a:cs typeface="Times New Roman" charset="0"/>
            </a:endParaRPr>
          </a:p>
          <a:p>
            <a:pPr marL="0" marR="0" algn="ctr">
              <a:spcBef>
                <a:spcPts val="0"/>
              </a:spcBef>
              <a:spcAft>
                <a:spcPts val="0"/>
              </a:spcAft>
              <a:tabLst>
                <a:tab pos="1701800" algn="l"/>
              </a:tabLst>
            </a:pPr>
            <a:endParaRPr lang="en-US" b="1" dirty="0">
              <a:effectLst/>
              <a:latin typeface="+mj-lt"/>
              <a:ea typeface="ＭＳ 明朝" charset="-128"/>
              <a:cs typeface="Times New Roman" charset="0"/>
            </a:endParaRPr>
          </a:p>
          <a:p>
            <a:pPr marL="0" marR="0" algn="ctr">
              <a:spcBef>
                <a:spcPts val="0"/>
              </a:spcBef>
              <a:spcAft>
                <a:spcPts val="0"/>
              </a:spcAft>
              <a:tabLst>
                <a:tab pos="1701800" algn="l"/>
              </a:tabLst>
            </a:pPr>
            <a:r>
              <a:rPr lang="en-US" b="1" dirty="0">
                <a:effectLst/>
                <a:latin typeface="+mj-lt"/>
                <a:ea typeface="ＭＳ 明朝" charset="-128"/>
                <a:cs typeface="Times New Roman" charset="0"/>
              </a:rPr>
              <a:t>Clinic</a:t>
            </a:r>
            <a:endParaRPr lang="en-US" dirty="0">
              <a:effectLst/>
              <a:latin typeface="+mj-lt"/>
              <a:ea typeface="ＭＳ 明朝" charset="-128"/>
              <a:cs typeface="Times New Roman" charset="0"/>
            </a:endParaRPr>
          </a:p>
          <a:p>
            <a:pPr marL="0" marR="0" algn="ctr">
              <a:spcBef>
                <a:spcPts val="0"/>
              </a:spcBef>
              <a:spcAft>
                <a:spcPts val="0"/>
              </a:spcAft>
              <a:tabLst>
                <a:tab pos="1701800" algn="l"/>
              </a:tabLst>
            </a:pPr>
            <a:endParaRPr lang="en-US" b="1" dirty="0">
              <a:effectLst/>
              <a:latin typeface="+mj-lt"/>
              <a:ea typeface="ＭＳ 明朝" charset="-128"/>
              <a:cs typeface="Times New Roman" charset="0"/>
            </a:endParaRPr>
          </a:p>
          <a:p>
            <a:pPr marL="0" marR="0" algn="ctr">
              <a:spcBef>
                <a:spcPts val="0"/>
              </a:spcBef>
              <a:spcAft>
                <a:spcPts val="0"/>
              </a:spcAft>
              <a:tabLst>
                <a:tab pos="1701800" algn="l"/>
              </a:tabLst>
            </a:pPr>
            <a:endParaRPr lang="en-US" b="1" dirty="0">
              <a:effectLst/>
              <a:latin typeface="+mj-lt"/>
              <a:ea typeface="ＭＳ 明朝" charset="-128"/>
              <a:cs typeface="Times New Roman" charset="0"/>
            </a:endParaRPr>
          </a:p>
          <a:p>
            <a:pPr marL="0" marR="0" algn="ctr">
              <a:spcBef>
                <a:spcPts val="0"/>
              </a:spcBef>
              <a:spcAft>
                <a:spcPts val="0"/>
              </a:spcAft>
              <a:tabLst>
                <a:tab pos="1701800" algn="l"/>
              </a:tabLst>
            </a:pPr>
            <a:r>
              <a:rPr lang="en-US" b="1" dirty="0">
                <a:effectLst/>
                <a:latin typeface="+mj-lt"/>
                <a:ea typeface="ＭＳ 明朝" charset="-128"/>
                <a:cs typeface="Times New Roman" charset="0"/>
              </a:rPr>
              <a:t>Community</a:t>
            </a:r>
          </a:p>
          <a:p>
            <a:pPr marL="0" marR="0" algn="ctr">
              <a:spcBef>
                <a:spcPts val="0"/>
              </a:spcBef>
              <a:spcAft>
                <a:spcPts val="0"/>
              </a:spcAft>
              <a:tabLst>
                <a:tab pos="1701800" algn="l"/>
              </a:tabLst>
            </a:pPr>
            <a:endParaRPr lang="en-US" b="1" dirty="0">
              <a:latin typeface="+mj-lt"/>
              <a:ea typeface="ＭＳ 明朝" charset="-128"/>
              <a:cs typeface="Times New Roman" charset="0"/>
            </a:endParaRPr>
          </a:p>
          <a:p>
            <a:pPr marL="0" marR="0" algn="ctr">
              <a:spcBef>
                <a:spcPts val="0"/>
              </a:spcBef>
              <a:spcAft>
                <a:spcPts val="0"/>
              </a:spcAft>
              <a:tabLst>
                <a:tab pos="1701800" algn="l"/>
              </a:tabLst>
            </a:pPr>
            <a:endParaRPr lang="en-US" b="1" dirty="0">
              <a:latin typeface="+mj-lt"/>
              <a:ea typeface="ＭＳ 明朝" charset="-128"/>
              <a:cs typeface="Times New Roman" charset="0"/>
            </a:endParaRPr>
          </a:p>
          <a:p>
            <a:pPr marL="0" marR="0" algn="ctr">
              <a:spcBef>
                <a:spcPts val="0"/>
              </a:spcBef>
              <a:spcAft>
                <a:spcPts val="0"/>
              </a:spcAft>
              <a:tabLst>
                <a:tab pos="1701800" algn="l"/>
              </a:tabLst>
            </a:pPr>
            <a:endParaRPr lang="en-US" b="1" dirty="0">
              <a:latin typeface="+mj-lt"/>
              <a:ea typeface="ＭＳ 明朝" charset="-128"/>
              <a:cs typeface="Times New Roman" charset="0"/>
            </a:endParaRPr>
          </a:p>
          <a:p>
            <a:pPr marL="0" marR="0" algn="ctr">
              <a:spcBef>
                <a:spcPts val="0"/>
              </a:spcBef>
              <a:spcAft>
                <a:spcPts val="0"/>
              </a:spcAft>
              <a:tabLst>
                <a:tab pos="1701800" algn="l"/>
              </a:tabLst>
            </a:pPr>
            <a:r>
              <a:rPr lang="en-US" b="1" dirty="0">
                <a:latin typeface="+mj-lt"/>
                <a:ea typeface="ＭＳ 明朝" charset="-128"/>
                <a:cs typeface="Times New Roman" charset="0"/>
              </a:rPr>
              <a:t>Research</a:t>
            </a:r>
            <a:endParaRPr lang="en-US" dirty="0">
              <a:effectLst/>
              <a:latin typeface="+mj-lt"/>
              <a:ea typeface="ＭＳ 明朝" charset="-128"/>
              <a:cs typeface="Times New Roman" charset="0"/>
            </a:endParaRPr>
          </a:p>
          <a:p>
            <a:pPr marL="0" marR="0" algn="ctr">
              <a:spcBef>
                <a:spcPts val="0"/>
              </a:spcBef>
              <a:spcAft>
                <a:spcPts val="0"/>
              </a:spcAft>
              <a:tabLst>
                <a:tab pos="1701800" algn="l"/>
              </a:tabLst>
            </a:pPr>
            <a:endParaRPr lang="en-US" b="1" dirty="0">
              <a:effectLst/>
              <a:latin typeface="+mj-lt"/>
              <a:ea typeface="ＭＳ 明朝" charset="-128"/>
              <a:cs typeface="Times New Roman" charset="0"/>
            </a:endParaRPr>
          </a:p>
          <a:p>
            <a:pPr marL="0" marR="0" algn="ctr">
              <a:spcBef>
                <a:spcPts val="0"/>
              </a:spcBef>
              <a:spcAft>
                <a:spcPts val="0"/>
              </a:spcAft>
              <a:tabLst>
                <a:tab pos="1701800" algn="l"/>
              </a:tabLst>
            </a:pPr>
            <a:endParaRPr lang="en-US" b="1" dirty="0">
              <a:effectLst/>
              <a:latin typeface="+mj-lt"/>
              <a:ea typeface="ＭＳ 明朝" charset="-128"/>
              <a:cs typeface="Times New Roman" charset="0"/>
            </a:endParaRPr>
          </a:p>
          <a:p>
            <a:pPr marL="0" marR="0" algn="ctr">
              <a:spcBef>
                <a:spcPts val="0"/>
              </a:spcBef>
              <a:spcAft>
                <a:spcPts val="0"/>
              </a:spcAft>
              <a:tabLst>
                <a:tab pos="1701800" algn="l"/>
              </a:tabLst>
            </a:pPr>
            <a:endParaRPr lang="en-US" b="1" dirty="0">
              <a:latin typeface="+mj-lt"/>
              <a:ea typeface="ＭＳ 明朝" charset="-128"/>
              <a:cs typeface="Times New Roman" charset="0"/>
            </a:endParaRPr>
          </a:p>
          <a:p>
            <a:pPr marL="0" marR="0" algn="ctr">
              <a:spcBef>
                <a:spcPts val="0"/>
              </a:spcBef>
              <a:spcAft>
                <a:spcPts val="0"/>
              </a:spcAft>
              <a:tabLst>
                <a:tab pos="1701800" algn="l"/>
              </a:tabLst>
            </a:pPr>
            <a:endParaRPr lang="en-US" b="1" dirty="0">
              <a:effectLst/>
              <a:latin typeface="+mj-lt"/>
              <a:ea typeface="ＭＳ 明朝" charset="-128"/>
              <a:cs typeface="Times New Roman" charset="0"/>
            </a:endParaRPr>
          </a:p>
          <a:p>
            <a:pPr marL="0" marR="0" algn="ctr">
              <a:spcBef>
                <a:spcPts val="0"/>
              </a:spcBef>
              <a:spcAft>
                <a:spcPts val="0"/>
              </a:spcAft>
              <a:tabLst>
                <a:tab pos="1701800" algn="l"/>
              </a:tabLst>
            </a:pPr>
            <a:endParaRPr lang="en-US" b="1" dirty="0">
              <a:effectLst/>
              <a:latin typeface="+mj-lt"/>
              <a:ea typeface="ＭＳ 明朝" charset="-128"/>
              <a:cs typeface="Times New Roman" charset="0"/>
            </a:endParaRPr>
          </a:p>
          <a:p>
            <a:pPr marL="0" marR="0" algn="ctr">
              <a:spcBef>
                <a:spcPts val="0"/>
              </a:spcBef>
              <a:spcAft>
                <a:spcPts val="0"/>
              </a:spcAft>
              <a:tabLst>
                <a:tab pos="1701800" algn="l"/>
              </a:tabLst>
            </a:pPr>
            <a:r>
              <a:rPr lang="en-US" b="1" dirty="0">
                <a:effectLst/>
                <a:latin typeface="+mj-lt"/>
                <a:ea typeface="ＭＳ 明朝" charset="-128"/>
                <a:cs typeface="Times New Roman" charset="0"/>
              </a:rPr>
              <a:t>Policy</a:t>
            </a:r>
            <a:endParaRPr lang="en-US" dirty="0">
              <a:effectLst/>
              <a:latin typeface="+mj-lt"/>
              <a:ea typeface="ＭＳ 明朝" charset="-128"/>
              <a:cs typeface="Times New Roman" charset="0"/>
            </a:endParaRPr>
          </a:p>
          <a:p>
            <a:pPr marL="0" marR="0" algn="ctr">
              <a:spcBef>
                <a:spcPts val="0"/>
              </a:spcBef>
              <a:spcAft>
                <a:spcPts val="0"/>
              </a:spcAft>
              <a:tabLst>
                <a:tab pos="1701800" algn="l"/>
              </a:tabLst>
            </a:pPr>
            <a:endParaRPr lang="en-US" dirty="0">
              <a:effectLst/>
              <a:latin typeface="+mj-lt"/>
              <a:ea typeface="ＭＳ 明朝" charset="-128"/>
              <a:cs typeface="Times New Roman" charset="0"/>
            </a:endParaRPr>
          </a:p>
          <a:p>
            <a:pPr marL="0" marR="0">
              <a:spcBef>
                <a:spcPts val="0"/>
              </a:spcBef>
              <a:spcAft>
                <a:spcPts val="0"/>
              </a:spcAft>
            </a:pPr>
            <a:r>
              <a:rPr lang="en-US" dirty="0">
                <a:effectLst/>
                <a:latin typeface="+mj-lt"/>
                <a:ea typeface="ＭＳ 明朝" charset="-128"/>
                <a:cs typeface="Times New Roman" charset="0"/>
              </a:rPr>
              <a:t> </a:t>
            </a:r>
          </a:p>
        </p:txBody>
      </p:sp>
      <p:sp>
        <p:nvSpPr>
          <p:cNvPr id="2" name="TextBox 1"/>
          <p:cNvSpPr txBox="1"/>
          <p:nvPr/>
        </p:nvSpPr>
        <p:spPr>
          <a:xfrm>
            <a:off x="528809" y="224527"/>
            <a:ext cx="3007605" cy="6109365"/>
          </a:xfrm>
          <a:prstGeom prst="rect">
            <a:avLst/>
          </a:prstGeom>
          <a:noFill/>
          <a:ln w="19050">
            <a:solidFill>
              <a:schemeClr val="tx1"/>
            </a:solidFill>
          </a:ln>
        </p:spPr>
        <p:txBody>
          <a:bodyPr wrap="square" rtlCol="0">
            <a:spAutoFit/>
          </a:bodyPr>
          <a:lstStyle/>
          <a:p>
            <a:pPr fontAlgn="t">
              <a:tabLst>
                <a:tab pos="1701800" algn="l"/>
              </a:tabLst>
            </a:pPr>
            <a:r>
              <a:rPr lang="en-US" sz="1700" b="1" dirty="0">
                <a:solidFill>
                  <a:srgbClr val="000000"/>
                </a:solidFill>
                <a:latin typeface="Century Gothic" panose="020B0502020202020204" pitchFamily="34" charset="0"/>
              </a:rPr>
              <a:t>In Emergency Department After Found on Street</a:t>
            </a:r>
            <a:endParaRPr lang="en-US" sz="1700" dirty="0">
              <a:latin typeface="Arial" panose="020B0604020202020204" pitchFamily="34" charset="0"/>
            </a:endParaRPr>
          </a:p>
          <a:p>
            <a:pPr fontAlgn="t">
              <a:tabLst>
                <a:tab pos="1701800" algn="l"/>
              </a:tabLst>
            </a:pPr>
            <a:r>
              <a:rPr lang="en-US" sz="1700" b="1" dirty="0">
                <a:solidFill>
                  <a:srgbClr val="000000"/>
                </a:solidFill>
                <a:latin typeface="Century Gothic" panose="020B0502020202020204" pitchFamily="34" charset="0"/>
              </a:rPr>
              <a:t> </a:t>
            </a:r>
            <a:endParaRPr lang="en-US" sz="1700" dirty="0">
              <a:latin typeface="Arial" panose="020B0604020202020204" pitchFamily="34" charset="0"/>
            </a:endParaRPr>
          </a:p>
          <a:p>
            <a:pPr fontAlgn="t">
              <a:tabLst>
                <a:tab pos="1701800" algn="l"/>
              </a:tabLst>
            </a:pPr>
            <a:r>
              <a:rPr lang="en-US" sz="1700" b="1" dirty="0">
                <a:solidFill>
                  <a:srgbClr val="000000"/>
                </a:solidFill>
                <a:latin typeface="Century Gothic" panose="020B0502020202020204" pitchFamily="34" charset="0"/>
              </a:rPr>
              <a:t>Begins Drinking More Heavily</a:t>
            </a:r>
            <a:endParaRPr lang="en-US" sz="1700" dirty="0">
              <a:latin typeface="Arial" panose="020B0604020202020204" pitchFamily="34" charset="0"/>
            </a:endParaRPr>
          </a:p>
          <a:p>
            <a:pPr fontAlgn="t">
              <a:tabLst>
                <a:tab pos="1701800" algn="l"/>
              </a:tabLst>
            </a:pPr>
            <a:r>
              <a:rPr lang="en-US" sz="1700" b="1" dirty="0">
                <a:solidFill>
                  <a:srgbClr val="000000"/>
                </a:solidFill>
                <a:latin typeface="Century Gothic" panose="020B0502020202020204" pitchFamily="34" charset="0"/>
              </a:rPr>
              <a:t> </a:t>
            </a:r>
            <a:endParaRPr lang="en-US" sz="1700" dirty="0">
              <a:latin typeface="Arial" panose="020B0604020202020204" pitchFamily="34" charset="0"/>
            </a:endParaRPr>
          </a:p>
          <a:p>
            <a:pPr fontAlgn="t">
              <a:tabLst>
                <a:tab pos="1701800" algn="l"/>
              </a:tabLst>
            </a:pPr>
            <a:r>
              <a:rPr lang="en-US" sz="1700" b="1" dirty="0">
                <a:solidFill>
                  <a:srgbClr val="000000"/>
                </a:solidFill>
                <a:latin typeface="Century Gothic" panose="020B0502020202020204" pitchFamily="34" charset="0"/>
              </a:rPr>
              <a:t>Gets Assaulted</a:t>
            </a:r>
            <a:endParaRPr lang="en-US" sz="1700" dirty="0">
              <a:latin typeface="Arial" panose="020B0604020202020204" pitchFamily="34" charset="0"/>
            </a:endParaRPr>
          </a:p>
          <a:p>
            <a:pPr fontAlgn="t">
              <a:tabLst>
                <a:tab pos="1701800" algn="l"/>
              </a:tabLst>
            </a:pPr>
            <a:r>
              <a:rPr lang="en-US" sz="1700" b="1" dirty="0">
                <a:solidFill>
                  <a:srgbClr val="000000"/>
                </a:solidFill>
                <a:latin typeface="Century Gothic" panose="020B0502020202020204" pitchFamily="34" charset="0"/>
              </a:rPr>
              <a:t> </a:t>
            </a:r>
            <a:endParaRPr lang="en-US" sz="1700" dirty="0">
              <a:latin typeface="Arial" panose="020B0604020202020204" pitchFamily="34" charset="0"/>
            </a:endParaRPr>
          </a:p>
          <a:p>
            <a:pPr fontAlgn="t">
              <a:tabLst>
                <a:tab pos="1701800" algn="l"/>
              </a:tabLst>
            </a:pPr>
            <a:r>
              <a:rPr lang="en-US" sz="1700" b="1" dirty="0">
                <a:solidFill>
                  <a:srgbClr val="000000"/>
                </a:solidFill>
                <a:latin typeface="Century Gothic" panose="020B0502020202020204" pitchFamily="34" charset="0"/>
              </a:rPr>
              <a:t>Can’t Pay Rent, Moves to Street</a:t>
            </a:r>
            <a:endParaRPr lang="en-US" sz="1700" dirty="0">
              <a:latin typeface="Arial" panose="020B0604020202020204" pitchFamily="34" charset="0"/>
            </a:endParaRPr>
          </a:p>
          <a:p>
            <a:pPr fontAlgn="t">
              <a:tabLst>
                <a:tab pos="1701800" algn="l"/>
              </a:tabLst>
            </a:pPr>
            <a:r>
              <a:rPr lang="en-US" sz="1700" b="1" dirty="0">
                <a:solidFill>
                  <a:srgbClr val="000000"/>
                </a:solidFill>
                <a:latin typeface="Century Gothic" panose="020B0502020202020204" pitchFamily="34" charset="0"/>
              </a:rPr>
              <a:t> </a:t>
            </a:r>
            <a:endParaRPr lang="en-US" sz="1700" dirty="0">
              <a:latin typeface="Arial" panose="020B0604020202020204" pitchFamily="34" charset="0"/>
            </a:endParaRPr>
          </a:p>
          <a:p>
            <a:pPr fontAlgn="t">
              <a:tabLst>
                <a:tab pos="1701800" algn="l"/>
              </a:tabLst>
            </a:pPr>
            <a:r>
              <a:rPr lang="en-US" sz="1700" b="1" dirty="0">
                <a:solidFill>
                  <a:srgbClr val="000000"/>
                </a:solidFill>
                <a:latin typeface="Century Gothic" panose="020B0502020202020204" pitchFamily="34" charset="0"/>
              </a:rPr>
              <a:t>Injury, Can’t Work</a:t>
            </a:r>
            <a:endParaRPr lang="en-US" sz="1700" dirty="0">
              <a:latin typeface="Arial" panose="020B0604020202020204" pitchFamily="34" charset="0"/>
            </a:endParaRPr>
          </a:p>
          <a:p>
            <a:pPr fontAlgn="t">
              <a:tabLst>
                <a:tab pos="1701800" algn="l"/>
              </a:tabLst>
            </a:pPr>
            <a:r>
              <a:rPr lang="en-US" sz="1700" b="1" dirty="0">
                <a:solidFill>
                  <a:srgbClr val="000000"/>
                </a:solidFill>
                <a:latin typeface="Century Gothic" panose="020B0502020202020204" pitchFamily="34" charset="0"/>
              </a:rPr>
              <a:t> </a:t>
            </a:r>
            <a:endParaRPr lang="en-US" sz="1700" dirty="0">
              <a:latin typeface="Arial" panose="020B0604020202020204" pitchFamily="34" charset="0"/>
            </a:endParaRPr>
          </a:p>
          <a:p>
            <a:pPr fontAlgn="t">
              <a:tabLst>
                <a:tab pos="1701800" algn="l"/>
              </a:tabLst>
            </a:pPr>
            <a:r>
              <a:rPr lang="en-US" sz="1700" b="1" dirty="0">
                <a:solidFill>
                  <a:srgbClr val="000000"/>
                </a:solidFill>
                <a:latin typeface="Century Gothic" panose="020B0502020202020204" pitchFamily="34" charset="0"/>
              </a:rPr>
              <a:t>Begins Working as Day Laborer</a:t>
            </a:r>
            <a:endParaRPr lang="en-US" sz="1700" dirty="0">
              <a:latin typeface="Arial" panose="020B0604020202020204" pitchFamily="34" charset="0"/>
            </a:endParaRPr>
          </a:p>
          <a:p>
            <a:pPr fontAlgn="t">
              <a:tabLst>
                <a:tab pos="1701800" algn="l"/>
              </a:tabLst>
            </a:pPr>
            <a:r>
              <a:rPr lang="en-US" sz="1700" b="1" dirty="0">
                <a:solidFill>
                  <a:srgbClr val="000000"/>
                </a:solidFill>
                <a:latin typeface="Century Gothic" panose="020B0502020202020204" pitchFamily="34" charset="0"/>
              </a:rPr>
              <a:t> </a:t>
            </a:r>
            <a:endParaRPr lang="en-US" sz="1700" dirty="0">
              <a:latin typeface="Arial" panose="020B0604020202020204" pitchFamily="34" charset="0"/>
            </a:endParaRPr>
          </a:p>
          <a:p>
            <a:pPr fontAlgn="t">
              <a:tabLst>
                <a:tab pos="1701800" algn="l"/>
              </a:tabLst>
            </a:pPr>
            <a:r>
              <a:rPr lang="en-US" sz="1700" b="1" dirty="0">
                <a:solidFill>
                  <a:srgbClr val="000000"/>
                </a:solidFill>
                <a:latin typeface="Century Gothic" panose="020B0502020202020204" pitchFamily="34" charset="0"/>
              </a:rPr>
              <a:t>Moves to San Francisco</a:t>
            </a:r>
            <a:endParaRPr lang="en-US" sz="1700" dirty="0">
              <a:latin typeface="Arial" panose="020B0604020202020204" pitchFamily="34" charset="0"/>
            </a:endParaRPr>
          </a:p>
          <a:p>
            <a:pPr fontAlgn="t">
              <a:tabLst>
                <a:tab pos="1701800" algn="l"/>
              </a:tabLst>
            </a:pPr>
            <a:r>
              <a:rPr lang="en-US" sz="1700" b="1" dirty="0">
                <a:solidFill>
                  <a:srgbClr val="000000"/>
                </a:solidFill>
                <a:latin typeface="Century Gothic" panose="020B0502020202020204" pitchFamily="34" charset="0"/>
              </a:rPr>
              <a:t> </a:t>
            </a:r>
            <a:endParaRPr lang="en-US" sz="1700" dirty="0">
              <a:latin typeface="Arial" panose="020B0604020202020204" pitchFamily="34" charset="0"/>
            </a:endParaRPr>
          </a:p>
          <a:p>
            <a:pPr fontAlgn="t">
              <a:tabLst>
                <a:tab pos="1701800" algn="l"/>
              </a:tabLst>
            </a:pPr>
            <a:r>
              <a:rPr lang="en-US" sz="1700" b="1" dirty="0">
                <a:solidFill>
                  <a:srgbClr val="000000"/>
                </a:solidFill>
                <a:latin typeface="Century Gothic" panose="020B0502020202020204" pitchFamily="34" charset="0"/>
              </a:rPr>
              <a:t>Influx of Cheap U.S. Corn</a:t>
            </a:r>
            <a:endParaRPr lang="en-US" sz="1700" dirty="0">
              <a:latin typeface="Arial" panose="020B0604020202020204" pitchFamily="34" charset="0"/>
            </a:endParaRPr>
          </a:p>
          <a:p>
            <a:pPr fontAlgn="t">
              <a:tabLst>
                <a:tab pos="1701800" algn="l"/>
              </a:tabLst>
            </a:pPr>
            <a:r>
              <a:rPr lang="en-US" sz="1700" b="1" dirty="0">
                <a:solidFill>
                  <a:srgbClr val="000000"/>
                </a:solidFill>
                <a:latin typeface="Century Gothic" panose="020B0502020202020204" pitchFamily="34" charset="0"/>
              </a:rPr>
              <a:t> </a:t>
            </a:r>
            <a:endParaRPr lang="en-US" sz="1700" dirty="0">
              <a:latin typeface="Arial" panose="020B0604020202020204" pitchFamily="34" charset="0"/>
            </a:endParaRPr>
          </a:p>
          <a:p>
            <a:pPr fontAlgn="t">
              <a:tabLst>
                <a:tab pos="1701800" algn="l"/>
              </a:tabLst>
            </a:pPr>
            <a:r>
              <a:rPr lang="en-US" sz="1700" b="1" dirty="0">
                <a:solidFill>
                  <a:srgbClr val="000000"/>
                </a:solidFill>
                <a:latin typeface="Century Gothic" panose="020B0502020202020204" pitchFamily="34" charset="0"/>
              </a:rPr>
              <a:t>4</a:t>
            </a:r>
            <a:r>
              <a:rPr lang="en-US" sz="1700" b="1" baseline="30000" dirty="0">
                <a:solidFill>
                  <a:srgbClr val="000000"/>
                </a:solidFill>
                <a:latin typeface="Century Gothic" panose="020B0502020202020204" pitchFamily="34" charset="0"/>
              </a:rPr>
              <a:t>th</a:t>
            </a:r>
            <a:r>
              <a:rPr lang="en-US" sz="1700" b="1" dirty="0">
                <a:solidFill>
                  <a:srgbClr val="000000"/>
                </a:solidFill>
                <a:latin typeface="Century Gothic" panose="020B0502020202020204" pitchFamily="34" charset="0"/>
              </a:rPr>
              <a:t> Generation Corn Farmer in Oaxaca</a:t>
            </a:r>
            <a:endParaRPr lang="en-US" sz="1700" dirty="0">
              <a:latin typeface="Arial" panose="020B0604020202020204" pitchFamily="34" charset="0"/>
            </a:endParaRPr>
          </a:p>
          <a:p>
            <a:endParaRPr lang="en-US" sz="1700" dirty="0"/>
          </a:p>
        </p:txBody>
      </p:sp>
      <p:cxnSp>
        <p:nvCxnSpPr>
          <p:cNvPr id="6" name="Straight Arrow Connector 5"/>
          <p:cNvCxnSpPr/>
          <p:nvPr/>
        </p:nvCxnSpPr>
        <p:spPr>
          <a:xfrm flipH="1">
            <a:off x="262271" y="458891"/>
            <a:ext cx="1" cy="5446150"/>
          </a:xfrm>
          <a:prstGeom prst="straightConnector1">
            <a:avLst/>
          </a:prstGeom>
          <a:ln w="38100">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pic>
        <p:nvPicPr>
          <p:cNvPr id="9" name="Picture 8" descr="SCWG_image.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5500" y="5961405"/>
            <a:ext cx="1395927" cy="721970"/>
          </a:xfrm>
          <a:prstGeom prst="rect">
            <a:avLst/>
          </a:prstGeom>
        </p:spPr>
      </p:pic>
      <p:sp>
        <p:nvSpPr>
          <p:cNvPr id="3" name="Slide Number Placeholder 2">
            <a:extLst>
              <a:ext uri="{FF2B5EF4-FFF2-40B4-BE49-F238E27FC236}">
                <a16:creationId xmlns:a16="http://schemas.microsoft.com/office/drawing/2014/main" id="{439F7F6C-AC50-474B-9823-28E690339811}"/>
              </a:ext>
            </a:extLst>
          </p:cNvPr>
          <p:cNvSpPr>
            <a:spLocks noGrp="1"/>
          </p:cNvSpPr>
          <p:nvPr>
            <p:ph type="sldNum" sz="quarter" idx="12"/>
          </p:nvPr>
        </p:nvSpPr>
        <p:spPr/>
        <p:txBody>
          <a:bodyPr/>
          <a:lstStyle/>
          <a:p>
            <a:fld id="{7C51970A-8504-D242-BBEE-B907BAE0C70B}" type="slidenum">
              <a:rPr lang="en-US" smtClean="0">
                <a:solidFill>
                  <a:prstClr val="black">
                    <a:lumMod val="65000"/>
                    <a:lumOff val="35000"/>
                  </a:prstClr>
                </a:solidFill>
              </a:rPr>
              <a:pPr/>
              <a:t>7</a:t>
            </a:fld>
            <a:endParaRPr lang="en-US">
              <a:solidFill>
                <a:prstClr val="black">
                  <a:lumMod val="65000"/>
                  <a:lumOff val="35000"/>
                </a:prstClr>
              </a:solidFill>
            </a:endParaRPr>
          </a:p>
        </p:txBody>
      </p:sp>
    </p:spTree>
    <p:extLst>
      <p:ext uri="{BB962C8B-B14F-4D97-AF65-F5344CB8AC3E}">
        <p14:creationId xmlns:p14="http://schemas.microsoft.com/office/powerpoint/2010/main" val="1403317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xEl>
                                              <p:pRg st="10" end="1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
                                            <p:txEl>
                                              <p:pRg st="12" end="1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24971"/>
            <a:ext cx="10972800" cy="931126"/>
          </a:xfrm>
        </p:spPr>
        <p:txBody>
          <a:bodyPr/>
          <a:lstStyle/>
          <a:p>
            <a:r>
              <a:rPr lang="en-US" dirty="0">
                <a:latin typeface="Calibri Light"/>
                <a:cs typeface="Calibri Light"/>
              </a:rPr>
              <a:t>Group Exercise</a:t>
            </a:r>
          </a:p>
        </p:txBody>
      </p:sp>
      <p:sp>
        <p:nvSpPr>
          <p:cNvPr id="3" name="Content Placeholder 2"/>
          <p:cNvSpPr>
            <a:spLocks noGrp="1"/>
          </p:cNvSpPr>
          <p:nvPr>
            <p:ph idx="1"/>
          </p:nvPr>
        </p:nvSpPr>
        <p:spPr>
          <a:xfrm>
            <a:off x="314243" y="1197950"/>
            <a:ext cx="11575351" cy="5345725"/>
          </a:xfrm>
        </p:spPr>
        <p:txBody>
          <a:bodyPr vert="horz" lIns="91440" tIns="45720" rIns="91440" bIns="45720" rtlCol="0" anchor="t">
            <a:noAutofit/>
          </a:bodyPr>
          <a:lstStyle/>
          <a:p>
            <a:pPr marL="457200" lvl="3" indent="0">
              <a:buNone/>
            </a:pPr>
            <a:r>
              <a:rPr lang="en-US" sz="2800" dirty="0">
                <a:solidFill>
                  <a:srgbClr val="000000"/>
                </a:solidFill>
                <a:latin typeface="Calibri Light"/>
                <a:cs typeface="Calibri Light"/>
              </a:rPr>
              <a:t>Work in groups of 2 to 4. Brainstorm approaches at various levels to prevent and/or address the illness and injury experienced by this patient.</a:t>
            </a:r>
          </a:p>
          <a:p>
            <a:pPr marL="457200" lvl="3" indent="0">
              <a:buNone/>
            </a:pPr>
            <a:endParaRPr lang="en-US" sz="1200" dirty="0">
              <a:solidFill>
                <a:srgbClr val="000000"/>
              </a:solidFill>
              <a:latin typeface="Calibri Light"/>
              <a:cs typeface="Calibri Light"/>
            </a:endParaRPr>
          </a:p>
          <a:p>
            <a:pPr marL="914400" lvl="3" indent="-457200"/>
            <a:r>
              <a:rPr lang="en-US" sz="2800" dirty="0">
                <a:solidFill>
                  <a:srgbClr val="000000"/>
                </a:solidFill>
                <a:latin typeface="Calibri Light"/>
                <a:cs typeface="Calibri Light"/>
              </a:rPr>
              <a:t>Include at least one approach that you feel is quite feasible – something concrete that could be done immediately (potentially with support from the right people) </a:t>
            </a:r>
          </a:p>
          <a:p>
            <a:pPr marL="457200" lvl="3" indent="0">
              <a:buNone/>
            </a:pPr>
            <a:endParaRPr lang="en-US" sz="2800" dirty="0">
              <a:solidFill>
                <a:srgbClr val="000000"/>
              </a:solidFill>
              <a:latin typeface="Calibri Light"/>
              <a:cs typeface="Calibri Light"/>
            </a:endParaRPr>
          </a:p>
          <a:p>
            <a:pPr marL="914400" lvl="3" indent="-457200"/>
            <a:r>
              <a:rPr lang="en-US" sz="2800" dirty="0">
                <a:solidFill>
                  <a:srgbClr val="000000"/>
                </a:solidFill>
                <a:latin typeface="Calibri Light"/>
                <a:cs typeface="Calibri Light"/>
              </a:rPr>
              <a:t>Include at least one approach that is big-picture, bold, ambitious – something that you would do if you had a “magic wand” to address structural issues. Use your structural imagination! Don’t constrain yourself to interventions that seem “practical” in the short term.</a:t>
            </a:r>
          </a:p>
          <a:p>
            <a:pPr marL="457200" lvl="3" indent="0">
              <a:buNone/>
            </a:pPr>
            <a:endParaRPr lang="en-US" sz="2400" dirty="0">
              <a:solidFill>
                <a:srgbClr val="000000"/>
              </a:solidFill>
              <a:latin typeface="Calibri Light"/>
              <a:cs typeface="Calibri Light"/>
            </a:endParaRPr>
          </a:p>
          <a:p>
            <a:pPr marL="457200" lvl="3" indent="0" algn="r">
              <a:buNone/>
            </a:pPr>
            <a:r>
              <a:rPr lang="en-US" sz="2800" dirty="0">
                <a:solidFill>
                  <a:srgbClr val="000000"/>
                </a:solidFill>
                <a:latin typeface="Calibri Light"/>
                <a:cs typeface="Calibri Light"/>
              </a:rPr>
              <a:t>“It always seems impossible until it’s done.”   -Nelson Mandela</a:t>
            </a:r>
          </a:p>
          <a:p>
            <a:pPr marL="457200" lvl="3" indent="0" algn="ctr">
              <a:buNone/>
            </a:pPr>
            <a:endParaRPr lang="en-US" sz="2800" dirty="0">
              <a:solidFill>
                <a:srgbClr val="000000"/>
              </a:solidFill>
              <a:latin typeface="Calibri Light"/>
              <a:cs typeface="Calibri Light"/>
            </a:endParaRPr>
          </a:p>
          <a:p>
            <a:pPr marL="457200" lvl="3" indent="0" algn="ctr">
              <a:buNone/>
            </a:pPr>
            <a:endParaRPr lang="en-US" sz="2800" dirty="0">
              <a:solidFill>
                <a:srgbClr val="000000"/>
              </a:solidFill>
              <a:latin typeface="Calibri Light"/>
              <a:cs typeface="Calibri Light"/>
            </a:endParaRPr>
          </a:p>
          <a:p>
            <a:pPr marL="457200" lvl="3" indent="0" algn="ctr">
              <a:buNone/>
            </a:pPr>
            <a:endParaRPr lang="en-US" sz="2800" dirty="0">
              <a:solidFill>
                <a:srgbClr val="000000"/>
              </a:solidFill>
              <a:latin typeface="Calibri Light"/>
              <a:cs typeface="Calibri Light"/>
            </a:endParaRPr>
          </a:p>
        </p:txBody>
      </p:sp>
      <p:pic>
        <p:nvPicPr>
          <p:cNvPr id="7" name="Picture 6" descr="SCWG_image.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78321" y="358101"/>
            <a:ext cx="1395927" cy="721970"/>
          </a:xfrm>
          <a:prstGeom prst="rect">
            <a:avLst/>
          </a:prstGeom>
        </p:spPr>
      </p:pic>
      <p:sp>
        <p:nvSpPr>
          <p:cNvPr id="4" name="Slide Number Placeholder 3">
            <a:extLst>
              <a:ext uri="{FF2B5EF4-FFF2-40B4-BE49-F238E27FC236}">
                <a16:creationId xmlns:a16="http://schemas.microsoft.com/office/drawing/2014/main" id="{FCF813DD-59F6-2947-A111-D60F98CEA009}"/>
              </a:ext>
            </a:extLst>
          </p:cNvPr>
          <p:cNvSpPr>
            <a:spLocks noGrp="1"/>
          </p:cNvSpPr>
          <p:nvPr>
            <p:ph type="sldNum" sz="quarter" idx="12"/>
          </p:nvPr>
        </p:nvSpPr>
        <p:spPr/>
        <p:txBody>
          <a:bodyPr/>
          <a:lstStyle/>
          <a:p>
            <a:fld id="{7C51970A-8504-D242-BBEE-B907BAE0C70B}" type="slidenum">
              <a:rPr lang="en-US" smtClean="0">
                <a:solidFill>
                  <a:prstClr val="black">
                    <a:lumMod val="65000"/>
                    <a:lumOff val="35000"/>
                  </a:prstClr>
                </a:solidFill>
              </a:rPr>
              <a:pPr/>
              <a:t>8</a:t>
            </a:fld>
            <a:endParaRPr lang="en-US">
              <a:solidFill>
                <a:prstClr val="black">
                  <a:lumMod val="65000"/>
                  <a:lumOff val="35000"/>
                </a:prstClr>
              </a:solidFill>
            </a:endParaRPr>
          </a:p>
        </p:txBody>
      </p:sp>
    </p:spTree>
    <p:extLst>
      <p:ext uri="{BB962C8B-B14F-4D97-AF65-F5344CB8AC3E}">
        <p14:creationId xmlns:p14="http://schemas.microsoft.com/office/powerpoint/2010/main" val="2740706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1544706" y="309966"/>
            <a:ext cx="9269067" cy="3331069"/>
          </a:xfrm>
        </p:spPr>
        <p:txBody>
          <a:bodyPr/>
          <a:lstStyle/>
          <a:p>
            <a:pPr eaLnBrk="1" hangingPunct="1">
              <a:defRPr/>
            </a:pPr>
            <a:r>
              <a:rPr lang="en-US" sz="4400" dirty="0">
                <a:solidFill>
                  <a:schemeClr val="accent4">
                    <a:lumMod val="25000"/>
                  </a:schemeClr>
                </a:solidFill>
                <a:latin typeface="Calibri Light (Heading)"/>
                <a:cs typeface="Calibri Light (Heading)"/>
              </a:rPr>
              <a:t>Building Beloved Community In Our Life and Work</a:t>
            </a:r>
            <a:br>
              <a:rPr lang="en-US" sz="4400" dirty="0">
                <a:solidFill>
                  <a:schemeClr val="accent4">
                    <a:lumMod val="25000"/>
                  </a:schemeClr>
                </a:solidFill>
                <a:latin typeface="Calibri Light (Heading)"/>
                <a:cs typeface="Calibri Light (Heading)"/>
              </a:rPr>
            </a:br>
            <a:br>
              <a:rPr lang="en-US" sz="3000" dirty="0">
                <a:solidFill>
                  <a:schemeClr val="accent4">
                    <a:lumMod val="25000"/>
                  </a:schemeClr>
                </a:solidFill>
                <a:latin typeface="+mj-lt"/>
              </a:rPr>
            </a:br>
            <a:br>
              <a:rPr lang="en-US" sz="3000" dirty="0">
                <a:solidFill>
                  <a:schemeClr val="accent4">
                    <a:lumMod val="25000"/>
                  </a:schemeClr>
                </a:solidFill>
                <a:latin typeface="+mj-lt"/>
              </a:rPr>
            </a:br>
            <a:endParaRPr lang="en-US" sz="4800" dirty="0">
              <a:solidFill>
                <a:schemeClr val="accent4">
                  <a:lumMod val="25000"/>
                </a:schemeClr>
              </a:solidFill>
              <a:latin typeface="+mj-lt"/>
            </a:endParaRPr>
          </a:p>
        </p:txBody>
      </p:sp>
      <p:pic>
        <p:nvPicPr>
          <p:cNvPr id="3" name="Picture 2">
            <a:extLst>
              <a:ext uri="{FF2B5EF4-FFF2-40B4-BE49-F238E27FC236}">
                <a16:creationId xmlns:a16="http://schemas.microsoft.com/office/drawing/2014/main" id="{A4930338-39B7-4F4E-97F3-E8E66146FC4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72275" y="2205751"/>
            <a:ext cx="6247449" cy="4149425"/>
          </a:xfrm>
          <a:prstGeom prst="rect">
            <a:avLst/>
          </a:prstGeom>
        </p:spPr>
      </p:pic>
      <p:sp>
        <p:nvSpPr>
          <p:cNvPr id="2" name="TextBox 1"/>
          <p:cNvSpPr txBox="1"/>
          <p:nvPr/>
        </p:nvSpPr>
        <p:spPr>
          <a:xfrm>
            <a:off x="9219724" y="5890566"/>
            <a:ext cx="2516269" cy="553998"/>
          </a:xfrm>
          <a:prstGeom prst="rect">
            <a:avLst/>
          </a:prstGeom>
          <a:noFill/>
        </p:spPr>
        <p:txBody>
          <a:bodyPr wrap="square" rtlCol="0">
            <a:spAutoFit/>
          </a:bodyPr>
          <a:lstStyle/>
          <a:p>
            <a:pPr lvl="0"/>
            <a:r>
              <a:rPr lang="en-US" sz="600" dirty="0">
                <a:solidFill>
                  <a:schemeClr val="bg2">
                    <a:lumMod val="50000"/>
                  </a:schemeClr>
                </a:solidFill>
              </a:rPr>
              <a:t>Image by Michael </a:t>
            </a:r>
            <a:r>
              <a:rPr lang="en-US" sz="600" dirty="0" err="1">
                <a:solidFill>
                  <a:schemeClr val="bg2">
                    <a:lumMod val="50000"/>
                  </a:schemeClr>
                </a:solidFill>
              </a:rPr>
              <a:t>Saffle</a:t>
            </a:r>
            <a:r>
              <a:rPr lang="en-US" sz="600" dirty="0">
                <a:solidFill>
                  <a:schemeClr val="bg2">
                    <a:lumMod val="50000"/>
                  </a:schemeClr>
                </a:solidFill>
              </a:rPr>
              <a:t>, retrieved from </a:t>
            </a:r>
            <a:r>
              <a:rPr lang="en-US" sz="600" dirty="0">
                <a:solidFill>
                  <a:schemeClr val="bg2">
                    <a:lumMod val="50000"/>
                  </a:schemeClr>
                </a:solidFill>
                <a:hlinkClick r:id="rId4">
                  <a:extLst>
                    <a:ext uri="{A12FA001-AC4F-418D-AE19-62706E023703}">
                      <ahyp:hlinkClr xmlns:ahyp="http://schemas.microsoft.com/office/drawing/2018/hyperlinkcolor" val="tx"/>
                    </a:ext>
                  </a:extLst>
                </a:hlinkClick>
              </a:rPr>
              <a:t>https://www.flickr.com/photos/nonoboy/6639037175/in/photolist-SRPsMu-Sd1R1b-6i5pFU-oepbFi-oeikkx-b7EN8V-8v5Jfr-Eiy84z-xM7czx-b7ENsc</a:t>
            </a:r>
            <a:r>
              <a:rPr lang="en-US" sz="600" dirty="0">
                <a:solidFill>
                  <a:schemeClr val="bg2">
                    <a:lumMod val="50000"/>
                  </a:schemeClr>
                </a:solidFill>
              </a:rPr>
              <a:t> on 5/12/19. Image is in the public domain.</a:t>
            </a:r>
          </a:p>
          <a:p>
            <a:endParaRPr lang="en-US" sz="600" dirty="0">
              <a:solidFill>
                <a:schemeClr val="bg2">
                  <a:lumMod val="50000"/>
                </a:schemeClr>
              </a:solidFill>
            </a:endParaRPr>
          </a:p>
        </p:txBody>
      </p:sp>
    </p:spTree>
    <p:extLst>
      <p:ext uri="{BB962C8B-B14F-4D97-AF65-F5344CB8AC3E}">
        <p14:creationId xmlns:p14="http://schemas.microsoft.com/office/powerpoint/2010/main" val="591585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42667</TotalTime>
  <Words>2008</Words>
  <Application>Microsoft Office PowerPoint</Application>
  <PresentationFormat>Widescreen</PresentationFormat>
  <Paragraphs>222</Paragraphs>
  <Slides>20</Slides>
  <Notes>16</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20</vt:i4>
      </vt:variant>
    </vt:vector>
  </HeadingPairs>
  <TitlesOfParts>
    <vt:vector size="35" baseType="lpstr">
      <vt:lpstr>ＭＳ 明朝</vt:lpstr>
      <vt:lpstr>MS PGothic</vt:lpstr>
      <vt:lpstr>MS PGothic</vt:lpstr>
      <vt:lpstr>Yu Gothic</vt:lpstr>
      <vt:lpstr>Arial</vt:lpstr>
      <vt:lpstr>Calibri</vt:lpstr>
      <vt:lpstr>Calibri Light</vt:lpstr>
      <vt:lpstr>Calibri Light (Heading)</vt:lpstr>
      <vt:lpstr>Century Gothic</vt:lpstr>
      <vt:lpstr>Iowan Old Style Italic</vt:lpstr>
      <vt:lpstr>Mangal</vt:lpstr>
      <vt:lpstr>Questrial</vt:lpstr>
      <vt:lpstr>Times</vt:lpstr>
      <vt:lpstr>Times New Roman</vt:lpstr>
      <vt:lpstr>Office Theme</vt:lpstr>
      <vt:lpstr>PowerPoint Presentation</vt:lpstr>
      <vt:lpstr>Module 3:  Imagining and Implementing Structural Interventions</vt:lpstr>
      <vt:lpstr>Learning Objectives</vt:lpstr>
      <vt:lpstr>PowerPoint Presentation</vt:lpstr>
      <vt:lpstr>Black Panther Survival Programs  Health Clinics (Berkeley Free Clinic, West Oakland Health Center) Breakfast Programs Food Giveaways Legal Clinics Free Busing to prisons for families Sickle Cell Testing</vt:lpstr>
      <vt:lpstr>Levels of Intervention</vt:lpstr>
      <vt:lpstr>PowerPoint Presentation</vt:lpstr>
      <vt:lpstr>Group Exercise</vt:lpstr>
      <vt:lpstr>Building Beloved Community In Our Life and Work   </vt:lpstr>
      <vt:lpstr>PowerPoint Presentation</vt:lpstr>
      <vt:lpstr>PowerPoint Presentation</vt:lpstr>
      <vt:lpstr>PowerPoint Presentation</vt:lpstr>
      <vt:lpstr>How would things be different?</vt:lpstr>
      <vt:lpstr>Grace Lee Boggs</vt:lpstr>
      <vt:lpstr>Three principles of action </vt:lpstr>
      <vt:lpstr>Module 3: Summary of Key Points</vt:lpstr>
      <vt:lpstr>Reflection Exercise</vt:lpstr>
      <vt:lpstr>PowerPoint Presentation</vt:lpstr>
      <vt:lpstr>PowerPoint Presentation</vt:lpstr>
      <vt:lpstr>Post-Training Surveys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Josh Neff</dc:creator>
  <cp:lastModifiedBy>Charles Rhoads</cp:lastModifiedBy>
  <cp:revision>800</cp:revision>
  <cp:lastPrinted>2018-04-11T20:47:28Z</cp:lastPrinted>
  <dcterms:created xsi:type="dcterms:W3CDTF">2019-05-15T06:25:24Z</dcterms:created>
  <dcterms:modified xsi:type="dcterms:W3CDTF">2020-03-04T15:42:14Z</dcterms:modified>
</cp:coreProperties>
</file>